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7.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8.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9.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4"/>
    <p:sldMasterId id="2147483666" r:id="rId5"/>
    <p:sldMasterId id="2147483798" r:id="rId6"/>
    <p:sldMasterId id="2147483811" r:id="rId7"/>
    <p:sldMasterId id="2147483830" r:id="rId8"/>
    <p:sldMasterId id="2147483853" r:id="rId9"/>
    <p:sldMasterId id="2147483865" r:id="rId10"/>
    <p:sldMasterId id="2147483876" r:id="rId11"/>
    <p:sldMasterId id="2147483887" r:id="rId12"/>
    <p:sldMasterId id="2147483898" r:id="rId13"/>
  </p:sldMasterIdLst>
  <p:notesMasterIdLst>
    <p:notesMasterId r:id="rId67"/>
  </p:notesMasterIdLst>
  <p:handoutMasterIdLst>
    <p:handoutMasterId r:id="rId68"/>
  </p:handoutMasterIdLst>
  <p:sldIdLst>
    <p:sldId id="763" r:id="rId14"/>
    <p:sldId id="933" r:id="rId15"/>
    <p:sldId id="888" r:id="rId16"/>
    <p:sldId id="690" r:id="rId17"/>
    <p:sldId id="885" r:id="rId18"/>
    <p:sldId id="914" r:id="rId19"/>
    <p:sldId id="1066" r:id="rId20"/>
    <p:sldId id="925" r:id="rId21"/>
    <p:sldId id="702" r:id="rId22"/>
    <p:sldId id="1049" r:id="rId23"/>
    <p:sldId id="1050" r:id="rId24"/>
    <p:sldId id="876" r:id="rId25"/>
    <p:sldId id="931" r:id="rId26"/>
    <p:sldId id="905" r:id="rId27"/>
    <p:sldId id="505" r:id="rId28"/>
    <p:sldId id="911" r:id="rId29"/>
    <p:sldId id="1054" r:id="rId30"/>
    <p:sldId id="1063" r:id="rId31"/>
    <p:sldId id="1056" r:id="rId32"/>
    <p:sldId id="1055" r:id="rId33"/>
    <p:sldId id="1057" r:id="rId34"/>
    <p:sldId id="1064" r:id="rId35"/>
    <p:sldId id="1065" r:id="rId36"/>
    <p:sldId id="1058" r:id="rId37"/>
    <p:sldId id="1059" r:id="rId38"/>
    <p:sldId id="1062" r:id="rId39"/>
    <p:sldId id="928" r:id="rId40"/>
    <p:sldId id="506" r:id="rId41"/>
    <p:sldId id="926" r:id="rId42"/>
    <p:sldId id="932" r:id="rId43"/>
    <p:sldId id="915" r:id="rId44"/>
    <p:sldId id="1061" r:id="rId45"/>
    <p:sldId id="510" r:id="rId46"/>
    <p:sldId id="1051" r:id="rId47"/>
    <p:sldId id="934" r:id="rId48"/>
    <p:sldId id="930" r:id="rId49"/>
    <p:sldId id="929" r:id="rId50"/>
    <p:sldId id="1026" r:id="rId51"/>
    <p:sldId id="1036" r:id="rId52"/>
    <p:sldId id="722" r:id="rId53"/>
    <p:sldId id="1034" r:id="rId54"/>
    <p:sldId id="723" r:id="rId55"/>
    <p:sldId id="1038" r:id="rId56"/>
    <p:sldId id="1028" r:id="rId57"/>
    <p:sldId id="1039" r:id="rId58"/>
    <p:sldId id="1030" r:id="rId59"/>
    <p:sldId id="1040" r:id="rId60"/>
    <p:sldId id="1031" r:id="rId61"/>
    <p:sldId id="1041" r:id="rId62"/>
    <p:sldId id="916" r:id="rId63"/>
    <p:sldId id="918" r:id="rId64"/>
    <p:sldId id="919" r:id="rId65"/>
    <p:sldId id="920" r:id="rId66"/>
  </p:sldIdLst>
  <p:sldSz cx="12192000" cy="6858000"/>
  <p:notesSz cx="7099300" cy="10234613"/>
  <p:defaultTextStyle>
    <a:defPPr>
      <a:defRPr lang="fr-FR"/>
    </a:defPPr>
    <a:lvl1pPr algn="ctr" rtl="0" fontAlgn="base">
      <a:spcBef>
        <a:spcPct val="50000"/>
      </a:spcBef>
      <a:spcAft>
        <a:spcPct val="0"/>
      </a:spcAft>
      <a:defRPr b="1" kern="1200">
        <a:solidFill>
          <a:schemeClr val="tx1"/>
        </a:solidFill>
        <a:latin typeface="Times New Roman" charset="0"/>
        <a:ea typeface="宋体" charset="0"/>
        <a:cs typeface="宋体" charset="0"/>
      </a:defRPr>
    </a:lvl1pPr>
    <a:lvl2pPr marL="457200" algn="ctr" rtl="0" fontAlgn="base">
      <a:spcBef>
        <a:spcPct val="50000"/>
      </a:spcBef>
      <a:spcAft>
        <a:spcPct val="0"/>
      </a:spcAft>
      <a:defRPr b="1" kern="1200">
        <a:solidFill>
          <a:schemeClr val="tx1"/>
        </a:solidFill>
        <a:latin typeface="Times New Roman" charset="0"/>
        <a:ea typeface="宋体" charset="0"/>
        <a:cs typeface="宋体" charset="0"/>
      </a:defRPr>
    </a:lvl2pPr>
    <a:lvl3pPr marL="914400" algn="ctr" rtl="0" fontAlgn="base">
      <a:spcBef>
        <a:spcPct val="50000"/>
      </a:spcBef>
      <a:spcAft>
        <a:spcPct val="0"/>
      </a:spcAft>
      <a:defRPr b="1" kern="1200">
        <a:solidFill>
          <a:schemeClr val="tx1"/>
        </a:solidFill>
        <a:latin typeface="Times New Roman" charset="0"/>
        <a:ea typeface="宋体" charset="0"/>
        <a:cs typeface="宋体" charset="0"/>
      </a:defRPr>
    </a:lvl3pPr>
    <a:lvl4pPr marL="1371600" algn="ctr" rtl="0" fontAlgn="base">
      <a:spcBef>
        <a:spcPct val="50000"/>
      </a:spcBef>
      <a:spcAft>
        <a:spcPct val="0"/>
      </a:spcAft>
      <a:defRPr b="1" kern="1200">
        <a:solidFill>
          <a:schemeClr val="tx1"/>
        </a:solidFill>
        <a:latin typeface="Times New Roman" charset="0"/>
        <a:ea typeface="宋体" charset="0"/>
        <a:cs typeface="宋体" charset="0"/>
      </a:defRPr>
    </a:lvl4pPr>
    <a:lvl5pPr marL="1828800" algn="ctr" rtl="0" fontAlgn="base">
      <a:spcBef>
        <a:spcPct val="50000"/>
      </a:spcBef>
      <a:spcAft>
        <a:spcPct val="0"/>
      </a:spcAft>
      <a:defRPr b="1" kern="1200">
        <a:solidFill>
          <a:schemeClr val="tx1"/>
        </a:solidFill>
        <a:latin typeface="Times New Roman" charset="0"/>
        <a:ea typeface="宋体" charset="0"/>
        <a:cs typeface="宋体" charset="0"/>
      </a:defRPr>
    </a:lvl5pPr>
    <a:lvl6pPr marL="2286000" algn="l" defTabSz="457200" rtl="0" eaLnBrk="1" latinLnBrk="0" hangingPunct="1">
      <a:defRPr b="1" kern="1200">
        <a:solidFill>
          <a:schemeClr val="tx1"/>
        </a:solidFill>
        <a:latin typeface="Times New Roman" charset="0"/>
        <a:ea typeface="宋体" charset="0"/>
        <a:cs typeface="宋体" charset="0"/>
      </a:defRPr>
    </a:lvl6pPr>
    <a:lvl7pPr marL="2743200" algn="l" defTabSz="457200" rtl="0" eaLnBrk="1" latinLnBrk="0" hangingPunct="1">
      <a:defRPr b="1" kern="1200">
        <a:solidFill>
          <a:schemeClr val="tx1"/>
        </a:solidFill>
        <a:latin typeface="Times New Roman" charset="0"/>
        <a:ea typeface="宋体" charset="0"/>
        <a:cs typeface="宋体" charset="0"/>
      </a:defRPr>
    </a:lvl7pPr>
    <a:lvl8pPr marL="3200400" algn="l" defTabSz="457200" rtl="0" eaLnBrk="1" latinLnBrk="0" hangingPunct="1">
      <a:defRPr b="1" kern="1200">
        <a:solidFill>
          <a:schemeClr val="tx1"/>
        </a:solidFill>
        <a:latin typeface="Times New Roman" charset="0"/>
        <a:ea typeface="宋体" charset="0"/>
        <a:cs typeface="宋体" charset="0"/>
      </a:defRPr>
    </a:lvl8pPr>
    <a:lvl9pPr marL="3657600" algn="l" defTabSz="457200" rtl="0" eaLnBrk="1" latinLnBrk="0" hangingPunct="1">
      <a:defRPr b="1" kern="1200">
        <a:solidFill>
          <a:schemeClr val="tx1"/>
        </a:solidFill>
        <a:latin typeface="Times New Roman" charset="0"/>
        <a:ea typeface="宋体" charset="0"/>
        <a:cs typeface="宋体"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h Ferrare" initials="RF" lastIdx="5" clrIdx="0">
    <p:extLst>
      <p:ext uri="{19B8F6BF-5375-455C-9EA6-DF929625EA0E}">
        <p15:presenceInfo xmlns:p15="http://schemas.microsoft.com/office/powerpoint/2012/main" userId="S::richard.a.ferrare@gmao.onmicrosoft.com::4602e4c0-3feb-46c1-a315-28b9bd53b180" providerId="AD"/>
      </p:ext>
    </p:extLst>
  </p:cmAuthor>
  <p:cmAuthor id="2" name="Hostetler, Chris A. (LARC-E304)" initials="HCA(" lastIdx="3" clrIdx="1">
    <p:extLst>
      <p:ext uri="{19B8F6BF-5375-455C-9EA6-DF929625EA0E}">
        <p15:presenceInfo xmlns:p15="http://schemas.microsoft.com/office/powerpoint/2012/main" userId="S-1-5-21-330711430-3775241029-4075259233-7848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9300"/>
    <a:srgbClr val="FF66FF"/>
    <a:srgbClr val="CCECFF"/>
    <a:srgbClr val="0000FF"/>
    <a:srgbClr val="E5F2FF"/>
    <a:srgbClr val="2603BD"/>
    <a:srgbClr val="7FA9F8"/>
    <a:srgbClr val="386FC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31" autoAdjust="0"/>
    <p:restoredTop sz="93784" autoAdjust="0"/>
  </p:normalViewPr>
  <p:slideViewPr>
    <p:cSldViewPr snapToGrid="0">
      <p:cViewPr varScale="1">
        <p:scale>
          <a:sx n="94" d="100"/>
          <a:sy n="94" d="100"/>
        </p:scale>
        <p:origin x="516" y="6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2144"/>
    </p:cViewPr>
  </p:sorterViewPr>
  <p:notesViewPr>
    <p:cSldViewPr snapToGrid="0">
      <p:cViewPr varScale="1">
        <p:scale>
          <a:sx n="104" d="100"/>
          <a:sy n="104" d="100"/>
        </p:scale>
        <p:origin x="4240" y="216"/>
      </p:cViewPr>
      <p:guideLst>
        <p:guide orient="horz" pos="3223"/>
        <p:guide pos="223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3.xml"/><Relationship Id="rId21" Type="http://schemas.openxmlformats.org/officeDocument/2006/relationships/slide" Target="slides/slide8.xml"/><Relationship Id="rId42" Type="http://schemas.openxmlformats.org/officeDocument/2006/relationships/slide" Target="slides/slide29.xml"/><Relationship Id="rId47" Type="http://schemas.openxmlformats.org/officeDocument/2006/relationships/slide" Target="slides/slide34.xml"/><Relationship Id="rId63" Type="http://schemas.openxmlformats.org/officeDocument/2006/relationships/slide" Target="slides/slide50.xml"/><Relationship Id="rId6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3.xml"/><Relationship Id="rId29" Type="http://schemas.openxmlformats.org/officeDocument/2006/relationships/slide" Target="slides/slide16.xml"/><Relationship Id="rId11" Type="http://schemas.openxmlformats.org/officeDocument/2006/relationships/slideMaster" Target="slideMasters/slideMaster8.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slide" Target="slides/slide40.xml"/><Relationship Id="rId58" Type="http://schemas.openxmlformats.org/officeDocument/2006/relationships/slide" Target="slides/slide45.xml"/><Relationship Id="rId66" Type="http://schemas.openxmlformats.org/officeDocument/2006/relationships/slide" Target="slides/slide53.xml"/><Relationship Id="rId5" Type="http://schemas.openxmlformats.org/officeDocument/2006/relationships/slideMaster" Target="slideMasters/slideMaster2.xml"/><Relationship Id="rId61" Type="http://schemas.openxmlformats.org/officeDocument/2006/relationships/slide" Target="slides/slide48.xml"/><Relationship Id="rId19" Type="http://schemas.openxmlformats.org/officeDocument/2006/relationships/slide" Target="slides/slide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slide" Target="slides/slide43.xml"/><Relationship Id="rId64" Type="http://schemas.openxmlformats.org/officeDocument/2006/relationships/slide" Target="slides/slide51.xml"/><Relationship Id="rId69"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slide" Target="slides/slide38.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59" Type="http://schemas.openxmlformats.org/officeDocument/2006/relationships/slide" Target="slides/slide46.xml"/><Relationship Id="rId67" Type="http://schemas.openxmlformats.org/officeDocument/2006/relationships/notesMaster" Target="notesMasters/notesMaster1.xml"/><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slide" Target="slides/slide41.xml"/><Relationship Id="rId62" Type="http://schemas.openxmlformats.org/officeDocument/2006/relationships/slide" Target="slides/slide49.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slide" Target="slides/slide44.xml"/><Relationship Id="rId10" Type="http://schemas.openxmlformats.org/officeDocument/2006/relationships/slideMaster" Target="slideMasters/slideMaster7.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60" Type="http://schemas.openxmlformats.org/officeDocument/2006/relationships/slide" Target="slides/slide47.xml"/><Relationship Id="rId65" Type="http://schemas.openxmlformats.org/officeDocument/2006/relationships/slide" Target="slides/slide52.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 Target="slides/slide5.xml"/><Relationship Id="rId39" Type="http://schemas.openxmlformats.org/officeDocument/2006/relationships/slide" Target="slides/slide2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 Type="http://schemas.openxmlformats.org/officeDocument/2006/relationships/slideMaster" Target="slideMasters/slideMaster4.xml"/><Relationship Id="rId7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7D058D-49CE-4B94-B765-98EF86D67827}" type="doc">
      <dgm:prSet loTypeId="urn:microsoft.com/office/officeart/2005/8/layout/hProcess9" loCatId="process" qsTypeId="urn:microsoft.com/office/officeart/2005/8/quickstyle/simple1" qsCatId="simple" csTypeId="urn:microsoft.com/office/officeart/2005/8/colors/accent1_2" csCatId="accent1" phldr="1"/>
      <dgm:spPr/>
    </dgm:pt>
    <dgm:pt modelId="{91C34F7D-1E0F-4BE1-BE0F-6D6CFA29B168}">
      <dgm:prSet phldrT="[Text]"/>
      <dgm:spPr/>
      <dgm:t>
        <a:bodyPr/>
        <a:lstStyle/>
        <a:p>
          <a:r>
            <a:rPr lang="en-US" dirty="0">
              <a:solidFill>
                <a:schemeClr val="bg2"/>
              </a:solidFill>
            </a:rPr>
            <a:t>STEP 1: </a:t>
          </a:r>
          <a:r>
            <a:rPr lang="en-US" b="1" dirty="0">
              <a:solidFill>
                <a:schemeClr val="bg2"/>
              </a:solidFill>
            </a:rPr>
            <a:t>Weighting</a:t>
          </a:r>
          <a:r>
            <a:rPr lang="en-US" dirty="0">
              <a:solidFill>
                <a:schemeClr val="bg2"/>
              </a:solidFill>
            </a:rPr>
            <a:t> of Quality Scores </a:t>
          </a:r>
        </a:p>
      </dgm:t>
    </dgm:pt>
    <dgm:pt modelId="{22379C71-A7D0-49A7-9C9D-5A6AA3BEB15F}" type="parTrans" cxnId="{3F01FE22-EDAD-4242-8102-154846F8AAD4}">
      <dgm:prSet/>
      <dgm:spPr/>
      <dgm:t>
        <a:bodyPr/>
        <a:lstStyle/>
        <a:p>
          <a:endParaRPr lang="en-US">
            <a:solidFill>
              <a:schemeClr val="bg2"/>
            </a:solidFill>
          </a:endParaRPr>
        </a:p>
      </dgm:t>
    </dgm:pt>
    <dgm:pt modelId="{BF812C03-430E-43F6-8688-792563C32141}" type="sibTrans" cxnId="{3F01FE22-EDAD-4242-8102-154846F8AAD4}">
      <dgm:prSet/>
      <dgm:spPr/>
      <dgm:t>
        <a:bodyPr/>
        <a:lstStyle/>
        <a:p>
          <a:endParaRPr lang="en-US">
            <a:solidFill>
              <a:schemeClr val="bg2"/>
            </a:solidFill>
          </a:endParaRPr>
        </a:p>
      </dgm:t>
    </dgm:pt>
    <dgm:pt modelId="{7004FE11-3F34-4B93-8131-8E24E58D6AED}">
      <dgm:prSet phldrT="[Text]"/>
      <dgm:spPr/>
      <dgm:t>
        <a:bodyPr/>
        <a:lstStyle/>
        <a:p>
          <a:r>
            <a:rPr lang="en-US" dirty="0">
              <a:solidFill>
                <a:schemeClr val="bg2"/>
              </a:solidFill>
            </a:rPr>
            <a:t>STEP 2: </a:t>
          </a:r>
          <a:r>
            <a:rPr lang="en-US" b="1" dirty="0">
              <a:solidFill>
                <a:schemeClr val="bg2"/>
              </a:solidFill>
            </a:rPr>
            <a:t>Recommendations </a:t>
          </a:r>
          <a:r>
            <a:rPr lang="en-US" b="0" dirty="0">
              <a:solidFill>
                <a:schemeClr val="bg2"/>
              </a:solidFill>
            </a:rPr>
            <a:t>for</a:t>
          </a:r>
          <a:r>
            <a:rPr lang="en-US" dirty="0">
              <a:solidFill>
                <a:schemeClr val="bg2"/>
              </a:solidFill>
            </a:rPr>
            <a:t> “adjusting” the weighted scores</a:t>
          </a:r>
        </a:p>
      </dgm:t>
    </dgm:pt>
    <dgm:pt modelId="{4491B100-DE99-4369-92C1-9E5C075DF9DE}" type="parTrans" cxnId="{30637B05-5ADD-4EEA-ACA3-B45E28FDE7DE}">
      <dgm:prSet/>
      <dgm:spPr/>
      <dgm:t>
        <a:bodyPr/>
        <a:lstStyle/>
        <a:p>
          <a:endParaRPr lang="en-US">
            <a:solidFill>
              <a:schemeClr val="bg2"/>
            </a:solidFill>
          </a:endParaRPr>
        </a:p>
      </dgm:t>
    </dgm:pt>
    <dgm:pt modelId="{2B32812E-0A28-4ECC-99E9-863A8FFCD193}" type="sibTrans" cxnId="{30637B05-5ADD-4EEA-ACA3-B45E28FDE7DE}">
      <dgm:prSet/>
      <dgm:spPr/>
      <dgm:t>
        <a:bodyPr/>
        <a:lstStyle/>
        <a:p>
          <a:endParaRPr lang="en-US">
            <a:solidFill>
              <a:schemeClr val="bg2"/>
            </a:solidFill>
          </a:endParaRPr>
        </a:p>
      </dgm:t>
    </dgm:pt>
    <dgm:pt modelId="{0C362E2B-839F-4352-8903-0D1C8BDD9207}" type="pres">
      <dgm:prSet presAssocID="{DF7D058D-49CE-4B94-B765-98EF86D67827}" presName="CompostProcess" presStyleCnt="0">
        <dgm:presLayoutVars>
          <dgm:dir/>
          <dgm:resizeHandles val="exact"/>
        </dgm:presLayoutVars>
      </dgm:prSet>
      <dgm:spPr/>
    </dgm:pt>
    <dgm:pt modelId="{5B04EC0A-BA2B-4C7D-AFE3-86B453742570}" type="pres">
      <dgm:prSet presAssocID="{DF7D058D-49CE-4B94-B765-98EF86D67827}" presName="arrow" presStyleLbl="bgShp" presStyleIdx="0" presStyleCnt="1"/>
      <dgm:spPr/>
    </dgm:pt>
    <dgm:pt modelId="{699DD487-1E30-417B-B93A-6DD44BE521D8}" type="pres">
      <dgm:prSet presAssocID="{DF7D058D-49CE-4B94-B765-98EF86D67827}" presName="linearProcess" presStyleCnt="0"/>
      <dgm:spPr/>
    </dgm:pt>
    <dgm:pt modelId="{47B150E5-8939-4FC6-B6FB-3C6ABB38328C}" type="pres">
      <dgm:prSet presAssocID="{91C34F7D-1E0F-4BE1-BE0F-6D6CFA29B168}" presName="textNode" presStyleLbl="node1" presStyleIdx="0" presStyleCnt="2">
        <dgm:presLayoutVars>
          <dgm:bulletEnabled val="1"/>
        </dgm:presLayoutVars>
      </dgm:prSet>
      <dgm:spPr/>
    </dgm:pt>
    <dgm:pt modelId="{2A863446-B8A3-457A-BB38-F16FC4A74B6A}" type="pres">
      <dgm:prSet presAssocID="{BF812C03-430E-43F6-8688-792563C32141}" presName="sibTrans" presStyleCnt="0"/>
      <dgm:spPr/>
    </dgm:pt>
    <dgm:pt modelId="{D0D379BF-9D9B-40E5-A458-E2E614F02CED}" type="pres">
      <dgm:prSet presAssocID="{7004FE11-3F34-4B93-8131-8E24E58D6AED}" presName="textNode" presStyleLbl="node1" presStyleIdx="1" presStyleCnt="2" custScaleX="109054">
        <dgm:presLayoutVars>
          <dgm:bulletEnabled val="1"/>
        </dgm:presLayoutVars>
      </dgm:prSet>
      <dgm:spPr/>
    </dgm:pt>
  </dgm:ptLst>
  <dgm:cxnLst>
    <dgm:cxn modelId="{30637B05-5ADD-4EEA-ACA3-B45E28FDE7DE}" srcId="{DF7D058D-49CE-4B94-B765-98EF86D67827}" destId="{7004FE11-3F34-4B93-8131-8E24E58D6AED}" srcOrd="1" destOrd="0" parTransId="{4491B100-DE99-4369-92C1-9E5C075DF9DE}" sibTransId="{2B32812E-0A28-4ECC-99E9-863A8FFCD193}"/>
    <dgm:cxn modelId="{F8D9D616-9C91-49BA-85FD-4BE357A2A091}" type="presOf" srcId="{DF7D058D-49CE-4B94-B765-98EF86D67827}" destId="{0C362E2B-839F-4352-8903-0D1C8BDD9207}" srcOrd="0" destOrd="0" presId="urn:microsoft.com/office/officeart/2005/8/layout/hProcess9"/>
    <dgm:cxn modelId="{3F01FE22-EDAD-4242-8102-154846F8AAD4}" srcId="{DF7D058D-49CE-4B94-B765-98EF86D67827}" destId="{91C34F7D-1E0F-4BE1-BE0F-6D6CFA29B168}" srcOrd="0" destOrd="0" parTransId="{22379C71-A7D0-49A7-9C9D-5A6AA3BEB15F}" sibTransId="{BF812C03-430E-43F6-8688-792563C32141}"/>
    <dgm:cxn modelId="{A17BBF5C-7A7F-4034-9379-F0D3FF6B77FA}" type="presOf" srcId="{7004FE11-3F34-4B93-8131-8E24E58D6AED}" destId="{D0D379BF-9D9B-40E5-A458-E2E614F02CED}" srcOrd="0" destOrd="0" presId="urn:microsoft.com/office/officeart/2005/8/layout/hProcess9"/>
    <dgm:cxn modelId="{D042BCCC-9D31-48E6-A9F9-B9AEF1B43BAA}" type="presOf" srcId="{91C34F7D-1E0F-4BE1-BE0F-6D6CFA29B168}" destId="{47B150E5-8939-4FC6-B6FB-3C6ABB38328C}" srcOrd="0" destOrd="0" presId="urn:microsoft.com/office/officeart/2005/8/layout/hProcess9"/>
    <dgm:cxn modelId="{584988A9-C444-4D3F-8344-00C76100EADD}" type="presParOf" srcId="{0C362E2B-839F-4352-8903-0D1C8BDD9207}" destId="{5B04EC0A-BA2B-4C7D-AFE3-86B453742570}" srcOrd="0" destOrd="0" presId="urn:microsoft.com/office/officeart/2005/8/layout/hProcess9"/>
    <dgm:cxn modelId="{536A4A19-54FA-4E31-A76D-D518E8B7065E}" type="presParOf" srcId="{0C362E2B-839F-4352-8903-0D1C8BDD9207}" destId="{699DD487-1E30-417B-B93A-6DD44BE521D8}" srcOrd="1" destOrd="0" presId="urn:microsoft.com/office/officeart/2005/8/layout/hProcess9"/>
    <dgm:cxn modelId="{2CAF9F07-29DC-4A52-9077-707F3DF42BAB}" type="presParOf" srcId="{699DD487-1E30-417B-B93A-6DD44BE521D8}" destId="{47B150E5-8939-4FC6-B6FB-3C6ABB38328C}" srcOrd="0" destOrd="0" presId="urn:microsoft.com/office/officeart/2005/8/layout/hProcess9"/>
    <dgm:cxn modelId="{D5BE1293-10D8-4872-BDFC-AC170D033EF5}" type="presParOf" srcId="{699DD487-1E30-417B-B93A-6DD44BE521D8}" destId="{2A863446-B8A3-457A-BB38-F16FC4A74B6A}" srcOrd="1" destOrd="0" presId="urn:microsoft.com/office/officeart/2005/8/layout/hProcess9"/>
    <dgm:cxn modelId="{8C08014B-04F8-4B14-9CCC-076BA9BD7394}" type="presParOf" srcId="{699DD487-1E30-417B-B93A-6DD44BE521D8}" destId="{D0D379BF-9D9B-40E5-A458-E2E614F02CED}" srcOrd="2"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EB595253-79FB-42C0-867D-02ADD0A7BF53}" type="doc">
      <dgm:prSet loTypeId="urn:microsoft.com/office/officeart/2005/8/layout/hierarchy3" loCatId="list" qsTypeId="urn:microsoft.com/office/officeart/2005/8/quickstyle/3d3" qsCatId="3D" csTypeId="urn:microsoft.com/office/officeart/2005/8/colors/colorful1" csCatId="colorful" phldr="1"/>
      <dgm:spPr/>
      <dgm:t>
        <a:bodyPr/>
        <a:lstStyle/>
        <a:p>
          <a:endParaRPr lang="en-US"/>
        </a:p>
      </dgm:t>
    </dgm:pt>
    <dgm:pt modelId="{36249F39-61C1-43C4-B0C3-371C849CB6DB}">
      <dgm:prSet phldrT="[Text]" custT="1"/>
      <dgm:spPr/>
      <dgm:t>
        <a:bodyPr/>
        <a:lstStyle/>
        <a:p>
          <a:r>
            <a:rPr lang="en-US" sz="2800" dirty="0" err="1"/>
            <a:t>Lidars</a:t>
          </a:r>
          <a:endParaRPr lang="en-US" sz="2800" dirty="0"/>
        </a:p>
      </dgm:t>
    </dgm:pt>
    <dgm:pt modelId="{7AE08137-DA85-4407-9B00-3649949040C7}" type="parTrans" cxnId="{28447238-4B99-40F8-9E61-EF0A9B458E03}">
      <dgm:prSet/>
      <dgm:spPr/>
      <dgm:t>
        <a:bodyPr/>
        <a:lstStyle/>
        <a:p>
          <a:endParaRPr lang="en-US"/>
        </a:p>
      </dgm:t>
    </dgm:pt>
    <dgm:pt modelId="{93495EBE-5278-421E-A42D-CD1068EDFFF7}" type="sibTrans" cxnId="{28447238-4B99-40F8-9E61-EF0A9B458E03}">
      <dgm:prSet/>
      <dgm:spPr/>
      <dgm:t>
        <a:bodyPr/>
        <a:lstStyle/>
        <a:p>
          <a:endParaRPr lang="en-US"/>
        </a:p>
      </dgm:t>
    </dgm:pt>
    <dgm:pt modelId="{87835C7A-7FFF-4C6A-BD3D-0C2BE3AD1D64}">
      <dgm:prSet phldrT="[Text]" custT="1"/>
      <dgm:spPr>
        <a:solidFill>
          <a:schemeClr val="accent2">
            <a:lumMod val="20000"/>
            <a:lumOff val="80000"/>
            <a:alpha val="90000"/>
          </a:schemeClr>
        </a:solidFill>
      </dgm:spPr>
      <dgm:t>
        <a:bodyPr/>
        <a:lstStyle/>
        <a:p>
          <a:r>
            <a:rPr lang="en-US" sz="1600" dirty="0"/>
            <a:t>Backscatter: Yorks, Nowottnick, Powell, Vaughan, Winker</a:t>
          </a:r>
        </a:p>
      </dgm:t>
    </dgm:pt>
    <dgm:pt modelId="{EFC2ECB1-F721-4ACB-A740-1CD7326993D4}" type="parTrans" cxnId="{EE36CF73-302F-4B16-B49E-06770A9A2B16}">
      <dgm:prSet/>
      <dgm:spPr/>
      <dgm:t>
        <a:bodyPr/>
        <a:lstStyle/>
        <a:p>
          <a:endParaRPr lang="en-US"/>
        </a:p>
      </dgm:t>
    </dgm:pt>
    <dgm:pt modelId="{60D54CED-3466-4B25-9E32-6BEA85B96CE0}" type="sibTrans" cxnId="{EE36CF73-302F-4B16-B49E-06770A9A2B16}">
      <dgm:prSet/>
      <dgm:spPr/>
      <dgm:t>
        <a:bodyPr/>
        <a:lstStyle/>
        <a:p>
          <a:endParaRPr lang="en-US"/>
        </a:p>
      </dgm:t>
    </dgm:pt>
    <dgm:pt modelId="{F1A60D0D-864C-4438-8230-0F29302DCBFF}">
      <dgm:prSet phldrT="[Text]" custT="1"/>
      <dgm:spPr>
        <a:solidFill>
          <a:schemeClr val="accent2">
            <a:lumMod val="20000"/>
            <a:lumOff val="80000"/>
            <a:alpha val="90000"/>
          </a:schemeClr>
        </a:solidFill>
      </dgm:spPr>
      <dgm:t>
        <a:bodyPr/>
        <a:lstStyle/>
        <a:p>
          <a:r>
            <a:rPr lang="en-US" sz="1600" dirty="0"/>
            <a:t>HSRL: Burton, </a:t>
          </a:r>
          <a:r>
            <a:rPr lang="en-US" sz="1600" dirty="0" err="1"/>
            <a:t>Ferrare</a:t>
          </a:r>
          <a:r>
            <a:rPr lang="en-US" sz="1600" dirty="0"/>
            <a:t>, Winker, Hair</a:t>
          </a:r>
        </a:p>
      </dgm:t>
    </dgm:pt>
    <dgm:pt modelId="{215A2A01-FE08-4E74-B3E2-2321E9840215}" type="parTrans" cxnId="{DF8F732D-B855-4633-BA09-5A3155E2CCC8}">
      <dgm:prSet/>
      <dgm:spPr/>
      <dgm:t>
        <a:bodyPr/>
        <a:lstStyle/>
        <a:p>
          <a:endParaRPr lang="en-US"/>
        </a:p>
      </dgm:t>
    </dgm:pt>
    <dgm:pt modelId="{CAC49E54-651F-41ED-9394-CBD3900E9E22}" type="sibTrans" cxnId="{DF8F732D-B855-4633-BA09-5A3155E2CCC8}">
      <dgm:prSet/>
      <dgm:spPr/>
      <dgm:t>
        <a:bodyPr/>
        <a:lstStyle/>
        <a:p>
          <a:endParaRPr lang="en-US"/>
        </a:p>
      </dgm:t>
    </dgm:pt>
    <dgm:pt modelId="{2E4099E0-25BB-4B35-B631-D891216D3A12}">
      <dgm:prSet phldrT="[Text]" custT="1"/>
      <dgm:spPr/>
      <dgm:t>
        <a:bodyPr/>
        <a:lstStyle/>
        <a:p>
          <a:r>
            <a:rPr lang="en-US" sz="2800" dirty="0" err="1"/>
            <a:t>Polarimeters</a:t>
          </a:r>
          <a:endParaRPr lang="en-US" sz="2800" dirty="0"/>
        </a:p>
      </dgm:t>
    </dgm:pt>
    <dgm:pt modelId="{2083CDB8-C032-428B-8A1A-FC8C2FE80F51}" type="parTrans" cxnId="{8A7683D8-FFBD-41B1-AA1C-396B5C7AC025}">
      <dgm:prSet/>
      <dgm:spPr/>
      <dgm:t>
        <a:bodyPr/>
        <a:lstStyle/>
        <a:p>
          <a:endParaRPr lang="en-US"/>
        </a:p>
      </dgm:t>
    </dgm:pt>
    <dgm:pt modelId="{F18ADC4E-6DAE-49D7-8E1E-CBEF335DBE3C}" type="sibTrans" cxnId="{8A7683D8-FFBD-41B1-AA1C-396B5C7AC025}">
      <dgm:prSet/>
      <dgm:spPr/>
      <dgm:t>
        <a:bodyPr/>
        <a:lstStyle/>
        <a:p>
          <a:endParaRPr lang="en-US"/>
        </a:p>
      </dgm:t>
    </dgm:pt>
    <dgm:pt modelId="{7302B31D-BBD1-4391-87BF-59CA3B1EB21B}">
      <dgm:prSet phldrT="[Text]" custT="1"/>
      <dgm:spPr>
        <a:solidFill>
          <a:schemeClr val="bg2">
            <a:lumMod val="90000"/>
            <a:alpha val="90000"/>
          </a:schemeClr>
        </a:solidFill>
      </dgm:spPr>
      <dgm:t>
        <a:bodyPr/>
        <a:lstStyle/>
        <a:p>
          <a:r>
            <a:rPr lang="en-US" sz="1600" dirty="0" err="1"/>
            <a:t>LaRC</a:t>
          </a:r>
          <a:r>
            <a:rPr lang="en-US" sz="1600" dirty="0"/>
            <a:t>: </a:t>
          </a:r>
          <a:r>
            <a:rPr lang="en-US" sz="1600" dirty="0" err="1"/>
            <a:t>Stamnes</a:t>
          </a:r>
          <a:r>
            <a:rPr lang="en-US" sz="1600" dirty="0"/>
            <a:t>, Burton</a:t>
          </a:r>
        </a:p>
      </dgm:t>
    </dgm:pt>
    <dgm:pt modelId="{EC880946-9DFE-4C71-9F77-DE9B44AB90C8}" type="parTrans" cxnId="{A3ABB268-9E0B-47A0-AD99-398667CDDE97}">
      <dgm:prSet/>
      <dgm:spPr/>
      <dgm:t>
        <a:bodyPr/>
        <a:lstStyle/>
        <a:p>
          <a:endParaRPr lang="en-US"/>
        </a:p>
      </dgm:t>
    </dgm:pt>
    <dgm:pt modelId="{EFC8927D-84D0-4DFF-A9A2-B83D4C923F8E}" type="sibTrans" cxnId="{A3ABB268-9E0B-47A0-AD99-398667CDDE97}">
      <dgm:prSet/>
      <dgm:spPr/>
      <dgm:t>
        <a:bodyPr/>
        <a:lstStyle/>
        <a:p>
          <a:endParaRPr lang="en-US"/>
        </a:p>
      </dgm:t>
    </dgm:pt>
    <dgm:pt modelId="{E45A9CCE-C6F9-4868-80BF-AB2C4E437E78}">
      <dgm:prSet phldrT="[Text]" custT="1"/>
      <dgm:spPr>
        <a:solidFill>
          <a:schemeClr val="bg2">
            <a:lumMod val="90000"/>
            <a:alpha val="90000"/>
          </a:schemeClr>
        </a:solidFill>
      </dgm:spPr>
      <dgm:t>
        <a:bodyPr/>
        <a:lstStyle/>
        <a:p>
          <a:r>
            <a:rPr lang="en-US" sz="1600" dirty="0"/>
            <a:t>OU: Xu, Gao, Redemann</a:t>
          </a:r>
        </a:p>
      </dgm:t>
    </dgm:pt>
    <dgm:pt modelId="{AFD7A5F6-E93F-4C0E-A708-B6DC44BE6736}" type="parTrans" cxnId="{D094A687-0356-4C59-B4F2-16EE82E7F438}">
      <dgm:prSet/>
      <dgm:spPr/>
      <dgm:t>
        <a:bodyPr/>
        <a:lstStyle/>
        <a:p>
          <a:endParaRPr lang="en-US"/>
        </a:p>
      </dgm:t>
    </dgm:pt>
    <dgm:pt modelId="{58830D84-25BB-48EE-9D46-45BC47514E87}" type="sibTrans" cxnId="{D094A687-0356-4C59-B4F2-16EE82E7F438}">
      <dgm:prSet/>
      <dgm:spPr/>
      <dgm:t>
        <a:bodyPr/>
        <a:lstStyle/>
        <a:p>
          <a:endParaRPr lang="en-US"/>
        </a:p>
      </dgm:t>
    </dgm:pt>
    <dgm:pt modelId="{2500DCFA-F3D4-4E22-A2A8-AF7DE6EB03E4}">
      <dgm:prSet phldrT="[Text]" custT="1"/>
      <dgm:spPr>
        <a:solidFill>
          <a:schemeClr val="accent4">
            <a:lumMod val="20000"/>
            <a:lumOff val="80000"/>
            <a:alpha val="90000"/>
          </a:schemeClr>
        </a:solidFill>
      </dgm:spPr>
      <dgm:t>
        <a:bodyPr/>
        <a:lstStyle/>
        <a:p>
          <a:r>
            <a:rPr lang="en-US" sz="1600" dirty="0" err="1"/>
            <a:t>LaRC</a:t>
          </a:r>
          <a:r>
            <a:rPr lang="en-US" sz="1600" dirty="0"/>
            <a:t>: </a:t>
          </a:r>
          <a:r>
            <a:rPr lang="en-US" sz="1600" dirty="0" err="1"/>
            <a:t>Stamnes</a:t>
          </a:r>
          <a:r>
            <a:rPr lang="en-US" sz="1600" dirty="0"/>
            <a:t>, Burton, Powell</a:t>
          </a:r>
        </a:p>
      </dgm:t>
    </dgm:pt>
    <dgm:pt modelId="{CE831CFE-4996-49AB-A968-8AEE16180D43}" type="sibTrans" cxnId="{2FFE2AAB-FE97-4CB3-A338-E857F84924C0}">
      <dgm:prSet/>
      <dgm:spPr/>
      <dgm:t>
        <a:bodyPr/>
        <a:lstStyle/>
        <a:p>
          <a:endParaRPr lang="en-US"/>
        </a:p>
      </dgm:t>
    </dgm:pt>
    <dgm:pt modelId="{9832A4B5-5609-406E-BF8F-A1CB77055F02}" type="parTrans" cxnId="{2FFE2AAB-FE97-4CB3-A338-E857F84924C0}">
      <dgm:prSet/>
      <dgm:spPr/>
      <dgm:t>
        <a:bodyPr/>
        <a:lstStyle/>
        <a:p>
          <a:endParaRPr lang="en-US"/>
        </a:p>
      </dgm:t>
    </dgm:pt>
    <dgm:pt modelId="{EE0381E2-7B76-4170-88CE-EF501465EBE3}">
      <dgm:prSet phldrT="[Text]" custT="1"/>
      <dgm:spPr/>
      <dgm:t>
        <a:bodyPr/>
        <a:lstStyle/>
        <a:p>
          <a:r>
            <a:rPr lang="en-US" sz="2800" dirty="0"/>
            <a:t>Combinations</a:t>
          </a:r>
        </a:p>
      </dgm:t>
    </dgm:pt>
    <dgm:pt modelId="{FF804DCD-EAA0-4B82-A7B8-22C01C691FBF}" type="sibTrans" cxnId="{DD8998E2-1C94-4260-8DB2-CE4A4DFE847B}">
      <dgm:prSet/>
      <dgm:spPr/>
      <dgm:t>
        <a:bodyPr/>
        <a:lstStyle/>
        <a:p>
          <a:endParaRPr lang="en-US"/>
        </a:p>
      </dgm:t>
    </dgm:pt>
    <dgm:pt modelId="{07672326-F9F1-42AC-BE8A-3FF20DBBC246}" type="parTrans" cxnId="{DD8998E2-1C94-4260-8DB2-CE4A4DFE847B}">
      <dgm:prSet/>
      <dgm:spPr/>
      <dgm:t>
        <a:bodyPr/>
        <a:lstStyle/>
        <a:p>
          <a:endParaRPr lang="en-US"/>
        </a:p>
      </dgm:t>
    </dgm:pt>
    <dgm:pt modelId="{AC0C8A6E-84A0-405F-9183-34388E0DD434}">
      <dgm:prSet phldrT="[Text]" custT="1"/>
      <dgm:spPr>
        <a:solidFill>
          <a:schemeClr val="bg2">
            <a:lumMod val="90000"/>
            <a:alpha val="90000"/>
          </a:schemeClr>
        </a:solidFill>
      </dgm:spPr>
      <dgm:t>
        <a:bodyPr/>
        <a:lstStyle/>
        <a:p>
          <a:r>
            <a:rPr lang="en-US" sz="1600" dirty="0"/>
            <a:t>GSFC: Espinosa, da Silva</a:t>
          </a:r>
        </a:p>
      </dgm:t>
    </dgm:pt>
    <dgm:pt modelId="{C8DF6D81-7EED-4007-886C-E56CAB4FF3B2}" type="parTrans" cxnId="{5FF13DB3-C510-4F86-A951-994AC7CFB5AE}">
      <dgm:prSet/>
      <dgm:spPr/>
      <dgm:t>
        <a:bodyPr/>
        <a:lstStyle/>
        <a:p>
          <a:endParaRPr lang="en-US"/>
        </a:p>
      </dgm:t>
    </dgm:pt>
    <dgm:pt modelId="{3CD87E76-37C3-47EA-A494-373A302F5FFC}" type="sibTrans" cxnId="{5FF13DB3-C510-4F86-A951-994AC7CFB5AE}">
      <dgm:prSet/>
      <dgm:spPr/>
      <dgm:t>
        <a:bodyPr/>
        <a:lstStyle/>
        <a:p>
          <a:endParaRPr lang="en-US"/>
        </a:p>
      </dgm:t>
    </dgm:pt>
    <dgm:pt modelId="{D4EE2FDD-D8A6-4364-ABDF-5D80D7312F18}">
      <dgm:prSet phldrT="[Text]" custT="1"/>
      <dgm:spPr>
        <a:solidFill>
          <a:schemeClr val="bg2">
            <a:lumMod val="90000"/>
            <a:alpha val="90000"/>
          </a:schemeClr>
        </a:solidFill>
      </dgm:spPr>
      <dgm:t>
        <a:bodyPr/>
        <a:lstStyle/>
        <a:p>
          <a:r>
            <a:rPr lang="en-US" sz="1600" dirty="0"/>
            <a:t>GISS: Cairns</a:t>
          </a:r>
        </a:p>
      </dgm:t>
    </dgm:pt>
    <dgm:pt modelId="{F7D96DC3-2073-4E10-80FD-ED72189443F1}" type="parTrans" cxnId="{B73C0A8B-2D4B-47A8-B55D-4B3339134E98}">
      <dgm:prSet/>
      <dgm:spPr/>
      <dgm:t>
        <a:bodyPr/>
        <a:lstStyle/>
        <a:p>
          <a:endParaRPr lang="en-US"/>
        </a:p>
      </dgm:t>
    </dgm:pt>
    <dgm:pt modelId="{ACF836AF-C5D3-435D-B5F4-DD0FD4092B80}" type="sibTrans" cxnId="{B73C0A8B-2D4B-47A8-B55D-4B3339134E98}">
      <dgm:prSet/>
      <dgm:spPr/>
      <dgm:t>
        <a:bodyPr/>
        <a:lstStyle/>
        <a:p>
          <a:endParaRPr lang="en-US"/>
        </a:p>
      </dgm:t>
    </dgm:pt>
    <dgm:pt modelId="{CE29356A-986B-4BED-9AB3-99A87442B80C}">
      <dgm:prSet custT="1"/>
      <dgm:spPr>
        <a:solidFill>
          <a:schemeClr val="accent4">
            <a:lumMod val="20000"/>
            <a:lumOff val="80000"/>
            <a:alpha val="90000"/>
          </a:schemeClr>
        </a:solidFill>
      </dgm:spPr>
      <dgm:t>
        <a:bodyPr/>
        <a:lstStyle/>
        <a:p>
          <a:r>
            <a:rPr lang="en-US" sz="1600" dirty="0"/>
            <a:t>OU: Xu, Gao, Redemann</a:t>
          </a:r>
        </a:p>
      </dgm:t>
    </dgm:pt>
    <dgm:pt modelId="{4BFE0BB5-E826-4CC0-BD2F-487A3C1181B4}" type="parTrans" cxnId="{13B4670B-6F52-4EBA-84CF-44E8E0B3403B}">
      <dgm:prSet/>
      <dgm:spPr/>
      <dgm:t>
        <a:bodyPr/>
        <a:lstStyle/>
        <a:p>
          <a:endParaRPr lang="en-US"/>
        </a:p>
      </dgm:t>
    </dgm:pt>
    <dgm:pt modelId="{3EDBDCF5-C78E-462E-A040-AAB1146771A9}" type="sibTrans" cxnId="{13B4670B-6F52-4EBA-84CF-44E8E0B3403B}">
      <dgm:prSet/>
      <dgm:spPr/>
      <dgm:t>
        <a:bodyPr/>
        <a:lstStyle/>
        <a:p>
          <a:endParaRPr lang="en-US"/>
        </a:p>
      </dgm:t>
    </dgm:pt>
    <dgm:pt modelId="{56962963-3E3C-4B1C-B147-9FCA04A82EF6}">
      <dgm:prSet custT="1"/>
      <dgm:spPr>
        <a:solidFill>
          <a:schemeClr val="accent4">
            <a:lumMod val="20000"/>
            <a:lumOff val="80000"/>
            <a:alpha val="90000"/>
          </a:schemeClr>
        </a:solidFill>
      </dgm:spPr>
      <dgm:t>
        <a:bodyPr/>
        <a:lstStyle/>
        <a:p>
          <a:r>
            <a:rPr lang="en-US" sz="1600"/>
            <a:t>GISS: Cairns</a:t>
          </a:r>
          <a:endParaRPr lang="en-US" sz="1600" dirty="0"/>
        </a:p>
      </dgm:t>
    </dgm:pt>
    <dgm:pt modelId="{8240159B-C5F5-4718-983E-49C110008F4F}" type="parTrans" cxnId="{A959AF75-91FA-4D84-BF7E-B9F68398247F}">
      <dgm:prSet/>
      <dgm:spPr/>
      <dgm:t>
        <a:bodyPr/>
        <a:lstStyle/>
        <a:p>
          <a:endParaRPr lang="en-US"/>
        </a:p>
      </dgm:t>
    </dgm:pt>
    <dgm:pt modelId="{0FB6170C-E985-4BA6-96AE-02CF79D4B396}" type="sibTrans" cxnId="{A959AF75-91FA-4D84-BF7E-B9F68398247F}">
      <dgm:prSet/>
      <dgm:spPr/>
      <dgm:t>
        <a:bodyPr/>
        <a:lstStyle/>
        <a:p>
          <a:endParaRPr lang="en-US"/>
        </a:p>
      </dgm:t>
    </dgm:pt>
    <dgm:pt modelId="{ED7F8C59-4D50-4F49-89D6-6C705A5FFE80}">
      <dgm:prSet custT="1"/>
      <dgm:spPr>
        <a:solidFill>
          <a:schemeClr val="accent4">
            <a:lumMod val="20000"/>
            <a:lumOff val="80000"/>
            <a:alpha val="90000"/>
          </a:schemeClr>
        </a:solidFill>
      </dgm:spPr>
      <dgm:t>
        <a:bodyPr/>
        <a:lstStyle/>
        <a:p>
          <a:r>
            <a:rPr lang="en-US" sz="1600" dirty="0"/>
            <a:t>GSFC: Yorks, Nowottnick,  Espinosa, da Silva</a:t>
          </a:r>
        </a:p>
      </dgm:t>
    </dgm:pt>
    <dgm:pt modelId="{93A47EA9-7BA8-4BE9-8B88-7759E194FF63}" type="parTrans" cxnId="{41B2040C-B45D-497B-853F-1E4869B44BC7}">
      <dgm:prSet/>
      <dgm:spPr/>
      <dgm:t>
        <a:bodyPr/>
        <a:lstStyle/>
        <a:p>
          <a:endParaRPr lang="en-US"/>
        </a:p>
      </dgm:t>
    </dgm:pt>
    <dgm:pt modelId="{F3BA0E37-BE0D-40CC-90C2-5B0E14F96338}" type="sibTrans" cxnId="{41B2040C-B45D-497B-853F-1E4869B44BC7}">
      <dgm:prSet/>
      <dgm:spPr/>
      <dgm:t>
        <a:bodyPr/>
        <a:lstStyle/>
        <a:p>
          <a:endParaRPr lang="en-US"/>
        </a:p>
      </dgm:t>
    </dgm:pt>
    <dgm:pt modelId="{F5115E89-A6C1-4212-A717-12183B38AC73}" type="pres">
      <dgm:prSet presAssocID="{EB595253-79FB-42C0-867D-02ADD0A7BF53}" presName="diagram" presStyleCnt="0">
        <dgm:presLayoutVars>
          <dgm:chPref val="1"/>
          <dgm:dir/>
          <dgm:animOne val="branch"/>
          <dgm:animLvl val="lvl"/>
          <dgm:resizeHandles/>
        </dgm:presLayoutVars>
      </dgm:prSet>
      <dgm:spPr/>
    </dgm:pt>
    <dgm:pt modelId="{00F349C5-9E4A-4093-8E0A-AE38A7E2201A}" type="pres">
      <dgm:prSet presAssocID="{36249F39-61C1-43C4-B0C3-371C849CB6DB}" presName="root" presStyleCnt="0"/>
      <dgm:spPr/>
    </dgm:pt>
    <dgm:pt modelId="{F39D7AF0-1C8E-482E-B903-549F0A58A443}" type="pres">
      <dgm:prSet presAssocID="{36249F39-61C1-43C4-B0C3-371C849CB6DB}" presName="rootComposite" presStyleCnt="0"/>
      <dgm:spPr/>
    </dgm:pt>
    <dgm:pt modelId="{A32A05B6-DD3C-44BB-AA43-3C41AF568F63}" type="pres">
      <dgm:prSet presAssocID="{36249F39-61C1-43C4-B0C3-371C849CB6DB}" presName="rootText" presStyleLbl="node1" presStyleIdx="0" presStyleCnt="3" custScaleX="156532" custLinFactNeighborX="-71035" custLinFactNeighborY="-4618"/>
      <dgm:spPr/>
    </dgm:pt>
    <dgm:pt modelId="{75C284A8-A0EE-42C3-924D-E95C569BEBB0}" type="pres">
      <dgm:prSet presAssocID="{36249F39-61C1-43C4-B0C3-371C849CB6DB}" presName="rootConnector" presStyleLbl="node1" presStyleIdx="0" presStyleCnt="3"/>
      <dgm:spPr/>
    </dgm:pt>
    <dgm:pt modelId="{40D3DCF2-31FA-4086-8B91-F10E56758FA9}" type="pres">
      <dgm:prSet presAssocID="{36249F39-61C1-43C4-B0C3-371C849CB6DB}" presName="childShape" presStyleCnt="0"/>
      <dgm:spPr/>
    </dgm:pt>
    <dgm:pt modelId="{FC50CD3B-D7A5-460C-BB11-8C562C3E1E43}" type="pres">
      <dgm:prSet presAssocID="{EFC2ECB1-F721-4ACB-A740-1CD7326993D4}" presName="Name13" presStyleLbl="parChTrans1D2" presStyleIdx="0" presStyleCnt="10"/>
      <dgm:spPr/>
    </dgm:pt>
    <dgm:pt modelId="{E0B42BBD-461A-45D2-A3D2-E232DA4840F5}" type="pres">
      <dgm:prSet presAssocID="{87835C7A-7FFF-4C6A-BD3D-0C2BE3AD1D64}" presName="childText" presStyleLbl="bgAcc1" presStyleIdx="0" presStyleCnt="10" custScaleX="189147" custScaleY="157126" custLinFactNeighborX="-40905">
        <dgm:presLayoutVars>
          <dgm:bulletEnabled val="1"/>
        </dgm:presLayoutVars>
      </dgm:prSet>
      <dgm:spPr/>
    </dgm:pt>
    <dgm:pt modelId="{BE273705-4E58-4EB2-B8CB-19A04ABCED16}" type="pres">
      <dgm:prSet presAssocID="{215A2A01-FE08-4E74-B3E2-2321E9840215}" presName="Name13" presStyleLbl="parChTrans1D2" presStyleIdx="1" presStyleCnt="10"/>
      <dgm:spPr/>
    </dgm:pt>
    <dgm:pt modelId="{AB76BA29-58EA-4E8D-B5B8-55ACDE3C5B3C}" type="pres">
      <dgm:prSet presAssocID="{F1A60D0D-864C-4438-8230-0F29302DCBFF}" presName="childText" presStyleLbl="bgAcc1" presStyleIdx="1" presStyleCnt="10" custScaleX="190472" custScaleY="147600" custLinFactNeighborX="-40905">
        <dgm:presLayoutVars>
          <dgm:bulletEnabled val="1"/>
        </dgm:presLayoutVars>
      </dgm:prSet>
      <dgm:spPr/>
    </dgm:pt>
    <dgm:pt modelId="{5C115E7E-C834-433D-B4CB-0EAB5885F9DB}" type="pres">
      <dgm:prSet presAssocID="{2E4099E0-25BB-4B35-B631-D891216D3A12}" presName="root" presStyleCnt="0"/>
      <dgm:spPr/>
    </dgm:pt>
    <dgm:pt modelId="{0ECEB21F-82C1-459A-8AE3-EAD67185C592}" type="pres">
      <dgm:prSet presAssocID="{2E4099E0-25BB-4B35-B631-D891216D3A12}" presName="rootComposite" presStyleCnt="0"/>
      <dgm:spPr/>
    </dgm:pt>
    <dgm:pt modelId="{631BB476-108A-4E2F-9BBE-13EB2EEE7A3F}" type="pres">
      <dgm:prSet presAssocID="{2E4099E0-25BB-4B35-B631-D891216D3A12}" presName="rootText" presStyleLbl="node1" presStyleIdx="1" presStyleCnt="3" custScaleX="168663" custLinFactNeighborX="-170"/>
      <dgm:spPr/>
    </dgm:pt>
    <dgm:pt modelId="{FA36FD70-1883-4FE0-92A7-25BF5FC5DD9D}" type="pres">
      <dgm:prSet presAssocID="{2E4099E0-25BB-4B35-B631-D891216D3A12}" presName="rootConnector" presStyleLbl="node1" presStyleIdx="1" presStyleCnt="3"/>
      <dgm:spPr/>
    </dgm:pt>
    <dgm:pt modelId="{976E2935-D310-498A-9595-E6E20D928183}" type="pres">
      <dgm:prSet presAssocID="{2E4099E0-25BB-4B35-B631-D891216D3A12}" presName="childShape" presStyleCnt="0"/>
      <dgm:spPr/>
    </dgm:pt>
    <dgm:pt modelId="{09E7636F-8D5E-4FB8-BD10-9B62DA70A67F}" type="pres">
      <dgm:prSet presAssocID="{EC880946-9DFE-4C71-9F77-DE9B44AB90C8}" presName="Name13" presStyleLbl="parChTrans1D2" presStyleIdx="2" presStyleCnt="10"/>
      <dgm:spPr/>
    </dgm:pt>
    <dgm:pt modelId="{D600B976-94A7-4D47-9443-9D26EEF871AC}" type="pres">
      <dgm:prSet presAssocID="{7302B31D-BBD1-4391-87BF-59CA3B1EB21B}" presName="childText" presStyleLbl="bgAcc1" presStyleIdx="2" presStyleCnt="10" custScaleX="152585" custLinFactNeighborX="2559">
        <dgm:presLayoutVars>
          <dgm:bulletEnabled val="1"/>
        </dgm:presLayoutVars>
      </dgm:prSet>
      <dgm:spPr/>
    </dgm:pt>
    <dgm:pt modelId="{DCDA9291-4A96-4ECB-8616-1B8C07D11BD1}" type="pres">
      <dgm:prSet presAssocID="{AFD7A5F6-E93F-4C0E-A708-B6DC44BE6736}" presName="Name13" presStyleLbl="parChTrans1D2" presStyleIdx="3" presStyleCnt="10"/>
      <dgm:spPr/>
    </dgm:pt>
    <dgm:pt modelId="{902DF37F-EB44-4B4E-90F4-F2991166BF0B}" type="pres">
      <dgm:prSet presAssocID="{E45A9CCE-C6F9-4868-80BF-AB2C4E437E78}" presName="childText" presStyleLbl="bgAcc1" presStyleIdx="3" presStyleCnt="10" custScaleX="152585" custLinFactNeighborX="2559">
        <dgm:presLayoutVars>
          <dgm:bulletEnabled val="1"/>
        </dgm:presLayoutVars>
      </dgm:prSet>
      <dgm:spPr/>
    </dgm:pt>
    <dgm:pt modelId="{A9A30984-3FF9-4CED-8CEF-45E94A026CAC}" type="pres">
      <dgm:prSet presAssocID="{F7D96DC3-2073-4E10-80FD-ED72189443F1}" presName="Name13" presStyleLbl="parChTrans1D2" presStyleIdx="4" presStyleCnt="10"/>
      <dgm:spPr/>
    </dgm:pt>
    <dgm:pt modelId="{A2FA5220-221E-4363-BCC9-A81A6B39C504}" type="pres">
      <dgm:prSet presAssocID="{D4EE2FDD-D8A6-4364-ABDF-5D80D7312F18}" presName="childText" presStyleLbl="bgAcc1" presStyleIdx="4" presStyleCnt="10" custScaleX="152585" custLinFactNeighborX="2559">
        <dgm:presLayoutVars>
          <dgm:bulletEnabled val="1"/>
        </dgm:presLayoutVars>
      </dgm:prSet>
      <dgm:spPr/>
    </dgm:pt>
    <dgm:pt modelId="{F3886585-33CF-43A2-A5F6-D1F69DB304E9}" type="pres">
      <dgm:prSet presAssocID="{C8DF6D81-7EED-4007-886C-E56CAB4FF3B2}" presName="Name13" presStyleLbl="parChTrans1D2" presStyleIdx="5" presStyleCnt="10"/>
      <dgm:spPr/>
    </dgm:pt>
    <dgm:pt modelId="{7F435329-16EF-402A-9156-A5AA75FA1D0D}" type="pres">
      <dgm:prSet presAssocID="{AC0C8A6E-84A0-405F-9183-34388E0DD434}" presName="childText" presStyleLbl="bgAcc1" presStyleIdx="5" presStyleCnt="10" custScaleX="152585" custLinFactNeighborX="2559">
        <dgm:presLayoutVars>
          <dgm:bulletEnabled val="1"/>
        </dgm:presLayoutVars>
      </dgm:prSet>
      <dgm:spPr/>
    </dgm:pt>
    <dgm:pt modelId="{E437C303-EAC2-4EAB-9086-215E5DD133F3}" type="pres">
      <dgm:prSet presAssocID="{EE0381E2-7B76-4170-88CE-EF501465EBE3}" presName="root" presStyleCnt="0"/>
      <dgm:spPr/>
    </dgm:pt>
    <dgm:pt modelId="{06E27130-4280-42C3-8AAF-0CD32A61C48A}" type="pres">
      <dgm:prSet presAssocID="{EE0381E2-7B76-4170-88CE-EF501465EBE3}" presName="rootComposite" presStyleCnt="0"/>
      <dgm:spPr/>
    </dgm:pt>
    <dgm:pt modelId="{73C350F1-C168-423D-82D2-D45B3F469C38}" type="pres">
      <dgm:prSet presAssocID="{EE0381E2-7B76-4170-88CE-EF501465EBE3}" presName="rootText" presStyleLbl="node1" presStyleIdx="2" presStyleCnt="3" custScaleX="186477" custLinFactNeighborX="-2371"/>
      <dgm:spPr/>
    </dgm:pt>
    <dgm:pt modelId="{EB3BAF24-84F6-4924-889D-95BB879A52C0}" type="pres">
      <dgm:prSet presAssocID="{EE0381E2-7B76-4170-88CE-EF501465EBE3}" presName="rootConnector" presStyleLbl="node1" presStyleIdx="2" presStyleCnt="3"/>
      <dgm:spPr/>
    </dgm:pt>
    <dgm:pt modelId="{EA85CD0E-1B79-4ACF-AB23-3AD22A1F6256}" type="pres">
      <dgm:prSet presAssocID="{EE0381E2-7B76-4170-88CE-EF501465EBE3}" presName="childShape" presStyleCnt="0"/>
      <dgm:spPr/>
    </dgm:pt>
    <dgm:pt modelId="{89B5EB24-A639-468A-A75A-8BD0FEBAFF22}" type="pres">
      <dgm:prSet presAssocID="{9832A4B5-5609-406E-BF8F-A1CB77055F02}" presName="Name13" presStyleLbl="parChTrans1D2" presStyleIdx="6" presStyleCnt="10"/>
      <dgm:spPr/>
    </dgm:pt>
    <dgm:pt modelId="{3FACD3B7-762A-4E88-B24A-311AB918D70F}" type="pres">
      <dgm:prSet presAssocID="{2500DCFA-F3D4-4E22-A2A8-AF7DE6EB03E4}" presName="childText" presStyleLbl="bgAcc1" presStyleIdx="6" presStyleCnt="10" custScaleX="166775" custLinFactNeighborX="-2974">
        <dgm:presLayoutVars>
          <dgm:bulletEnabled val="1"/>
        </dgm:presLayoutVars>
      </dgm:prSet>
      <dgm:spPr/>
    </dgm:pt>
    <dgm:pt modelId="{F7034AE3-11EA-4352-AB0B-554D7EE5E563}" type="pres">
      <dgm:prSet presAssocID="{4BFE0BB5-E826-4CC0-BD2F-487A3C1181B4}" presName="Name13" presStyleLbl="parChTrans1D2" presStyleIdx="7" presStyleCnt="10"/>
      <dgm:spPr/>
    </dgm:pt>
    <dgm:pt modelId="{5A799B38-93AA-4C27-9844-F1C6E74DD488}" type="pres">
      <dgm:prSet presAssocID="{CE29356A-986B-4BED-9AB3-99A87442B80C}" presName="childText" presStyleLbl="bgAcc1" presStyleIdx="7" presStyleCnt="10" custScaleX="166775" custLinFactNeighborX="-2974">
        <dgm:presLayoutVars>
          <dgm:bulletEnabled val="1"/>
        </dgm:presLayoutVars>
      </dgm:prSet>
      <dgm:spPr/>
    </dgm:pt>
    <dgm:pt modelId="{26681435-0D0C-4CD0-9C90-34E036E8D217}" type="pres">
      <dgm:prSet presAssocID="{8240159B-C5F5-4718-983E-49C110008F4F}" presName="Name13" presStyleLbl="parChTrans1D2" presStyleIdx="8" presStyleCnt="10"/>
      <dgm:spPr/>
    </dgm:pt>
    <dgm:pt modelId="{3B93AB6E-5595-4737-9709-ADB0367D546E}" type="pres">
      <dgm:prSet presAssocID="{56962963-3E3C-4B1C-B147-9FCA04A82EF6}" presName="childText" presStyleLbl="bgAcc1" presStyleIdx="8" presStyleCnt="10" custScaleX="166775" custLinFactNeighborX="-2974">
        <dgm:presLayoutVars>
          <dgm:bulletEnabled val="1"/>
        </dgm:presLayoutVars>
      </dgm:prSet>
      <dgm:spPr/>
    </dgm:pt>
    <dgm:pt modelId="{030FA1AB-16D1-48E5-8D6F-D940AC895960}" type="pres">
      <dgm:prSet presAssocID="{93A47EA9-7BA8-4BE9-8B88-7759E194FF63}" presName="Name13" presStyleLbl="parChTrans1D2" presStyleIdx="9" presStyleCnt="10"/>
      <dgm:spPr/>
    </dgm:pt>
    <dgm:pt modelId="{5A998887-0356-44DA-9346-542086692A8A}" type="pres">
      <dgm:prSet presAssocID="{ED7F8C59-4D50-4F49-89D6-6C705A5FFE80}" presName="childText" presStyleLbl="bgAcc1" presStyleIdx="9" presStyleCnt="10" custScaleX="166775" custLinFactNeighborX="-2974">
        <dgm:presLayoutVars>
          <dgm:bulletEnabled val="1"/>
        </dgm:presLayoutVars>
      </dgm:prSet>
      <dgm:spPr/>
    </dgm:pt>
  </dgm:ptLst>
  <dgm:cxnLst>
    <dgm:cxn modelId="{13B4670B-6F52-4EBA-84CF-44E8E0B3403B}" srcId="{EE0381E2-7B76-4170-88CE-EF501465EBE3}" destId="{CE29356A-986B-4BED-9AB3-99A87442B80C}" srcOrd="1" destOrd="0" parTransId="{4BFE0BB5-E826-4CC0-BD2F-487A3C1181B4}" sibTransId="{3EDBDCF5-C78E-462E-A040-AAB1146771A9}"/>
    <dgm:cxn modelId="{41B2040C-B45D-497B-853F-1E4869B44BC7}" srcId="{EE0381E2-7B76-4170-88CE-EF501465EBE3}" destId="{ED7F8C59-4D50-4F49-89D6-6C705A5FFE80}" srcOrd="3" destOrd="0" parTransId="{93A47EA9-7BA8-4BE9-8B88-7759E194FF63}" sibTransId="{F3BA0E37-BE0D-40CC-90C2-5B0E14F96338}"/>
    <dgm:cxn modelId="{63FB9C14-74D9-4AA9-9EA4-CE6AA90EB3E3}" type="presOf" srcId="{F1A60D0D-864C-4438-8230-0F29302DCBFF}" destId="{AB76BA29-58EA-4E8D-B5B8-55ACDE3C5B3C}" srcOrd="0" destOrd="0" presId="urn:microsoft.com/office/officeart/2005/8/layout/hierarchy3"/>
    <dgm:cxn modelId="{7110C01A-85D3-486C-BC50-609C91D4BC1F}" type="presOf" srcId="{AFD7A5F6-E93F-4C0E-A708-B6DC44BE6736}" destId="{DCDA9291-4A96-4ECB-8616-1B8C07D11BD1}" srcOrd="0" destOrd="0" presId="urn:microsoft.com/office/officeart/2005/8/layout/hierarchy3"/>
    <dgm:cxn modelId="{0BFA1A28-5851-4EDF-B4CE-B97006EE0144}" type="presOf" srcId="{F7D96DC3-2073-4E10-80FD-ED72189443F1}" destId="{A9A30984-3FF9-4CED-8CEF-45E94A026CAC}" srcOrd="0" destOrd="0" presId="urn:microsoft.com/office/officeart/2005/8/layout/hierarchy3"/>
    <dgm:cxn modelId="{DF8F732D-B855-4633-BA09-5A3155E2CCC8}" srcId="{36249F39-61C1-43C4-B0C3-371C849CB6DB}" destId="{F1A60D0D-864C-4438-8230-0F29302DCBFF}" srcOrd="1" destOrd="0" parTransId="{215A2A01-FE08-4E74-B3E2-2321E9840215}" sibTransId="{CAC49E54-651F-41ED-9394-CBD3900E9E22}"/>
    <dgm:cxn modelId="{818E3D32-9B05-48E5-9E10-0DFAB5DB6C37}" type="presOf" srcId="{D4EE2FDD-D8A6-4364-ABDF-5D80D7312F18}" destId="{A2FA5220-221E-4363-BCC9-A81A6B39C504}" srcOrd="0" destOrd="0" presId="urn:microsoft.com/office/officeart/2005/8/layout/hierarchy3"/>
    <dgm:cxn modelId="{28447238-4B99-40F8-9E61-EF0A9B458E03}" srcId="{EB595253-79FB-42C0-867D-02ADD0A7BF53}" destId="{36249F39-61C1-43C4-B0C3-371C849CB6DB}" srcOrd="0" destOrd="0" parTransId="{7AE08137-DA85-4407-9B00-3649949040C7}" sibTransId="{93495EBE-5278-421E-A42D-CD1068EDFFF7}"/>
    <dgm:cxn modelId="{78EC695F-75DA-4503-B973-97B17408779D}" type="presOf" srcId="{56962963-3E3C-4B1C-B147-9FCA04A82EF6}" destId="{3B93AB6E-5595-4737-9709-ADB0367D546E}" srcOrd="0" destOrd="0" presId="urn:microsoft.com/office/officeart/2005/8/layout/hierarchy3"/>
    <dgm:cxn modelId="{20E4DF63-5828-4D46-8D41-151BF5006767}" type="presOf" srcId="{C8DF6D81-7EED-4007-886C-E56CAB4FF3B2}" destId="{F3886585-33CF-43A2-A5F6-D1F69DB304E9}" srcOrd="0" destOrd="0" presId="urn:microsoft.com/office/officeart/2005/8/layout/hierarchy3"/>
    <dgm:cxn modelId="{A8CB3248-8198-4597-940F-BF692E5C50C5}" type="presOf" srcId="{2500DCFA-F3D4-4E22-A2A8-AF7DE6EB03E4}" destId="{3FACD3B7-762A-4E88-B24A-311AB918D70F}" srcOrd="0" destOrd="0" presId="urn:microsoft.com/office/officeart/2005/8/layout/hierarchy3"/>
    <dgm:cxn modelId="{A3ABB268-9E0B-47A0-AD99-398667CDDE97}" srcId="{2E4099E0-25BB-4B35-B631-D891216D3A12}" destId="{7302B31D-BBD1-4391-87BF-59CA3B1EB21B}" srcOrd="0" destOrd="0" parTransId="{EC880946-9DFE-4C71-9F77-DE9B44AB90C8}" sibTransId="{EFC8927D-84D0-4DFF-A9A2-B83D4C923F8E}"/>
    <dgm:cxn modelId="{15B00E49-63FD-4D44-BE08-53BD87F3396F}" type="presOf" srcId="{EC880946-9DFE-4C71-9F77-DE9B44AB90C8}" destId="{09E7636F-8D5E-4FB8-BD10-9B62DA70A67F}" srcOrd="0" destOrd="0" presId="urn:microsoft.com/office/officeart/2005/8/layout/hierarchy3"/>
    <dgm:cxn modelId="{C33CDB6B-CE13-42A1-BA76-EEFC388561F3}" type="presOf" srcId="{E45A9CCE-C6F9-4868-80BF-AB2C4E437E78}" destId="{902DF37F-EB44-4B4E-90F4-F2991166BF0B}" srcOrd="0" destOrd="0" presId="urn:microsoft.com/office/officeart/2005/8/layout/hierarchy3"/>
    <dgm:cxn modelId="{172A4451-D1F7-402F-8E15-596E0F0E5ADF}" type="presOf" srcId="{EFC2ECB1-F721-4ACB-A740-1CD7326993D4}" destId="{FC50CD3B-D7A5-460C-BB11-8C562C3E1E43}" srcOrd="0" destOrd="0" presId="urn:microsoft.com/office/officeart/2005/8/layout/hierarchy3"/>
    <dgm:cxn modelId="{EE36CF73-302F-4B16-B49E-06770A9A2B16}" srcId="{36249F39-61C1-43C4-B0C3-371C849CB6DB}" destId="{87835C7A-7FFF-4C6A-BD3D-0C2BE3AD1D64}" srcOrd="0" destOrd="0" parTransId="{EFC2ECB1-F721-4ACB-A740-1CD7326993D4}" sibTransId="{60D54CED-3466-4B25-9E32-6BEA85B96CE0}"/>
    <dgm:cxn modelId="{A959AF75-91FA-4D84-BF7E-B9F68398247F}" srcId="{EE0381E2-7B76-4170-88CE-EF501465EBE3}" destId="{56962963-3E3C-4B1C-B147-9FCA04A82EF6}" srcOrd="2" destOrd="0" parTransId="{8240159B-C5F5-4718-983E-49C110008F4F}" sibTransId="{0FB6170C-E985-4BA6-96AE-02CF79D4B396}"/>
    <dgm:cxn modelId="{C4FB407E-5D48-4B53-BB5C-32A979DFCD43}" type="presOf" srcId="{ED7F8C59-4D50-4F49-89D6-6C705A5FFE80}" destId="{5A998887-0356-44DA-9346-542086692A8A}" srcOrd="0" destOrd="0" presId="urn:microsoft.com/office/officeart/2005/8/layout/hierarchy3"/>
    <dgm:cxn modelId="{55B23487-CCEA-4ADD-BBD3-116E63EDC8FF}" type="presOf" srcId="{8240159B-C5F5-4718-983E-49C110008F4F}" destId="{26681435-0D0C-4CD0-9C90-34E036E8D217}" srcOrd="0" destOrd="0" presId="urn:microsoft.com/office/officeart/2005/8/layout/hierarchy3"/>
    <dgm:cxn modelId="{D094A687-0356-4C59-B4F2-16EE82E7F438}" srcId="{2E4099E0-25BB-4B35-B631-D891216D3A12}" destId="{E45A9CCE-C6F9-4868-80BF-AB2C4E437E78}" srcOrd="1" destOrd="0" parTransId="{AFD7A5F6-E93F-4C0E-A708-B6DC44BE6736}" sibTransId="{58830D84-25BB-48EE-9D46-45BC47514E87}"/>
    <dgm:cxn modelId="{B73C0A8B-2D4B-47A8-B55D-4B3339134E98}" srcId="{2E4099E0-25BB-4B35-B631-D891216D3A12}" destId="{D4EE2FDD-D8A6-4364-ABDF-5D80D7312F18}" srcOrd="2" destOrd="0" parTransId="{F7D96DC3-2073-4E10-80FD-ED72189443F1}" sibTransId="{ACF836AF-C5D3-435D-B5F4-DD0FD4092B80}"/>
    <dgm:cxn modelId="{230CEA91-EF7A-45CC-85CE-75D654A40304}" type="presOf" srcId="{36249F39-61C1-43C4-B0C3-371C849CB6DB}" destId="{A32A05B6-DD3C-44BB-AA43-3C41AF568F63}" srcOrd="0" destOrd="0" presId="urn:microsoft.com/office/officeart/2005/8/layout/hierarchy3"/>
    <dgm:cxn modelId="{86887B94-707B-48CD-9C5B-E7443C079633}" type="presOf" srcId="{36249F39-61C1-43C4-B0C3-371C849CB6DB}" destId="{75C284A8-A0EE-42C3-924D-E95C569BEBB0}" srcOrd="1" destOrd="0" presId="urn:microsoft.com/office/officeart/2005/8/layout/hierarchy3"/>
    <dgm:cxn modelId="{3B661399-9C22-4DA8-9AB3-733012F19B05}" type="presOf" srcId="{93A47EA9-7BA8-4BE9-8B88-7759E194FF63}" destId="{030FA1AB-16D1-48E5-8D6F-D940AC895960}" srcOrd="0" destOrd="0" presId="urn:microsoft.com/office/officeart/2005/8/layout/hierarchy3"/>
    <dgm:cxn modelId="{622F94A4-D98E-4430-89A6-273AAB52906D}" type="presOf" srcId="{87835C7A-7FFF-4C6A-BD3D-0C2BE3AD1D64}" destId="{E0B42BBD-461A-45D2-A3D2-E232DA4840F5}" srcOrd="0" destOrd="0" presId="urn:microsoft.com/office/officeart/2005/8/layout/hierarchy3"/>
    <dgm:cxn modelId="{2FFE2AAB-FE97-4CB3-A338-E857F84924C0}" srcId="{EE0381E2-7B76-4170-88CE-EF501465EBE3}" destId="{2500DCFA-F3D4-4E22-A2A8-AF7DE6EB03E4}" srcOrd="0" destOrd="0" parTransId="{9832A4B5-5609-406E-BF8F-A1CB77055F02}" sibTransId="{CE831CFE-4996-49AB-A968-8AEE16180D43}"/>
    <dgm:cxn modelId="{5FF13DB3-C510-4F86-A951-994AC7CFB5AE}" srcId="{2E4099E0-25BB-4B35-B631-D891216D3A12}" destId="{AC0C8A6E-84A0-405F-9183-34388E0DD434}" srcOrd="3" destOrd="0" parTransId="{C8DF6D81-7EED-4007-886C-E56CAB4FF3B2}" sibTransId="{3CD87E76-37C3-47EA-A494-373A302F5FFC}"/>
    <dgm:cxn modelId="{4C742CC3-4DB4-41B8-B40C-D821ECB78358}" type="presOf" srcId="{2E4099E0-25BB-4B35-B631-D891216D3A12}" destId="{FA36FD70-1883-4FE0-92A7-25BF5FC5DD9D}" srcOrd="1" destOrd="0" presId="urn:microsoft.com/office/officeart/2005/8/layout/hierarchy3"/>
    <dgm:cxn modelId="{752BD9C8-A084-45CD-B03F-E637CBA0CFBF}" type="presOf" srcId="{EE0381E2-7B76-4170-88CE-EF501465EBE3}" destId="{73C350F1-C168-423D-82D2-D45B3F469C38}" srcOrd="0" destOrd="0" presId="urn:microsoft.com/office/officeart/2005/8/layout/hierarchy3"/>
    <dgm:cxn modelId="{8A7683D8-FFBD-41B1-AA1C-396B5C7AC025}" srcId="{EB595253-79FB-42C0-867D-02ADD0A7BF53}" destId="{2E4099E0-25BB-4B35-B631-D891216D3A12}" srcOrd="1" destOrd="0" parTransId="{2083CDB8-C032-428B-8A1A-FC8C2FE80F51}" sibTransId="{F18ADC4E-6DAE-49D7-8E1E-CBEF335DBE3C}"/>
    <dgm:cxn modelId="{29E8B2D8-FD6D-4267-939E-B823AEDAA032}" type="presOf" srcId="{2E4099E0-25BB-4B35-B631-D891216D3A12}" destId="{631BB476-108A-4E2F-9BBE-13EB2EEE7A3F}" srcOrd="0" destOrd="0" presId="urn:microsoft.com/office/officeart/2005/8/layout/hierarchy3"/>
    <dgm:cxn modelId="{E158FDDF-3AE4-4B70-AE17-63354C4BABDA}" type="presOf" srcId="{4BFE0BB5-E826-4CC0-BD2F-487A3C1181B4}" destId="{F7034AE3-11EA-4352-AB0B-554D7EE5E563}" srcOrd="0" destOrd="0" presId="urn:microsoft.com/office/officeart/2005/8/layout/hierarchy3"/>
    <dgm:cxn modelId="{720E83E1-0BEE-46D3-A1C9-7CB20E42F32C}" type="presOf" srcId="{AC0C8A6E-84A0-405F-9183-34388E0DD434}" destId="{7F435329-16EF-402A-9156-A5AA75FA1D0D}" srcOrd="0" destOrd="0" presId="urn:microsoft.com/office/officeart/2005/8/layout/hierarchy3"/>
    <dgm:cxn modelId="{9E1794E1-1869-4EAF-96CB-64A77CD48471}" type="presOf" srcId="{EB595253-79FB-42C0-867D-02ADD0A7BF53}" destId="{F5115E89-A6C1-4212-A717-12183B38AC73}" srcOrd="0" destOrd="0" presId="urn:microsoft.com/office/officeart/2005/8/layout/hierarchy3"/>
    <dgm:cxn modelId="{F3D9C2E1-7C1F-4ACF-8E41-79E24F7BE04B}" type="presOf" srcId="{7302B31D-BBD1-4391-87BF-59CA3B1EB21B}" destId="{D600B976-94A7-4D47-9443-9D26EEF871AC}" srcOrd="0" destOrd="0" presId="urn:microsoft.com/office/officeart/2005/8/layout/hierarchy3"/>
    <dgm:cxn modelId="{DD8998E2-1C94-4260-8DB2-CE4A4DFE847B}" srcId="{EB595253-79FB-42C0-867D-02ADD0A7BF53}" destId="{EE0381E2-7B76-4170-88CE-EF501465EBE3}" srcOrd="2" destOrd="0" parTransId="{07672326-F9F1-42AC-BE8A-3FF20DBBC246}" sibTransId="{FF804DCD-EAA0-4B82-A7B8-22C01C691FBF}"/>
    <dgm:cxn modelId="{25DED4E3-C0E9-4879-9F0C-710BA73F545F}" type="presOf" srcId="{EE0381E2-7B76-4170-88CE-EF501465EBE3}" destId="{EB3BAF24-84F6-4924-889D-95BB879A52C0}" srcOrd="1" destOrd="0" presId="urn:microsoft.com/office/officeart/2005/8/layout/hierarchy3"/>
    <dgm:cxn modelId="{8AD666E4-8E9B-40DB-A3F4-EE8862C587FB}" type="presOf" srcId="{9832A4B5-5609-406E-BF8F-A1CB77055F02}" destId="{89B5EB24-A639-468A-A75A-8BD0FEBAFF22}" srcOrd="0" destOrd="0" presId="urn:microsoft.com/office/officeart/2005/8/layout/hierarchy3"/>
    <dgm:cxn modelId="{03032BF6-961B-4194-A7F4-4EEC734FC3E5}" type="presOf" srcId="{215A2A01-FE08-4E74-B3E2-2321E9840215}" destId="{BE273705-4E58-4EB2-B8CB-19A04ABCED16}" srcOrd="0" destOrd="0" presId="urn:microsoft.com/office/officeart/2005/8/layout/hierarchy3"/>
    <dgm:cxn modelId="{B33799FE-6886-4F3A-8668-B7732F7D9F56}" type="presOf" srcId="{CE29356A-986B-4BED-9AB3-99A87442B80C}" destId="{5A799B38-93AA-4C27-9844-F1C6E74DD488}" srcOrd="0" destOrd="0" presId="urn:microsoft.com/office/officeart/2005/8/layout/hierarchy3"/>
    <dgm:cxn modelId="{7BE7DE40-8160-4D91-AA77-131906E1A2C3}" type="presParOf" srcId="{F5115E89-A6C1-4212-A717-12183B38AC73}" destId="{00F349C5-9E4A-4093-8E0A-AE38A7E2201A}" srcOrd="0" destOrd="0" presId="urn:microsoft.com/office/officeart/2005/8/layout/hierarchy3"/>
    <dgm:cxn modelId="{E2498473-077F-4856-918C-17756CA899F6}" type="presParOf" srcId="{00F349C5-9E4A-4093-8E0A-AE38A7E2201A}" destId="{F39D7AF0-1C8E-482E-B903-549F0A58A443}" srcOrd="0" destOrd="0" presId="urn:microsoft.com/office/officeart/2005/8/layout/hierarchy3"/>
    <dgm:cxn modelId="{AE47C90D-ED91-4734-AC0B-C5769760E54B}" type="presParOf" srcId="{F39D7AF0-1C8E-482E-B903-549F0A58A443}" destId="{A32A05B6-DD3C-44BB-AA43-3C41AF568F63}" srcOrd="0" destOrd="0" presId="urn:microsoft.com/office/officeart/2005/8/layout/hierarchy3"/>
    <dgm:cxn modelId="{5E7E85D8-6969-4433-85BA-6CF4F45FABC8}" type="presParOf" srcId="{F39D7AF0-1C8E-482E-B903-549F0A58A443}" destId="{75C284A8-A0EE-42C3-924D-E95C569BEBB0}" srcOrd="1" destOrd="0" presId="urn:microsoft.com/office/officeart/2005/8/layout/hierarchy3"/>
    <dgm:cxn modelId="{874741A0-EEB8-4B6B-8988-1A7301D7B6B3}" type="presParOf" srcId="{00F349C5-9E4A-4093-8E0A-AE38A7E2201A}" destId="{40D3DCF2-31FA-4086-8B91-F10E56758FA9}" srcOrd="1" destOrd="0" presId="urn:microsoft.com/office/officeart/2005/8/layout/hierarchy3"/>
    <dgm:cxn modelId="{88084CFE-B496-496A-99A7-C9B385FA12ED}" type="presParOf" srcId="{40D3DCF2-31FA-4086-8B91-F10E56758FA9}" destId="{FC50CD3B-D7A5-460C-BB11-8C562C3E1E43}" srcOrd="0" destOrd="0" presId="urn:microsoft.com/office/officeart/2005/8/layout/hierarchy3"/>
    <dgm:cxn modelId="{FBCD49B5-B086-4647-8C97-4A76482F246A}" type="presParOf" srcId="{40D3DCF2-31FA-4086-8B91-F10E56758FA9}" destId="{E0B42BBD-461A-45D2-A3D2-E232DA4840F5}" srcOrd="1" destOrd="0" presId="urn:microsoft.com/office/officeart/2005/8/layout/hierarchy3"/>
    <dgm:cxn modelId="{8147D364-501F-4567-AA44-9519FC9AFA71}" type="presParOf" srcId="{40D3DCF2-31FA-4086-8B91-F10E56758FA9}" destId="{BE273705-4E58-4EB2-B8CB-19A04ABCED16}" srcOrd="2" destOrd="0" presId="urn:microsoft.com/office/officeart/2005/8/layout/hierarchy3"/>
    <dgm:cxn modelId="{928CE150-C7FF-4DAD-A19E-940160236C5E}" type="presParOf" srcId="{40D3DCF2-31FA-4086-8B91-F10E56758FA9}" destId="{AB76BA29-58EA-4E8D-B5B8-55ACDE3C5B3C}" srcOrd="3" destOrd="0" presId="urn:microsoft.com/office/officeart/2005/8/layout/hierarchy3"/>
    <dgm:cxn modelId="{355F61EE-B812-44B3-806C-6B8B25B1CEA7}" type="presParOf" srcId="{F5115E89-A6C1-4212-A717-12183B38AC73}" destId="{5C115E7E-C834-433D-B4CB-0EAB5885F9DB}" srcOrd="1" destOrd="0" presId="urn:microsoft.com/office/officeart/2005/8/layout/hierarchy3"/>
    <dgm:cxn modelId="{8E251C2D-40B4-4736-8630-55886A4AC3E9}" type="presParOf" srcId="{5C115E7E-C834-433D-B4CB-0EAB5885F9DB}" destId="{0ECEB21F-82C1-459A-8AE3-EAD67185C592}" srcOrd="0" destOrd="0" presId="urn:microsoft.com/office/officeart/2005/8/layout/hierarchy3"/>
    <dgm:cxn modelId="{B1AE24D9-E77E-46AB-A260-938535AD2389}" type="presParOf" srcId="{0ECEB21F-82C1-459A-8AE3-EAD67185C592}" destId="{631BB476-108A-4E2F-9BBE-13EB2EEE7A3F}" srcOrd="0" destOrd="0" presId="urn:microsoft.com/office/officeart/2005/8/layout/hierarchy3"/>
    <dgm:cxn modelId="{DD7089C8-FDE4-4105-B2A1-BDAE90C67DDA}" type="presParOf" srcId="{0ECEB21F-82C1-459A-8AE3-EAD67185C592}" destId="{FA36FD70-1883-4FE0-92A7-25BF5FC5DD9D}" srcOrd="1" destOrd="0" presId="urn:microsoft.com/office/officeart/2005/8/layout/hierarchy3"/>
    <dgm:cxn modelId="{3DF59B4C-3F93-4F6A-9DBB-A4079B4A40B5}" type="presParOf" srcId="{5C115E7E-C834-433D-B4CB-0EAB5885F9DB}" destId="{976E2935-D310-498A-9595-E6E20D928183}" srcOrd="1" destOrd="0" presId="urn:microsoft.com/office/officeart/2005/8/layout/hierarchy3"/>
    <dgm:cxn modelId="{A9CA9B13-CEF7-409A-8B12-37CB671DF4DA}" type="presParOf" srcId="{976E2935-D310-498A-9595-E6E20D928183}" destId="{09E7636F-8D5E-4FB8-BD10-9B62DA70A67F}" srcOrd="0" destOrd="0" presId="urn:microsoft.com/office/officeart/2005/8/layout/hierarchy3"/>
    <dgm:cxn modelId="{1B33A262-FCA3-4AEA-A639-F8900E865BCE}" type="presParOf" srcId="{976E2935-D310-498A-9595-E6E20D928183}" destId="{D600B976-94A7-4D47-9443-9D26EEF871AC}" srcOrd="1" destOrd="0" presId="urn:microsoft.com/office/officeart/2005/8/layout/hierarchy3"/>
    <dgm:cxn modelId="{DBA91454-AEA3-49A4-9EE1-BA65DE94D765}" type="presParOf" srcId="{976E2935-D310-498A-9595-E6E20D928183}" destId="{DCDA9291-4A96-4ECB-8616-1B8C07D11BD1}" srcOrd="2" destOrd="0" presId="urn:microsoft.com/office/officeart/2005/8/layout/hierarchy3"/>
    <dgm:cxn modelId="{0FDEC184-E2A7-4321-A14C-EED2CBB52B08}" type="presParOf" srcId="{976E2935-D310-498A-9595-E6E20D928183}" destId="{902DF37F-EB44-4B4E-90F4-F2991166BF0B}" srcOrd="3" destOrd="0" presId="urn:microsoft.com/office/officeart/2005/8/layout/hierarchy3"/>
    <dgm:cxn modelId="{092B5C6A-072D-4A20-A848-2FD30B841B51}" type="presParOf" srcId="{976E2935-D310-498A-9595-E6E20D928183}" destId="{A9A30984-3FF9-4CED-8CEF-45E94A026CAC}" srcOrd="4" destOrd="0" presId="urn:microsoft.com/office/officeart/2005/8/layout/hierarchy3"/>
    <dgm:cxn modelId="{3A225FD8-3866-4871-BD50-B445E405EA26}" type="presParOf" srcId="{976E2935-D310-498A-9595-E6E20D928183}" destId="{A2FA5220-221E-4363-BCC9-A81A6B39C504}" srcOrd="5" destOrd="0" presId="urn:microsoft.com/office/officeart/2005/8/layout/hierarchy3"/>
    <dgm:cxn modelId="{173D72BB-8FB7-4F81-9AC5-34CC51F52DE6}" type="presParOf" srcId="{976E2935-D310-498A-9595-E6E20D928183}" destId="{F3886585-33CF-43A2-A5F6-D1F69DB304E9}" srcOrd="6" destOrd="0" presId="urn:microsoft.com/office/officeart/2005/8/layout/hierarchy3"/>
    <dgm:cxn modelId="{95B380E4-6E8C-46F8-AC61-6E9AF6CC804E}" type="presParOf" srcId="{976E2935-D310-498A-9595-E6E20D928183}" destId="{7F435329-16EF-402A-9156-A5AA75FA1D0D}" srcOrd="7" destOrd="0" presId="urn:microsoft.com/office/officeart/2005/8/layout/hierarchy3"/>
    <dgm:cxn modelId="{5C07F6BC-493A-47C3-91EB-7C607843C178}" type="presParOf" srcId="{F5115E89-A6C1-4212-A717-12183B38AC73}" destId="{E437C303-EAC2-4EAB-9086-215E5DD133F3}" srcOrd="2" destOrd="0" presId="urn:microsoft.com/office/officeart/2005/8/layout/hierarchy3"/>
    <dgm:cxn modelId="{2907F0AD-2E82-4644-97EA-C4567F061B96}" type="presParOf" srcId="{E437C303-EAC2-4EAB-9086-215E5DD133F3}" destId="{06E27130-4280-42C3-8AAF-0CD32A61C48A}" srcOrd="0" destOrd="0" presId="urn:microsoft.com/office/officeart/2005/8/layout/hierarchy3"/>
    <dgm:cxn modelId="{C2A0D591-D1F4-4AB6-9C92-A4F200A16485}" type="presParOf" srcId="{06E27130-4280-42C3-8AAF-0CD32A61C48A}" destId="{73C350F1-C168-423D-82D2-D45B3F469C38}" srcOrd="0" destOrd="0" presId="urn:microsoft.com/office/officeart/2005/8/layout/hierarchy3"/>
    <dgm:cxn modelId="{1F59B03F-7803-4419-AD65-CF51A1218CFA}" type="presParOf" srcId="{06E27130-4280-42C3-8AAF-0CD32A61C48A}" destId="{EB3BAF24-84F6-4924-889D-95BB879A52C0}" srcOrd="1" destOrd="0" presId="urn:microsoft.com/office/officeart/2005/8/layout/hierarchy3"/>
    <dgm:cxn modelId="{2A06B5A6-FE77-42CA-B623-6392A17D2659}" type="presParOf" srcId="{E437C303-EAC2-4EAB-9086-215E5DD133F3}" destId="{EA85CD0E-1B79-4ACF-AB23-3AD22A1F6256}" srcOrd="1" destOrd="0" presId="urn:microsoft.com/office/officeart/2005/8/layout/hierarchy3"/>
    <dgm:cxn modelId="{2831B489-C5ED-430F-AF04-BFCB716099B3}" type="presParOf" srcId="{EA85CD0E-1B79-4ACF-AB23-3AD22A1F6256}" destId="{89B5EB24-A639-468A-A75A-8BD0FEBAFF22}" srcOrd="0" destOrd="0" presId="urn:microsoft.com/office/officeart/2005/8/layout/hierarchy3"/>
    <dgm:cxn modelId="{B3092DD6-EBE0-46A7-BEB3-2C45C856DBD2}" type="presParOf" srcId="{EA85CD0E-1B79-4ACF-AB23-3AD22A1F6256}" destId="{3FACD3B7-762A-4E88-B24A-311AB918D70F}" srcOrd="1" destOrd="0" presId="urn:microsoft.com/office/officeart/2005/8/layout/hierarchy3"/>
    <dgm:cxn modelId="{78B1F0AA-586D-4B8F-B044-F6D3E9AD0462}" type="presParOf" srcId="{EA85CD0E-1B79-4ACF-AB23-3AD22A1F6256}" destId="{F7034AE3-11EA-4352-AB0B-554D7EE5E563}" srcOrd="2" destOrd="0" presId="urn:microsoft.com/office/officeart/2005/8/layout/hierarchy3"/>
    <dgm:cxn modelId="{226CD41E-D7A5-4422-8E3C-E8928EBB14E5}" type="presParOf" srcId="{EA85CD0E-1B79-4ACF-AB23-3AD22A1F6256}" destId="{5A799B38-93AA-4C27-9844-F1C6E74DD488}" srcOrd="3" destOrd="0" presId="urn:microsoft.com/office/officeart/2005/8/layout/hierarchy3"/>
    <dgm:cxn modelId="{5C26DA3D-4C12-4E3A-B276-81E815679F18}" type="presParOf" srcId="{EA85CD0E-1B79-4ACF-AB23-3AD22A1F6256}" destId="{26681435-0D0C-4CD0-9C90-34E036E8D217}" srcOrd="4" destOrd="0" presId="urn:microsoft.com/office/officeart/2005/8/layout/hierarchy3"/>
    <dgm:cxn modelId="{A287CD46-D259-46FF-AD4F-F0EE61892386}" type="presParOf" srcId="{EA85CD0E-1B79-4ACF-AB23-3AD22A1F6256}" destId="{3B93AB6E-5595-4737-9709-ADB0367D546E}" srcOrd="5" destOrd="0" presId="urn:microsoft.com/office/officeart/2005/8/layout/hierarchy3"/>
    <dgm:cxn modelId="{690C1F57-9A11-4D46-A5AC-C02BE7E91249}" type="presParOf" srcId="{EA85CD0E-1B79-4ACF-AB23-3AD22A1F6256}" destId="{030FA1AB-16D1-48E5-8D6F-D940AC895960}" srcOrd="6" destOrd="0" presId="urn:microsoft.com/office/officeart/2005/8/layout/hierarchy3"/>
    <dgm:cxn modelId="{375BF5FD-0204-4725-9F29-E4599E6FD604}" type="presParOf" srcId="{EA85CD0E-1B79-4ACF-AB23-3AD22A1F6256}" destId="{5A998887-0356-44DA-9346-542086692A8A}" srcOrd="7" destOrd="0" presId="urn:microsoft.com/office/officeart/2005/8/layout/hierarchy3"/>
  </dgm:cxnLst>
  <dgm:bg>
    <a:solidFill>
      <a:schemeClr val="bg1"/>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596AB17-BF53-4EC0-8885-CBC2E04BE9DA}" type="doc">
      <dgm:prSet loTypeId="urn:microsoft.com/office/officeart/2005/8/layout/chevron1" loCatId="process" qsTypeId="urn:microsoft.com/office/officeart/2005/8/quickstyle/simple1" qsCatId="simple" csTypeId="urn:microsoft.com/office/officeart/2005/8/colors/colorful1" csCatId="colorful" phldr="1"/>
      <dgm:spPr/>
      <dgm:t>
        <a:bodyPr/>
        <a:lstStyle/>
        <a:p>
          <a:endParaRPr lang="en-US"/>
        </a:p>
      </dgm:t>
    </dgm:pt>
    <dgm:pt modelId="{54267A75-9B28-438D-AD50-5BAECA93BB2C}">
      <dgm:prSet phldrT="[Text]"/>
      <dgm:spPr/>
      <dgm:t>
        <a:bodyPr/>
        <a:lstStyle/>
        <a:p>
          <a:r>
            <a:rPr lang="en-US" dirty="0"/>
            <a:t>Retrievals</a:t>
          </a:r>
        </a:p>
      </dgm:t>
    </dgm:pt>
    <dgm:pt modelId="{34CDABFB-5E13-4953-AEB0-89FD76B95997}" type="parTrans" cxnId="{91A7FD66-7DEC-4037-9283-B216E8A57C69}">
      <dgm:prSet/>
      <dgm:spPr/>
      <dgm:t>
        <a:bodyPr/>
        <a:lstStyle/>
        <a:p>
          <a:endParaRPr lang="en-US"/>
        </a:p>
      </dgm:t>
    </dgm:pt>
    <dgm:pt modelId="{5C8287E2-D83E-4958-B37D-F2F3239503E7}" type="sibTrans" cxnId="{91A7FD66-7DEC-4037-9283-B216E8A57C69}">
      <dgm:prSet/>
      <dgm:spPr/>
      <dgm:t>
        <a:bodyPr/>
        <a:lstStyle/>
        <a:p>
          <a:endParaRPr lang="en-US"/>
        </a:p>
      </dgm:t>
    </dgm:pt>
    <dgm:pt modelId="{8F26742D-76DF-4B4E-89EB-04D64159DC4B}">
      <dgm:prSet phldrT="[Text]"/>
      <dgm:spPr/>
      <dgm:t>
        <a:bodyPr/>
        <a:lstStyle/>
        <a:p>
          <a:r>
            <a:rPr lang="en-US" dirty="0"/>
            <a:t>Retrievals</a:t>
          </a:r>
        </a:p>
      </dgm:t>
    </dgm:pt>
    <dgm:pt modelId="{290164DC-5501-4720-84AF-09A3E1A118E0}" type="parTrans" cxnId="{ED28F0A2-7B79-4855-A521-4F5C4DA05540}">
      <dgm:prSet/>
      <dgm:spPr/>
      <dgm:t>
        <a:bodyPr/>
        <a:lstStyle/>
        <a:p>
          <a:endParaRPr lang="en-US"/>
        </a:p>
      </dgm:t>
    </dgm:pt>
    <dgm:pt modelId="{6FB40DB2-FE90-43BD-B78A-D87648DB3DA2}" type="sibTrans" cxnId="{ED28F0A2-7B79-4855-A521-4F5C4DA05540}">
      <dgm:prSet/>
      <dgm:spPr/>
      <dgm:t>
        <a:bodyPr/>
        <a:lstStyle/>
        <a:p>
          <a:endParaRPr lang="en-US"/>
        </a:p>
      </dgm:t>
    </dgm:pt>
    <dgm:pt modelId="{66A2C2E4-6375-4D06-940B-42F823AA72EC}">
      <dgm:prSet phldrT="[Text]"/>
      <dgm:spPr/>
      <dgm:t>
        <a:bodyPr/>
        <a:lstStyle/>
        <a:p>
          <a:r>
            <a:rPr lang="en-US" dirty="0"/>
            <a:t>Retrievals</a:t>
          </a:r>
        </a:p>
      </dgm:t>
    </dgm:pt>
    <dgm:pt modelId="{F0A85F3D-4ED2-4ED7-90AD-BAF630E9A679}" type="parTrans" cxnId="{925B2E7E-8018-4465-A459-0BFA4B5CFFEE}">
      <dgm:prSet/>
      <dgm:spPr/>
      <dgm:t>
        <a:bodyPr/>
        <a:lstStyle/>
        <a:p>
          <a:endParaRPr lang="en-US"/>
        </a:p>
      </dgm:t>
    </dgm:pt>
    <dgm:pt modelId="{378465DF-3175-4143-94FF-FF6F47BDFBC8}" type="sibTrans" cxnId="{925B2E7E-8018-4465-A459-0BFA4B5CFFEE}">
      <dgm:prSet/>
      <dgm:spPr/>
      <dgm:t>
        <a:bodyPr/>
        <a:lstStyle/>
        <a:p>
          <a:endParaRPr lang="en-US"/>
        </a:p>
      </dgm:t>
    </dgm:pt>
    <dgm:pt modelId="{CFD93EFB-F82D-4D3B-A2BF-C533810A3F68}">
      <dgm:prSet phldrT="[Text]"/>
      <dgm:spPr/>
      <dgm:t>
        <a:bodyPr/>
        <a:lstStyle/>
        <a:p>
          <a:r>
            <a:rPr lang="en-US" dirty="0"/>
            <a:t>Related work</a:t>
          </a:r>
        </a:p>
      </dgm:t>
    </dgm:pt>
    <dgm:pt modelId="{5B1000AC-1DB6-4452-A776-CCD422896520}" type="parTrans" cxnId="{1AC2A534-EA97-4686-8AE0-3ABD289B2853}">
      <dgm:prSet/>
      <dgm:spPr/>
      <dgm:t>
        <a:bodyPr/>
        <a:lstStyle/>
        <a:p>
          <a:endParaRPr lang="en-US"/>
        </a:p>
      </dgm:t>
    </dgm:pt>
    <dgm:pt modelId="{D5C1E266-FA1C-452B-89B0-53D223AF9836}" type="sibTrans" cxnId="{1AC2A534-EA97-4686-8AE0-3ABD289B2853}">
      <dgm:prSet/>
      <dgm:spPr/>
      <dgm:t>
        <a:bodyPr/>
        <a:lstStyle/>
        <a:p>
          <a:endParaRPr lang="en-US"/>
        </a:p>
      </dgm:t>
    </dgm:pt>
    <dgm:pt modelId="{BE853047-A78A-4698-ADEF-6A435F450E1F}" type="pres">
      <dgm:prSet presAssocID="{9596AB17-BF53-4EC0-8885-CBC2E04BE9DA}" presName="Name0" presStyleCnt="0">
        <dgm:presLayoutVars>
          <dgm:dir/>
          <dgm:animLvl val="lvl"/>
          <dgm:resizeHandles val="exact"/>
        </dgm:presLayoutVars>
      </dgm:prSet>
      <dgm:spPr/>
    </dgm:pt>
    <dgm:pt modelId="{56E91714-B635-4A59-B6DA-0427C927110D}" type="pres">
      <dgm:prSet presAssocID="{54267A75-9B28-438D-AD50-5BAECA93BB2C}" presName="parTxOnly" presStyleLbl="node1" presStyleIdx="0" presStyleCnt="4" custScaleX="21554" custLinFactX="5022" custLinFactNeighborX="100000">
        <dgm:presLayoutVars>
          <dgm:chMax val="0"/>
          <dgm:chPref val="0"/>
          <dgm:bulletEnabled val="1"/>
        </dgm:presLayoutVars>
      </dgm:prSet>
      <dgm:spPr/>
    </dgm:pt>
    <dgm:pt modelId="{921276ED-174E-4BA3-9165-AE61976DAA0C}" type="pres">
      <dgm:prSet presAssocID="{5C8287E2-D83E-4958-B37D-F2F3239503E7}" presName="parTxOnlySpace" presStyleCnt="0"/>
      <dgm:spPr/>
    </dgm:pt>
    <dgm:pt modelId="{9ADCDFBA-93E3-47A7-8EC3-DF04F459EFDA}" type="pres">
      <dgm:prSet presAssocID="{8F26742D-76DF-4B4E-89EB-04D64159DC4B}" presName="parTxOnly" presStyleLbl="node1" presStyleIdx="1" presStyleCnt="4" custScaleX="19357" custLinFactX="15137" custLinFactNeighborX="100000">
        <dgm:presLayoutVars>
          <dgm:chMax val="0"/>
          <dgm:chPref val="0"/>
          <dgm:bulletEnabled val="1"/>
        </dgm:presLayoutVars>
      </dgm:prSet>
      <dgm:spPr/>
    </dgm:pt>
    <dgm:pt modelId="{8009D0F1-ACCC-4C4C-AFAE-E24C864AC65D}" type="pres">
      <dgm:prSet presAssocID="{6FB40DB2-FE90-43BD-B78A-D87648DB3DA2}" presName="parTxOnlySpace" presStyleCnt="0"/>
      <dgm:spPr/>
    </dgm:pt>
    <dgm:pt modelId="{662CF0B7-F980-4875-BA42-005F967A7481}" type="pres">
      <dgm:prSet presAssocID="{66A2C2E4-6375-4D06-940B-42F823AA72EC}" presName="parTxOnly" presStyleLbl="node1" presStyleIdx="2" presStyleCnt="4" custScaleX="19711" custLinFactX="26885" custLinFactNeighborX="100000">
        <dgm:presLayoutVars>
          <dgm:chMax val="0"/>
          <dgm:chPref val="0"/>
          <dgm:bulletEnabled val="1"/>
        </dgm:presLayoutVars>
      </dgm:prSet>
      <dgm:spPr/>
    </dgm:pt>
    <dgm:pt modelId="{E64F5543-46A6-4214-90A9-82CC1E19833C}" type="pres">
      <dgm:prSet presAssocID="{378465DF-3175-4143-94FF-FF6F47BDFBC8}" presName="parTxOnlySpace" presStyleCnt="0"/>
      <dgm:spPr/>
    </dgm:pt>
    <dgm:pt modelId="{DD501BFB-E12D-4663-B777-A1B33D5B177B}" type="pres">
      <dgm:prSet presAssocID="{CFD93EFB-F82D-4D3B-A2BF-C533810A3F68}" presName="parTxOnly" presStyleLbl="node1" presStyleIdx="3" presStyleCnt="4" custScaleX="30224" custLinFactX="-47463" custLinFactNeighborX="-100000">
        <dgm:presLayoutVars>
          <dgm:chMax val="0"/>
          <dgm:chPref val="0"/>
          <dgm:bulletEnabled val="1"/>
        </dgm:presLayoutVars>
      </dgm:prSet>
      <dgm:spPr/>
    </dgm:pt>
  </dgm:ptLst>
  <dgm:cxnLst>
    <dgm:cxn modelId="{2B3C1F01-7C91-4C1F-8CC5-6AD3822D0D92}" type="presOf" srcId="{8F26742D-76DF-4B4E-89EB-04D64159DC4B}" destId="{9ADCDFBA-93E3-47A7-8EC3-DF04F459EFDA}" srcOrd="0" destOrd="0" presId="urn:microsoft.com/office/officeart/2005/8/layout/chevron1"/>
    <dgm:cxn modelId="{DE198526-C447-4296-8793-F07BB88E327F}" type="presOf" srcId="{66A2C2E4-6375-4D06-940B-42F823AA72EC}" destId="{662CF0B7-F980-4875-BA42-005F967A7481}" srcOrd="0" destOrd="0" presId="urn:microsoft.com/office/officeart/2005/8/layout/chevron1"/>
    <dgm:cxn modelId="{1AC2A534-EA97-4686-8AE0-3ABD289B2853}" srcId="{9596AB17-BF53-4EC0-8885-CBC2E04BE9DA}" destId="{CFD93EFB-F82D-4D3B-A2BF-C533810A3F68}" srcOrd="3" destOrd="0" parTransId="{5B1000AC-1DB6-4452-A776-CCD422896520}" sibTransId="{D5C1E266-FA1C-452B-89B0-53D223AF9836}"/>
    <dgm:cxn modelId="{91A7FD66-7DEC-4037-9283-B216E8A57C69}" srcId="{9596AB17-BF53-4EC0-8885-CBC2E04BE9DA}" destId="{54267A75-9B28-438D-AD50-5BAECA93BB2C}" srcOrd="0" destOrd="0" parTransId="{34CDABFB-5E13-4953-AEB0-89FD76B95997}" sibTransId="{5C8287E2-D83E-4958-B37D-F2F3239503E7}"/>
    <dgm:cxn modelId="{925B2E7E-8018-4465-A459-0BFA4B5CFFEE}" srcId="{9596AB17-BF53-4EC0-8885-CBC2E04BE9DA}" destId="{66A2C2E4-6375-4D06-940B-42F823AA72EC}" srcOrd="2" destOrd="0" parTransId="{F0A85F3D-4ED2-4ED7-90AD-BAF630E9A679}" sibTransId="{378465DF-3175-4143-94FF-FF6F47BDFBC8}"/>
    <dgm:cxn modelId="{DEB1C186-2571-494F-9A90-EC7FACA6C54E}" type="presOf" srcId="{CFD93EFB-F82D-4D3B-A2BF-C533810A3F68}" destId="{DD501BFB-E12D-4663-B777-A1B33D5B177B}" srcOrd="0" destOrd="0" presId="urn:microsoft.com/office/officeart/2005/8/layout/chevron1"/>
    <dgm:cxn modelId="{ED28F0A2-7B79-4855-A521-4F5C4DA05540}" srcId="{9596AB17-BF53-4EC0-8885-CBC2E04BE9DA}" destId="{8F26742D-76DF-4B4E-89EB-04D64159DC4B}" srcOrd="1" destOrd="0" parTransId="{290164DC-5501-4720-84AF-09A3E1A118E0}" sibTransId="{6FB40DB2-FE90-43BD-B78A-D87648DB3DA2}"/>
    <dgm:cxn modelId="{D1C3D7BA-B857-417E-8644-A299AC1AC76E}" type="presOf" srcId="{9596AB17-BF53-4EC0-8885-CBC2E04BE9DA}" destId="{BE853047-A78A-4698-ADEF-6A435F450E1F}" srcOrd="0" destOrd="0" presId="urn:microsoft.com/office/officeart/2005/8/layout/chevron1"/>
    <dgm:cxn modelId="{FEE9D9BE-4EB2-4303-A7FA-566A1EDCD7C2}" type="presOf" srcId="{54267A75-9B28-438D-AD50-5BAECA93BB2C}" destId="{56E91714-B635-4A59-B6DA-0427C927110D}" srcOrd="0" destOrd="0" presId="urn:microsoft.com/office/officeart/2005/8/layout/chevron1"/>
    <dgm:cxn modelId="{01764CC1-9BAD-4727-B3DB-50D5359155AF}" type="presParOf" srcId="{BE853047-A78A-4698-ADEF-6A435F450E1F}" destId="{56E91714-B635-4A59-B6DA-0427C927110D}" srcOrd="0" destOrd="0" presId="urn:microsoft.com/office/officeart/2005/8/layout/chevron1"/>
    <dgm:cxn modelId="{865C9FC9-52D9-46D2-8C7D-DE1C4D0D1238}" type="presParOf" srcId="{BE853047-A78A-4698-ADEF-6A435F450E1F}" destId="{921276ED-174E-4BA3-9165-AE61976DAA0C}" srcOrd="1" destOrd="0" presId="urn:microsoft.com/office/officeart/2005/8/layout/chevron1"/>
    <dgm:cxn modelId="{E80477F9-F8BF-4464-96F8-EFA2070A152E}" type="presParOf" srcId="{BE853047-A78A-4698-ADEF-6A435F450E1F}" destId="{9ADCDFBA-93E3-47A7-8EC3-DF04F459EFDA}" srcOrd="2" destOrd="0" presId="urn:microsoft.com/office/officeart/2005/8/layout/chevron1"/>
    <dgm:cxn modelId="{258B0810-BEBE-4E2F-BFCD-2B40216FBAFA}" type="presParOf" srcId="{BE853047-A78A-4698-ADEF-6A435F450E1F}" destId="{8009D0F1-ACCC-4C4C-AFAE-E24C864AC65D}" srcOrd="3" destOrd="0" presId="urn:microsoft.com/office/officeart/2005/8/layout/chevron1"/>
    <dgm:cxn modelId="{1B1A3925-6BC7-4A07-867B-578FEF420C23}" type="presParOf" srcId="{BE853047-A78A-4698-ADEF-6A435F450E1F}" destId="{662CF0B7-F980-4875-BA42-005F967A7481}" srcOrd="4" destOrd="0" presId="urn:microsoft.com/office/officeart/2005/8/layout/chevron1"/>
    <dgm:cxn modelId="{FAFB7F3A-13AB-4086-B0C8-5631D3A46655}" type="presParOf" srcId="{BE853047-A78A-4698-ADEF-6A435F450E1F}" destId="{E64F5543-46A6-4214-90A9-82CC1E19833C}" srcOrd="5" destOrd="0" presId="urn:microsoft.com/office/officeart/2005/8/layout/chevron1"/>
    <dgm:cxn modelId="{1A129C4C-842C-42C6-A81F-BA0467C0B3CF}" type="presParOf" srcId="{BE853047-A78A-4698-ADEF-6A435F450E1F}" destId="{DD501BFB-E12D-4663-B777-A1B33D5B177B}"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B595253-79FB-42C0-867D-02ADD0A7BF53}" type="doc">
      <dgm:prSet loTypeId="urn:microsoft.com/office/officeart/2005/8/layout/hierarchy3" loCatId="list" qsTypeId="urn:microsoft.com/office/officeart/2005/8/quickstyle/3d3" qsCatId="3D" csTypeId="urn:microsoft.com/office/officeart/2005/8/colors/accent1_3" csCatId="accent1" phldr="1"/>
      <dgm:spPr/>
      <dgm:t>
        <a:bodyPr/>
        <a:lstStyle/>
        <a:p>
          <a:endParaRPr lang="en-US"/>
        </a:p>
      </dgm:t>
    </dgm:pt>
    <dgm:pt modelId="{2E4099E0-25BB-4B35-B631-D891216D3A12}">
      <dgm:prSet phldrT="[Text]" custT="1"/>
      <dgm:spPr>
        <a:solidFill>
          <a:schemeClr val="accent5"/>
        </a:solidFill>
      </dgm:spPr>
      <dgm:t>
        <a:bodyPr/>
        <a:lstStyle/>
        <a:p>
          <a:r>
            <a:rPr lang="en-US" sz="2800" dirty="0"/>
            <a:t>Full SIT-A</a:t>
          </a:r>
        </a:p>
      </dgm:t>
    </dgm:pt>
    <dgm:pt modelId="{2083CDB8-C032-428B-8A1A-FC8C2FE80F51}" type="parTrans" cxnId="{8A7683D8-FFBD-41B1-AA1C-396B5C7AC025}">
      <dgm:prSet/>
      <dgm:spPr/>
      <dgm:t>
        <a:bodyPr/>
        <a:lstStyle/>
        <a:p>
          <a:endParaRPr lang="en-US"/>
        </a:p>
      </dgm:t>
    </dgm:pt>
    <dgm:pt modelId="{F18ADC4E-6DAE-49D7-8E1E-CBEF335DBE3C}" type="sibTrans" cxnId="{8A7683D8-FFBD-41B1-AA1C-396B5C7AC025}">
      <dgm:prSet/>
      <dgm:spPr/>
      <dgm:t>
        <a:bodyPr/>
        <a:lstStyle/>
        <a:p>
          <a:endParaRPr lang="en-US"/>
        </a:p>
      </dgm:t>
    </dgm:pt>
    <dgm:pt modelId="{7302B31D-BBD1-4391-87BF-59CA3B1EB21B}">
      <dgm:prSet phldrT="[Text]" custT="1"/>
      <dgm:spPr/>
      <dgm:t>
        <a:bodyPr/>
        <a:lstStyle/>
        <a:p>
          <a:r>
            <a:rPr lang="en-US" sz="1600" dirty="0"/>
            <a:t>Interpretation of instrument info</a:t>
          </a:r>
        </a:p>
      </dgm:t>
    </dgm:pt>
    <dgm:pt modelId="{EC880946-9DFE-4C71-9F77-DE9B44AB90C8}" type="parTrans" cxnId="{A3ABB268-9E0B-47A0-AD99-398667CDDE97}">
      <dgm:prSet/>
      <dgm:spPr/>
      <dgm:t>
        <a:bodyPr/>
        <a:lstStyle/>
        <a:p>
          <a:endParaRPr lang="en-US"/>
        </a:p>
      </dgm:t>
    </dgm:pt>
    <dgm:pt modelId="{EFC8927D-84D0-4DFF-A9A2-B83D4C923F8E}" type="sibTrans" cxnId="{A3ABB268-9E0B-47A0-AD99-398667CDDE97}">
      <dgm:prSet/>
      <dgm:spPr/>
      <dgm:t>
        <a:bodyPr/>
        <a:lstStyle/>
        <a:p>
          <a:endParaRPr lang="en-US"/>
        </a:p>
      </dgm:t>
    </dgm:pt>
    <dgm:pt modelId="{E45A9CCE-C6F9-4868-80BF-AB2C4E437E78}">
      <dgm:prSet phldrT="[Text]" custT="1"/>
      <dgm:spPr/>
      <dgm:t>
        <a:bodyPr/>
        <a:lstStyle/>
        <a:p>
          <a:r>
            <a:rPr lang="en-US" sz="1600" dirty="0"/>
            <a:t>Nature runs &amp; Sampling Studies</a:t>
          </a:r>
        </a:p>
      </dgm:t>
    </dgm:pt>
    <dgm:pt modelId="{AFD7A5F6-E93F-4C0E-A708-B6DC44BE6736}" type="parTrans" cxnId="{D094A687-0356-4C59-B4F2-16EE82E7F438}">
      <dgm:prSet/>
      <dgm:spPr/>
      <dgm:t>
        <a:bodyPr/>
        <a:lstStyle/>
        <a:p>
          <a:endParaRPr lang="en-US"/>
        </a:p>
      </dgm:t>
    </dgm:pt>
    <dgm:pt modelId="{58830D84-25BB-48EE-9D46-45BC47514E87}" type="sibTrans" cxnId="{D094A687-0356-4C59-B4F2-16EE82E7F438}">
      <dgm:prSet/>
      <dgm:spPr/>
      <dgm:t>
        <a:bodyPr/>
        <a:lstStyle/>
        <a:p>
          <a:endParaRPr lang="en-US"/>
        </a:p>
      </dgm:t>
    </dgm:pt>
    <dgm:pt modelId="{D4EE2FDD-D8A6-4364-ABDF-5D80D7312F18}">
      <dgm:prSet phldrT="[Text]" custT="1"/>
      <dgm:spPr/>
      <dgm:t>
        <a:bodyPr/>
        <a:lstStyle/>
        <a:p>
          <a:r>
            <a:rPr lang="en-US" sz="1600" dirty="0"/>
            <a:t>Definition of Canonical Cases</a:t>
          </a:r>
        </a:p>
      </dgm:t>
    </dgm:pt>
    <dgm:pt modelId="{F7D96DC3-2073-4E10-80FD-ED72189443F1}" type="parTrans" cxnId="{B73C0A8B-2D4B-47A8-B55D-4B3339134E98}">
      <dgm:prSet/>
      <dgm:spPr/>
      <dgm:t>
        <a:bodyPr/>
        <a:lstStyle/>
        <a:p>
          <a:endParaRPr lang="en-US"/>
        </a:p>
      </dgm:t>
    </dgm:pt>
    <dgm:pt modelId="{ACF836AF-C5D3-435D-B5F4-DD0FD4092B80}" type="sibTrans" cxnId="{B73C0A8B-2D4B-47A8-B55D-4B3339134E98}">
      <dgm:prSet/>
      <dgm:spPr/>
      <dgm:t>
        <a:bodyPr/>
        <a:lstStyle/>
        <a:p>
          <a:endParaRPr lang="en-US"/>
        </a:p>
      </dgm:t>
    </dgm:pt>
    <dgm:pt modelId="{5399E528-6AB8-4142-BC6D-9A76AAFAE50E}">
      <dgm:prSet custT="1"/>
      <dgm:spPr/>
      <dgm:t>
        <a:bodyPr/>
        <a:lstStyle/>
        <a:p>
          <a:r>
            <a:rPr lang="en-US" sz="1600" dirty="0"/>
            <a:t>Review of retrieval work</a:t>
          </a:r>
        </a:p>
      </dgm:t>
    </dgm:pt>
    <dgm:pt modelId="{F00818A8-738F-4639-BAF7-19677F5A9E8F}" type="parTrans" cxnId="{7266FB70-0EB8-4F65-8623-3AB92EBDB502}">
      <dgm:prSet/>
      <dgm:spPr/>
      <dgm:t>
        <a:bodyPr/>
        <a:lstStyle/>
        <a:p>
          <a:endParaRPr lang="en-US"/>
        </a:p>
      </dgm:t>
    </dgm:pt>
    <dgm:pt modelId="{6FFFFFCC-6B9F-48D6-9160-34363F2FF7BE}" type="sibTrans" cxnId="{7266FB70-0EB8-4F65-8623-3AB92EBDB502}">
      <dgm:prSet/>
      <dgm:spPr/>
      <dgm:t>
        <a:bodyPr/>
        <a:lstStyle/>
        <a:p>
          <a:endParaRPr lang="en-US"/>
        </a:p>
      </dgm:t>
    </dgm:pt>
    <dgm:pt modelId="{CB76B6AF-8898-4EDE-9D11-342CAC4D3F32}">
      <dgm:prSet/>
      <dgm:spPr/>
      <dgm:t>
        <a:bodyPr/>
        <a:lstStyle/>
        <a:p>
          <a:r>
            <a:rPr lang="en-US" dirty="0"/>
            <a:t>…</a:t>
          </a:r>
        </a:p>
      </dgm:t>
    </dgm:pt>
    <dgm:pt modelId="{64651516-878F-4A18-AAEF-D0CBEA235D35}" type="parTrans" cxnId="{088C1BCF-E831-4CC2-86C8-211AEFB748E8}">
      <dgm:prSet/>
      <dgm:spPr/>
      <dgm:t>
        <a:bodyPr/>
        <a:lstStyle/>
        <a:p>
          <a:endParaRPr lang="en-US"/>
        </a:p>
      </dgm:t>
    </dgm:pt>
    <dgm:pt modelId="{97779BBF-F0D1-4FF5-A06B-4EE3921BA9DF}" type="sibTrans" cxnId="{088C1BCF-E831-4CC2-86C8-211AEFB748E8}">
      <dgm:prSet/>
      <dgm:spPr/>
      <dgm:t>
        <a:bodyPr/>
        <a:lstStyle/>
        <a:p>
          <a:endParaRPr lang="en-US"/>
        </a:p>
      </dgm:t>
    </dgm:pt>
    <dgm:pt modelId="{F5115E89-A6C1-4212-A717-12183B38AC73}" type="pres">
      <dgm:prSet presAssocID="{EB595253-79FB-42C0-867D-02ADD0A7BF53}" presName="diagram" presStyleCnt="0">
        <dgm:presLayoutVars>
          <dgm:chPref val="1"/>
          <dgm:dir/>
          <dgm:animOne val="branch"/>
          <dgm:animLvl val="lvl"/>
          <dgm:resizeHandles/>
        </dgm:presLayoutVars>
      </dgm:prSet>
      <dgm:spPr/>
    </dgm:pt>
    <dgm:pt modelId="{5C115E7E-C834-433D-B4CB-0EAB5885F9DB}" type="pres">
      <dgm:prSet presAssocID="{2E4099E0-25BB-4B35-B631-D891216D3A12}" presName="root" presStyleCnt="0"/>
      <dgm:spPr/>
    </dgm:pt>
    <dgm:pt modelId="{0ECEB21F-82C1-459A-8AE3-EAD67185C592}" type="pres">
      <dgm:prSet presAssocID="{2E4099E0-25BB-4B35-B631-D891216D3A12}" presName="rootComposite" presStyleCnt="0"/>
      <dgm:spPr/>
    </dgm:pt>
    <dgm:pt modelId="{631BB476-108A-4E2F-9BBE-13EB2EEE7A3F}" type="pres">
      <dgm:prSet presAssocID="{2E4099E0-25BB-4B35-B631-D891216D3A12}" presName="rootText" presStyleLbl="node1" presStyleIdx="0" presStyleCnt="1" custScaleX="168663" custLinFactNeighborX="-14345"/>
      <dgm:spPr/>
    </dgm:pt>
    <dgm:pt modelId="{FA36FD70-1883-4FE0-92A7-25BF5FC5DD9D}" type="pres">
      <dgm:prSet presAssocID="{2E4099E0-25BB-4B35-B631-D891216D3A12}" presName="rootConnector" presStyleLbl="node1" presStyleIdx="0" presStyleCnt="1"/>
      <dgm:spPr/>
    </dgm:pt>
    <dgm:pt modelId="{976E2935-D310-498A-9595-E6E20D928183}" type="pres">
      <dgm:prSet presAssocID="{2E4099E0-25BB-4B35-B631-D891216D3A12}" presName="childShape" presStyleCnt="0"/>
      <dgm:spPr/>
    </dgm:pt>
    <dgm:pt modelId="{09E7636F-8D5E-4FB8-BD10-9B62DA70A67F}" type="pres">
      <dgm:prSet presAssocID="{EC880946-9DFE-4C71-9F77-DE9B44AB90C8}" presName="Name13" presStyleLbl="parChTrans1D2" presStyleIdx="0" presStyleCnt="5"/>
      <dgm:spPr/>
    </dgm:pt>
    <dgm:pt modelId="{D600B976-94A7-4D47-9443-9D26EEF871AC}" type="pres">
      <dgm:prSet presAssocID="{7302B31D-BBD1-4391-87BF-59CA3B1EB21B}" presName="childText" presStyleLbl="bgAcc1" presStyleIdx="0" presStyleCnt="5" custScaleX="178301" custLinFactNeighborX="-15157">
        <dgm:presLayoutVars>
          <dgm:bulletEnabled val="1"/>
        </dgm:presLayoutVars>
      </dgm:prSet>
      <dgm:spPr/>
    </dgm:pt>
    <dgm:pt modelId="{DCDA9291-4A96-4ECB-8616-1B8C07D11BD1}" type="pres">
      <dgm:prSet presAssocID="{AFD7A5F6-E93F-4C0E-A708-B6DC44BE6736}" presName="Name13" presStyleLbl="parChTrans1D2" presStyleIdx="1" presStyleCnt="5"/>
      <dgm:spPr/>
    </dgm:pt>
    <dgm:pt modelId="{902DF37F-EB44-4B4E-90F4-F2991166BF0B}" type="pres">
      <dgm:prSet presAssocID="{E45A9CCE-C6F9-4868-80BF-AB2C4E437E78}" presName="childText" presStyleLbl="bgAcc1" presStyleIdx="1" presStyleCnt="5" custScaleX="178301" custLinFactNeighborX="-15157">
        <dgm:presLayoutVars>
          <dgm:bulletEnabled val="1"/>
        </dgm:presLayoutVars>
      </dgm:prSet>
      <dgm:spPr/>
    </dgm:pt>
    <dgm:pt modelId="{A9A30984-3FF9-4CED-8CEF-45E94A026CAC}" type="pres">
      <dgm:prSet presAssocID="{F7D96DC3-2073-4E10-80FD-ED72189443F1}" presName="Name13" presStyleLbl="parChTrans1D2" presStyleIdx="2" presStyleCnt="5"/>
      <dgm:spPr/>
    </dgm:pt>
    <dgm:pt modelId="{A2FA5220-221E-4363-BCC9-A81A6B39C504}" type="pres">
      <dgm:prSet presAssocID="{D4EE2FDD-D8A6-4364-ABDF-5D80D7312F18}" presName="childText" presStyleLbl="bgAcc1" presStyleIdx="2" presStyleCnt="5" custScaleX="178301" custLinFactNeighborX="-15157">
        <dgm:presLayoutVars>
          <dgm:bulletEnabled val="1"/>
        </dgm:presLayoutVars>
      </dgm:prSet>
      <dgm:spPr/>
    </dgm:pt>
    <dgm:pt modelId="{12D70847-B7EF-4163-9F40-E642F6455D11}" type="pres">
      <dgm:prSet presAssocID="{F00818A8-738F-4639-BAF7-19677F5A9E8F}" presName="Name13" presStyleLbl="parChTrans1D2" presStyleIdx="3" presStyleCnt="5"/>
      <dgm:spPr/>
    </dgm:pt>
    <dgm:pt modelId="{6D2CAE42-B882-4D73-BB0C-14A0443FA4E1}" type="pres">
      <dgm:prSet presAssocID="{5399E528-6AB8-4142-BC6D-9A76AAFAE50E}" presName="childText" presStyleLbl="bgAcc1" presStyleIdx="3" presStyleCnt="5" custScaleX="178301" custLinFactNeighborX="-13333" custLinFactNeighborY="242">
        <dgm:presLayoutVars>
          <dgm:bulletEnabled val="1"/>
        </dgm:presLayoutVars>
      </dgm:prSet>
      <dgm:spPr/>
    </dgm:pt>
    <dgm:pt modelId="{4F93258F-33D6-4012-A5BC-FBA68B778E6E}" type="pres">
      <dgm:prSet presAssocID="{64651516-878F-4A18-AAEF-D0CBEA235D35}" presName="Name13" presStyleLbl="parChTrans1D2" presStyleIdx="4" presStyleCnt="5"/>
      <dgm:spPr/>
    </dgm:pt>
    <dgm:pt modelId="{9938FD93-0DDD-4BAC-8980-7ABC748463BB}" type="pres">
      <dgm:prSet presAssocID="{CB76B6AF-8898-4EDE-9D11-342CAC4D3F32}" presName="childText" presStyleLbl="bgAcc1" presStyleIdx="4" presStyleCnt="5" custScaleX="178301" custLinFactNeighborX="-13333" custLinFactNeighborY="242">
        <dgm:presLayoutVars>
          <dgm:bulletEnabled val="1"/>
        </dgm:presLayoutVars>
      </dgm:prSet>
      <dgm:spPr/>
    </dgm:pt>
  </dgm:ptLst>
  <dgm:cxnLst>
    <dgm:cxn modelId="{C026E108-19C5-4CD9-9A7A-3A82DC3B8349}" type="presOf" srcId="{CB76B6AF-8898-4EDE-9D11-342CAC4D3F32}" destId="{9938FD93-0DDD-4BAC-8980-7ABC748463BB}" srcOrd="0" destOrd="0" presId="urn:microsoft.com/office/officeart/2005/8/layout/hierarchy3"/>
    <dgm:cxn modelId="{7D8D830E-ACA8-48E3-91C0-FCD98BD02438}" type="presOf" srcId="{5399E528-6AB8-4142-BC6D-9A76AAFAE50E}" destId="{6D2CAE42-B882-4D73-BB0C-14A0443FA4E1}" srcOrd="0" destOrd="0" presId="urn:microsoft.com/office/officeart/2005/8/layout/hierarchy3"/>
    <dgm:cxn modelId="{54F72B12-6C10-4EEF-9032-1C408394A214}" type="presOf" srcId="{64651516-878F-4A18-AAEF-D0CBEA235D35}" destId="{4F93258F-33D6-4012-A5BC-FBA68B778E6E}" srcOrd="0" destOrd="0" presId="urn:microsoft.com/office/officeart/2005/8/layout/hierarchy3"/>
    <dgm:cxn modelId="{7110C01A-85D3-486C-BC50-609C91D4BC1F}" type="presOf" srcId="{AFD7A5F6-E93F-4C0E-A708-B6DC44BE6736}" destId="{DCDA9291-4A96-4ECB-8616-1B8C07D11BD1}" srcOrd="0" destOrd="0" presId="urn:microsoft.com/office/officeart/2005/8/layout/hierarchy3"/>
    <dgm:cxn modelId="{0BFA1A28-5851-4EDF-B4CE-B97006EE0144}" type="presOf" srcId="{F7D96DC3-2073-4E10-80FD-ED72189443F1}" destId="{A9A30984-3FF9-4CED-8CEF-45E94A026CAC}" srcOrd="0" destOrd="0" presId="urn:microsoft.com/office/officeart/2005/8/layout/hierarchy3"/>
    <dgm:cxn modelId="{818E3D32-9B05-48E5-9E10-0DFAB5DB6C37}" type="presOf" srcId="{D4EE2FDD-D8A6-4364-ABDF-5D80D7312F18}" destId="{A2FA5220-221E-4363-BCC9-A81A6B39C504}" srcOrd="0" destOrd="0" presId="urn:microsoft.com/office/officeart/2005/8/layout/hierarchy3"/>
    <dgm:cxn modelId="{A3ABB268-9E0B-47A0-AD99-398667CDDE97}" srcId="{2E4099E0-25BB-4B35-B631-D891216D3A12}" destId="{7302B31D-BBD1-4391-87BF-59CA3B1EB21B}" srcOrd="0" destOrd="0" parTransId="{EC880946-9DFE-4C71-9F77-DE9B44AB90C8}" sibTransId="{EFC8927D-84D0-4DFF-A9A2-B83D4C923F8E}"/>
    <dgm:cxn modelId="{15B00E49-63FD-4D44-BE08-53BD87F3396F}" type="presOf" srcId="{EC880946-9DFE-4C71-9F77-DE9B44AB90C8}" destId="{09E7636F-8D5E-4FB8-BD10-9B62DA70A67F}" srcOrd="0" destOrd="0" presId="urn:microsoft.com/office/officeart/2005/8/layout/hierarchy3"/>
    <dgm:cxn modelId="{C33CDB6B-CE13-42A1-BA76-EEFC388561F3}" type="presOf" srcId="{E45A9CCE-C6F9-4868-80BF-AB2C4E437E78}" destId="{902DF37F-EB44-4B4E-90F4-F2991166BF0B}" srcOrd="0" destOrd="0" presId="urn:microsoft.com/office/officeart/2005/8/layout/hierarchy3"/>
    <dgm:cxn modelId="{7266FB70-0EB8-4F65-8623-3AB92EBDB502}" srcId="{2E4099E0-25BB-4B35-B631-D891216D3A12}" destId="{5399E528-6AB8-4142-BC6D-9A76AAFAE50E}" srcOrd="3" destOrd="0" parTransId="{F00818A8-738F-4639-BAF7-19677F5A9E8F}" sibTransId="{6FFFFFCC-6B9F-48D6-9160-34363F2FF7BE}"/>
    <dgm:cxn modelId="{1C13E573-8DDC-4CFC-95A6-43A09FDABC92}" type="presOf" srcId="{F00818A8-738F-4639-BAF7-19677F5A9E8F}" destId="{12D70847-B7EF-4163-9F40-E642F6455D11}" srcOrd="0" destOrd="0" presId="urn:microsoft.com/office/officeart/2005/8/layout/hierarchy3"/>
    <dgm:cxn modelId="{D094A687-0356-4C59-B4F2-16EE82E7F438}" srcId="{2E4099E0-25BB-4B35-B631-D891216D3A12}" destId="{E45A9CCE-C6F9-4868-80BF-AB2C4E437E78}" srcOrd="1" destOrd="0" parTransId="{AFD7A5F6-E93F-4C0E-A708-B6DC44BE6736}" sibTransId="{58830D84-25BB-48EE-9D46-45BC47514E87}"/>
    <dgm:cxn modelId="{B73C0A8B-2D4B-47A8-B55D-4B3339134E98}" srcId="{2E4099E0-25BB-4B35-B631-D891216D3A12}" destId="{D4EE2FDD-D8A6-4364-ABDF-5D80D7312F18}" srcOrd="2" destOrd="0" parTransId="{F7D96DC3-2073-4E10-80FD-ED72189443F1}" sibTransId="{ACF836AF-C5D3-435D-B5F4-DD0FD4092B80}"/>
    <dgm:cxn modelId="{4C742CC3-4DB4-41B8-B40C-D821ECB78358}" type="presOf" srcId="{2E4099E0-25BB-4B35-B631-D891216D3A12}" destId="{FA36FD70-1883-4FE0-92A7-25BF5FC5DD9D}" srcOrd="1" destOrd="0" presId="urn:microsoft.com/office/officeart/2005/8/layout/hierarchy3"/>
    <dgm:cxn modelId="{088C1BCF-E831-4CC2-86C8-211AEFB748E8}" srcId="{2E4099E0-25BB-4B35-B631-D891216D3A12}" destId="{CB76B6AF-8898-4EDE-9D11-342CAC4D3F32}" srcOrd="4" destOrd="0" parTransId="{64651516-878F-4A18-AAEF-D0CBEA235D35}" sibTransId="{97779BBF-F0D1-4FF5-A06B-4EE3921BA9DF}"/>
    <dgm:cxn modelId="{8A7683D8-FFBD-41B1-AA1C-396B5C7AC025}" srcId="{EB595253-79FB-42C0-867D-02ADD0A7BF53}" destId="{2E4099E0-25BB-4B35-B631-D891216D3A12}" srcOrd="0" destOrd="0" parTransId="{2083CDB8-C032-428B-8A1A-FC8C2FE80F51}" sibTransId="{F18ADC4E-6DAE-49D7-8E1E-CBEF335DBE3C}"/>
    <dgm:cxn modelId="{29E8B2D8-FD6D-4267-939E-B823AEDAA032}" type="presOf" srcId="{2E4099E0-25BB-4B35-B631-D891216D3A12}" destId="{631BB476-108A-4E2F-9BBE-13EB2EEE7A3F}" srcOrd="0" destOrd="0" presId="urn:microsoft.com/office/officeart/2005/8/layout/hierarchy3"/>
    <dgm:cxn modelId="{9E1794E1-1869-4EAF-96CB-64A77CD48471}" type="presOf" srcId="{EB595253-79FB-42C0-867D-02ADD0A7BF53}" destId="{F5115E89-A6C1-4212-A717-12183B38AC73}" srcOrd="0" destOrd="0" presId="urn:microsoft.com/office/officeart/2005/8/layout/hierarchy3"/>
    <dgm:cxn modelId="{F3D9C2E1-7C1F-4ACF-8E41-79E24F7BE04B}" type="presOf" srcId="{7302B31D-BBD1-4391-87BF-59CA3B1EB21B}" destId="{D600B976-94A7-4D47-9443-9D26EEF871AC}" srcOrd="0" destOrd="0" presId="urn:microsoft.com/office/officeart/2005/8/layout/hierarchy3"/>
    <dgm:cxn modelId="{355F61EE-B812-44B3-806C-6B8B25B1CEA7}" type="presParOf" srcId="{F5115E89-A6C1-4212-A717-12183B38AC73}" destId="{5C115E7E-C834-433D-B4CB-0EAB5885F9DB}" srcOrd="0" destOrd="0" presId="urn:microsoft.com/office/officeart/2005/8/layout/hierarchy3"/>
    <dgm:cxn modelId="{8E251C2D-40B4-4736-8630-55886A4AC3E9}" type="presParOf" srcId="{5C115E7E-C834-433D-B4CB-0EAB5885F9DB}" destId="{0ECEB21F-82C1-459A-8AE3-EAD67185C592}" srcOrd="0" destOrd="0" presId="urn:microsoft.com/office/officeart/2005/8/layout/hierarchy3"/>
    <dgm:cxn modelId="{B1AE24D9-E77E-46AB-A260-938535AD2389}" type="presParOf" srcId="{0ECEB21F-82C1-459A-8AE3-EAD67185C592}" destId="{631BB476-108A-4E2F-9BBE-13EB2EEE7A3F}" srcOrd="0" destOrd="0" presId="urn:microsoft.com/office/officeart/2005/8/layout/hierarchy3"/>
    <dgm:cxn modelId="{DD7089C8-FDE4-4105-B2A1-BDAE90C67DDA}" type="presParOf" srcId="{0ECEB21F-82C1-459A-8AE3-EAD67185C592}" destId="{FA36FD70-1883-4FE0-92A7-25BF5FC5DD9D}" srcOrd="1" destOrd="0" presId="urn:microsoft.com/office/officeart/2005/8/layout/hierarchy3"/>
    <dgm:cxn modelId="{3DF59B4C-3F93-4F6A-9DBB-A4079B4A40B5}" type="presParOf" srcId="{5C115E7E-C834-433D-B4CB-0EAB5885F9DB}" destId="{976E2935-D310-498A-9595-E6E20D928183}" srcOrd="1" destOrd="0" presId="urn:microsoft.com/office/officeart/2005/8/layout/hierarchy3"/>
    <dgm:cxn modelId="{A9CA9B13-CEF7-409A-8B12-37CB671DF4DA}" type="presParOf" srcId="{976E2935-D310-498A-9595-E6E20D928183}" destId="{09E7636F-8D5E-4FB8-BD10-9B62DA70A67F}" srcOrd="0" destOrd="0" presId="urn:microsoft.com/office/officeart/2005/8/layout/hierarchy3"/>
    <dgm:cxn modelId="{1B33A262-FCA3-4AEA-A639-F8900E865BCE}" type="presParOf" srcId="{976E2935-D310-498A-9595-E6E20D928183}" destId="{D600B976-94A7-4D47-9443-9D26EEF871AC}" srcOrd="1" destOrd="0" presId="urn:microsoft.com/office/officeart/2005/8/layout/hierarchy3"/>
    <dgm:cxn modelId="{DBA91454-AEA3-49A4-9EE1-BA65DE94D765}" type="presParOf" srcId="{976E2935-D310-498A-9595-E6E20D928183}" destId="{DCDA9291-4A96-4ECB-8616-1B8C07D11BD1}" srcOrd="2" destOrd="0" presId="urn:microsoft.com/office/officeart/2005/8/layout/hierarchy3"/>
    <dgm:cxn modelId="{0FDEC184-E2A7-4321-A14C-EED2CBB52B08}" type="presParOf" srcId="{976E2935-D310-498A-9595-E6E20D928183}" destId="{902DF37F-EB44-4B4E-90F4-F2991166BF0B}" srcOrd="3" destOrd="0" presId="urn:microsoft.com/office/officeart/2005/8/layout/hierarchy3"/>
    <dgm:cxn modelId="{092B5C6A-072D-4A20-A848-2FD30B841B51}" type="presParOf" srcId="{976E2935-D310-498A-9595-E6E20D928183}" destId="{A9A30984-3FF9-4CED-8CEF-45E94A026CAC}" srcOrd="4" destOrd="0" presId="urn:microsoft.com/office/officeart/2005/8/layout/hierarchy3"/>
    <dgm:cxn modelId="{3A225FD8-3866-4871-BD50-B445E405EA26}" type="presParOf" srcId="{976E2935-D310-498A-9595-E6E20D928183}" destId="{A2FA5220-221E-4363-BCC9-A81A6B39C504}" srcOrd="5" destOrd="0" presId="urn:microsoft.com/office/officeart/2005/8/layout/hierarchy3"/>
    <dgm:cxn modelId="{098A363A-19FC-48D7-B624-E1CADC954F1D}" type="presParOf" srcId="{976E2935-D310-498A-9595-E6E20D928183}" destId="{12D70847-B7EF-4163-9F40-E642F6455D11}" srcOrd="6" destOrd="0" presId="urn:microsoft.com/office/officeart/2005/8/layout/hierarchy3"/>
    <dgm:cxn modelId="{28147A6F-1EE7-40BA-8BA8-5BC6FA49DCEE}" type="presParOf" srcId="{976E2935-D310-498A-9595-E6E20D928183}" destId="{6D2CAE42-B882-4D73-BB0C-14A0443FA4E1}" srcOrd="7" destOrd="0" presId="urn:microsoft.com/office/officeart/2005/8/layout/hierarchy3"/>
    <dgm:cxn modelId="{75851A0D-BF45-4C26-86EB-4821DDEE3284}" type="presParOf" srcId="{976E2935-D310-498A-9595-E6E20D928183}" destId="{4F93258F-33D6-4012-A5BC-FBA68B778E6E}" srcOrd="8" destOrd="0" presId="urn:microsoft.com/office/officeart/2005/8/layout/hierarchy3"/>
    <dgm:cxn modelId="{1D28DC9E-B933-4098-8A2F-4AF29B720ED4}" type="presParOf" srcId="{976E2935-D310-498A-9595-E6E20D928183}" destId="{9938FD93-0DDD-4BAC-8980-7ABC748463BB}" srcOrd="9" destOrd="0" presId="urn:microsoft.com/office/officeart/2005/8/layout/hierarchy3"/>
  </dgm:cxnLst>
  <dgm:bg>
    <a:solidFill>
      <a:schemeClr val="bg1"/>
    </a:solidFill>
  </dgm:bg>
  <dgm:whole/>
  <dgm:extLst>
    <a:ext uri="http://schemas.microsoft.com/office/drawing/2008/diagram">
      <dsp:dataModelExt xmlns:dsp="http://schemas.microsoft.com/office/drawing/2008/diagram" relId="rId1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7401A1C8-760A-4FC8-9AF2-8C083381FD31}" type="doc">
      <dgm:prSet loTypeId="urn:microsoft.com/office/officeart/2005/8/layout/hProcess3" loCatId="process" qsTypeId="urn:microsoft.com/office/officeart/2005/8/quickstyle/simple3" qsCatId="simple" csTypeId="urn:microsoft.com/office/officeart/2005/8/colors/colorful3" csCatId="colorful" phldr="1"/>
      <dgm:spPr/>
    </dgm:pt>
    <dgm:pt modelId="{AB9089D9-8DC6-4235-BC2E-61EFA73333F4}">
      <dgm:prSet phldrT="[Text]"/>
      <dgm:spPr>
        <a:xfrm>
          <a:off x="173510" y="456958"/>
          <a:ext cx="1762412" cy="864000"/>
        </a:xfrm>
        <a:prstGeom prst="rect">
          <a:avLst/>
        </a:prstGeom>
      </dgm:spPr>
      <dgm:t>
        <a:bodyPr/>
        <a:lstStyle/>
        <a:p>
          <a:r>
            <a:rPr lang="en-US" dirty="0">
              <a:latin typeface="Calibri" panose="020F0502020204030204"/>
              <a:ea typeface="+mn-ea"/>
              <a:cs typeface="+mn-cs"/>
            </a:rPr>
            <a:t>L=# of</a:t>
          </a:r>
          <a:r>
            <a:rPr lang="en-US" dirty="0">
              <a:solidFill>
                <a:srgbClr val="00FA00"/>
              </a:solidFill>
              <a:latin typeface="Segoe UI Symbol" panose="020B0502040204020203" pitchFamily="34" charset="0"/>
              <a:ea typeface="Segoe UI Symbol" panose="020B0502040204020203" pitchFamily="34" charset="0"/>
            </a:rPr>
            <a:t>✔ </a:t>
          </a:r>
          <a:r>
            <a:rPr lang="en-US" dirty="0">
              <a:latin typeface="Calibri" panose="020F0502020204030204"/>
              <a:ea typeface="+mn-ea"/>
              <a:cs typeface="+mn-cs"/>
            </a:rPr>
            <a:t>x QI scores</a:t>
          </a:r>
        </a:p>
      </dgm:t>
    </dgm:pt>
    <dgm:pt modelId="{FDDA2895-7309-4100-86EF-EB38EC2C54C6}" type="parTrans" cxnId="{76CAD7DC-0CA7-464B-89EE-39FF98A5BC1A}">
      <dgm:prSet/>
      <dgm:spPr/>
      <dgm:t>
        <a:bodyPr/>
        <a:lstStyle/>
        <a:p>
          <a:endParaRPr lang="en-US"/>
        </a:p>
      </dgm:t>
    </dgm:pt>
    <dgm:pt modelId="{94EEC72F-777F-4C5F-B2A6-41D38C253B16}" type="sibTrans" cxnId="{76CAD7DC-0CA7-464B-89EE-39FF98A5BC1A}">
      <dgm:prSet/>
      <dgm:spPr/>
      <dgm:t>
        <a:bodyPr/>
        <a:lstStyle/>
        <a:p>
          <a:endParaRPr lang="en-US"/>
        </a:p>
      </dgm:t>
    </dgm:pt>
    <dgm:pt modelId="{1338569C-0E74-4BC1-A0AD-4E39F57BA308}" type="pres">
      <dgm:prSet presAssocID="{7401A1C8-760A-4FC8-9AF2-8C083381FD31}" presName="Name0" presStyleCnt="0">
        <dgm:presLayoutVars>
          <dgm:dir/>
          <dgm:animLvl val="lvl"/>
          <dgm:resizeHandles val="exact"/>
        </dgm:presLayoutVars>
      </dgm:prSet>
      <dgm:spPr/>
    </dgm:pt>
    <dgm:pt modelId="{DC481D89-0D7C-4AB3-8929-92C9F67A3B55}" type="pres">
      <dgm:prSet presAssocID="{7401A1C8-760A-4FC8-9AF2-8C083381FD31}" presName="dummy" presStyleCnt="0"/>
      <dgm:spPr/>
    </dgm:pt>
    <dgm:pt modelId="{BB0F30A9-5604-4EFC-8ED6-DD576623953E}" type="pres">
      <dgm:prSet presAssocID="{7401A1C8-760A-4FC8-9AF2-8C083381FD31}" presName="linH" presStyleCnt="0"/>
      <dgm:spPr/>
    </dgm:pt>
    <dgm:pt modelId="{20BAA19B-321B-4C3E-909C-F6FCB1FFA7B8}" type="pres">
      <dgm:prSet presAssocID="{7401A1C8-760A-4FC8-9AF2-8C083381FD31}" presName="padding1" presStyleCnt="0"/>
      <dgm:spPr/>
    </dgm:pt>
    <dgm:pt modelId="{167B6FF3-11DB-4B4F-BBDE-8341621B3333}" type="pres">
      <dgm:prSet presAssocID="{AB9089D9-8DC6-4235-BC2E-61EFA73333F4}" presName="linV" presStyleCnt="0"/>
      <dgm:spPr/>
    </dgm:pt>
    <dgm:pt modelId="{DBFFA556-E85D-4EBA-AFA3-A7AFC02868BB}" type="pres">
      <dgm:prSet presAssocID="{AB9089D9-8DC6-4235-BC2E-61EFA73333F4}" presName="spVertical1" presStyleCnt="0"/>
      <dgm:spPr/>
    </dgm:pt>
    <dgm:pt modelId="{91CE48E6-EADB-4608-9041-1F06CD688FBE}" type="pres">
      <dgm:prSet presAssocID="{AB9089D9-8DC6-4235-BC2E-61EFA73333F4}" presName="parTx" presStyleLbl="revTx" presStyleIdx="0" presStyleCnt="1">
        <dgm:presLayoutVars>
          <dgm:chMax val="0"/>
          <dgm:chPref val="0"/>
          <dgm:bulletEnabled val="1"/>
        </dgm:presLayoutVars>
      </dgm:prSet>
      <dgm:spPr/>
    </dgm:pt>
    <dgm:pt modelId="{B968801A-BE71-494C-AB3E-FF52CD27A834}" type="pres">
      <dgm:prSet presAssocID="{AB9089D9-8DC6-4235-BC2E-61EFA73333F4}" presName="spVertical2" presStyleCnt="0"/>
      <dgm:spPr/>
    </dgm:pt>
    <dgm:pt modelId="{CDEAF31A-AEDD-4DBE-9B79-EAA8FEBB20ED}" type="pres">
      <dgm:prSet presAssocID="{AB9089D9-8DC6-4235-BC2E-61EFA73333F4}" presName="spVertical3" presStyleCnt="0"/>
      <dgm:spPr/>
    </dgm:pt>
    <dgm:pt modelId="{82D4ED7F-BB5B-48F3-B37A-A4B1DC559D4F}" type="pres">
      <dgm:prSet presAssocID="{7401A1C8-760A-4FC8-9AF2-8C083381FD31}" presName="padding2" presStyleCnt="0"/>
      <dgm:spPr/>
    </dgm:pt>
    <dgm:pt modelId="{C40926F5-A4BB-4EF4-9357-C1B21F236370}" type="pres">
      <dgm:prSet presAssocID="{7401A1C8-760A-4FC8-9AF2-8C083381FD31}" presName="negArrow" presStyleCnt="0"/>
      <dgm:spPr/>
    </dgm:pt>
    <dgm:pt modelId="{9030E674-5C6E-4441-AA59-39A1262D11FA}" type="pres">
      <dgm:prSet presAssocID="{7401A1C8-760A-4FC8-9AF2-8C083381FD31}" presName="backgroundArrow" presStyleLbl="node1" presStyleIdx="0" presStyleCnt="1" custLinFactNeighborX="16363" custLinFactNeighborY="-4273"/>
      <dgm:spPr>
        <a:xfrm>
          <a:off x="0" y="24958"/>
          <a:ext cx="2151025" cy="1728000"/>
        </a:xfrm>
        <a:prstGeom prst="rightArrow">
          <a:avLst/>
        </a:prstGeom>
      </dgm:spPr>
    </dgm:pt>
  </dgm:ptLst>
  <dgm:cxnLst>
    <dgm:cxn modelId="{30D29010-D6F3-4B33-9F70-19E0B4AAB2C7}" type="presOf" srcId="{AB9089D9-8DC6-4235-BC2E-61EFA73333F4}" destId="{91CE48E6-EADB-4608-9041-1F06CD688FBE}" srcOrd="0" destOrd="0" presId="urn:microsoft.com/office/officeart/2005/8/layout/hProcess3"/>
    <dgm:cxn modelId="{949982BF-0756-46DF-9EE0-2982D444264A}" type="presOf" srcId="{7401A1C8-760A-4FC8-9AF2-8C083381FD31}" destId="{1338569C-0E74-4BC1-A0AD-4E39F57BA308}" srcOrd="0" destOrd="0" presId="urn:microsoft.com/office/officeart/2005/8/layout/hProcess3"/>
    <dgm:cxn modelId="{76CAD7DC-0CA7-464B-89EE-39FF98A5BC1A}" srcId="{7401A1C8-760A-4FC8-9AF2-8C083381FD31}" destId="{AB9089D9-8DC6-4235-BC2E-61EFA73333F4}" srcOrd="0" destOrd="0" parTransId="{FDDA2895-7309-4100-86EF-EB38EC2C54C6}" sibTransId="{94EEC72F-777F-4C5F-B2A6-41D38C253B16}"/>
    <dgm:cxn modelId="{D3D488AD-7C4D-4D5D-B296-8E4CA02E1D36}" type="presParOf" srcId="{1338569C-0E74-4BC1-A0AD-4E39F57BA308}" destId="{DC481D89-0D7C-4AB3-8929-92C9F67A3B55}" srcOrd="0" destOrd="0" presId="urn:microsoft.com/office/officeart/2005/8/layout/hProcess3"/>
    <dgm:cxn modelId="{379C6055-46F3-479B-8046-32555559BF20}" type="presParOf" srcId="{1338569C-0E74-4BC1-A0AD-4E39F57BA308}" destId="{BB0F30A9-5604-4EFC-8ED6-DD576623953E}" srcOrd="1" destOrd="0" presId="urn:microsoft.com/office/officeart/2005/8/layout/hProcess3"/>
    <dgm:cxn modelId="{8A97AC15-DC81-405A-A74E-AAF3FE080CC2}" type="presParOf" srcId="{BB0F30A9-5604-4EFC-8ED6-DD576623953E}" destId="{20BAA19B-321B-4C3E-909C-F6FCB1FFA7B8}" srcOrd="0" destOrd="0" presId="urn:microsoft.com/office/officeart/2005/8/layout/hProcess3"/>
    <dgm:cxn modelId="{63E868B5-278C-43E7-BC81-956E2E35D8BC}" type="presParOf" srcId="{BB0F30A9-5604-4EFC-8ED6-DD576623953E}" destId="{167B6FF3-11DB-4B4F-BBDE-8341621B3333}" srcOrd="1" destOrd="0" presId="urn:microsoft.com/office/officeart/2005/8/layout/hProcess3"/>
    <dgm:cxn modelId="{91B38737-A808-473D-ACE8-D95B67970E8A}" type="presParOf" srcId="{167B6FF3-11DB-4B4F-BBDE-8341621B3333}" destId="{DBFFA556-E85D-4EBA-AFA3-A7AFC02868BB}" srcOrd="0" destOrd="0" presId="urn:microsoft.com/office/officeart/2005/8/layout/hProcess3"/>
    <dgm:cxn modelId="{C102ED0A-4ED1-44F5-8102-174149F25AAE}" type="presParOf" srcId="{167B6FF3-11DB-4B4F-BBDE-8341621B3333}" destId="{91CE48E6-EADB-4608-9041-1F06CD688FBE}" srcOrd="1" destOrd="0" presId="urn:microsoft.com/office/officeart/2005/8/layout/hProcess3"/>
    <dgm:cxn modelId="{6BE1AE93-7706-44F1-AF72-54157CBD42BB}" type="presParOf" srcId="{167B6FF3-11DB-4B4F-BBDE-8341621B3333}" destId="{B968801A-BE71-494C-AB3E-FF52CD27A834}" srcOrd="2" destOrd="0" presId="urn:microsoft.com/office/officeart/2005/8/layout/hProcess3"/>
    <dgm:cxn modelId="{8278DDC2-4F0B-4BBD-8465-4319EA5F37EC}" type="presParOf" srcId="{167B6FF3-11DB-4B4F-BBDE-8341621B3333}" destId="{CDEAF31A-AEDD-4DBE-9B79-EAA8FEBB20ED}" srcOrd="3" destOrd="0" presId="urn:microsoft.com/office/officeart/2005/8/layout/hProcess3"/>
    <dgm:cxn modelId="{B2B67544-AAC0-487F-AAF6-4DDFB2239883}" type="presParOf" srcId="{BB0F30A9-5604-4EFC-8ED6-DD576623953E}" destId="{82D4ED7F-BB5B-48F3-B37A-A4B1DC559D4F}" srcOrd="2" destOrd="0" presId="urn:microsoft.com/office/officeart/2005/8/layout/hProcess3"/>
    <dgm:cxn modelId="{8998FAAC-7D1D-4A91-A233-93EFC1C63261}" type="presParOf" srcId="{BB0F30A9-5604-4EFC-8ED6-DD576623953E}" destId="{C40926F5-A4BB-4EF4-9357-C1B21F236370}" srcOrd="3" destOrd="0" presId="urn:microsoft.com/office/officeart/2005/8/layout/hProcess3"/>
    <dgm:cxn modelId="{629C0C62-61DF-40A0-B734-5477D376F21B}" type="presParOf" srcId="{BB0F30A9-5604-4EFC-8ED6-DD576623953E}" destId="{9030E674-5C6E-4441-AA59-39A1262D11FA}" srcOrd="4" destOrd="0" presId="urn:microsoft.com/office/officeart/2005/8/layout/h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04EC0A-BA2B-4C7D-AFE3-86B453742570}">
      <dsp:nvSpPr>
        <dsp:cNvPr id="0" name=""/>
        <dsp:cNvSpPr/>
      </dsp:nvSpPr>
      <dsp:spPr>
        <a:xfrm>
          <a:off x="780825" y="0"/>
          <a:ext cx="8849350" cy="387964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B150E5-8939-4FC6-B6FB-3C6ABB38328C}">
      <dsp:nvSpPr>
        <dsp:cNvPr id="0" name=""/>
        <dsp:cNvSpPr/>
      </dsp:nvSpPr>
      <dsp:spPr>
        <a:xfrm>
          <a:off x="4178" y="1163894"/>
          <a:ext cx="4859822" cy="155185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solidFill>
                <a:schemeClr val="bg2"/>
              </a:solidFill>
            </a:rPr>
            <a:t>STEP 1: </a:t>
          </a:r>
          <a:r>
            <a:rPr lang="en-US" sz="2900" b="1" kern="1200" dirty="0">
              <a:solidFill>
                <a:schemeClr val="bg2"/>
              </a:solidFill>
            </a:rPr>
            <a:t>Weighting</a:t>
          </a:r>
          <a:r>
            <a:rPr lang="en-US" sz="2900" kern="1200" dirty="0">
              <a:solidFill>
                <a:schemeClr val="bg2"/>
              </a:solidFill>
            </a:rPr>
            <a:t> of Quality Scores </a:t>
          </a:r>
        </a:p>
      </dsp:txBody>
      <dsp:txXfrm>
        <a:off x="79933" y="1239649"/>
        <a:ext cx="4708312" cy="1400348"/>
      </dsp:txXfrm>
    </dsp:sp>
    <dsp:sp modelId="{D0D379BF-9D9B-40E5-A458-E2E614F02CED}">
      <dsp:nvSpPr>
        <dsp:cNvPr id="0" name=""/>
        <dsp:cNvSpPr/>
      </dsp:nvSpPr>
      <dsp:spPr>
        <a:xfrm>
          <a:off x="5106991" y="1163894"/>
          <a:ext cx="5299831" cy="155185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solidFill>
                <a:schemeClr val="bg2"/>
              </a:solidFill>
            </a:rPr>
            <a:t>STEP 2: </a:t>
          </a:r>
          <a:r>
            <a:rPr lang="en-US" sz="2900" b="1" kern="1200" dirty="0">
              <a:solidFill>
                <a:schemeClr val="bg2"/>
              </a:solidFill>
            </a:rPr>
            <a:t>Recommendations </a:t>
          </a:r>
          <a:r>
            <a:rPr lang="en-US" sz="2900" b="0" kern="1200" dirty="0">
              <a:solidFill>
                <a:schemeClr val="bg2"/>
              </a:solidFill>
            </a:rPr>
            <a:t>for</a:t>
          </a:r>
          <a:r>
            <a:rPr lang="en-US" sz="2900" kern="1200" dirty="0">
              <a:solidFill>
                <a:schemeClr val="bg2"/>
              </a:solidFill>
            </a:rPr>
            <a:t> “adjusting” the weighted scores</a:t>
          </a:r>
        </a:p>
      </dsp:txBody>
      <dsp:txXfrm>
        <a:off x="5182746" y="1239649"/>
        <a:ext cx="5148321" cy="14003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2A05B6-DD3C-44BB-AA43-3C41AF568F63}">
      <dsp:nvSpPr>
        <dsp:cNvPr id="0" name=""/>
        <dsp:cNvSpPr/>
      </dsp:nvSpPr>
      <dsp:spPr>
        <a:xfrm>
          <a:off x="0" y="0"/>
          <a:ext cx="1917067" cy="612356"/>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err="1"/>
            <a:t>Lidars</a:t>
          </a:r>
          <a:endParaRPr lang="en-US" sz="2800" kern="1200" dirty="0"/>
        </a:p>
      </dsp:txBody>
      <dsp:txXfrm>
        <a:off x="17935" y="17935"/>
        <a:ext cx="1881197" cy="576486"/>
      </dsp:txXfrm>
    </dsp:sp>
    <dsp:sp modelId="{FC50CD3B-D7A5-460C-BB11-8C562C3E1E43}">
      <dsp:nvSpPr>
        <dsp:cNvPr id="0" name=""/>
        <dsp:cNvSpPr/>
      </dsp:nvSpPr>
      <dsp:spPr>
        <a:xfrm>
          <a:off x="191706" y="612356"/>
          <a:ext cx="95097" cy="636088"/>
        </a:xfrm>
        <a:custGeom>
          <a:avLst/>
          <a:gdLst/>
          <a:ahLst/>
          <a:cxnLst/>
          <a:rect l="0" t="0" r="0" b="0"/>
          <a:pathLst>
            <a:path>
              <a:moveTo>
                <a:pt x="0" y="0"/>
              </a:moveTo>
              <a:lnTo>
                <a:pt x="0" y="636088"/>
              </a:lnTo>
              <a:lnTo>
                <a:pt x="95097" y="636088"/>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E0B42BBD-461A-45D2-A3D2-E232DA4840F5}">
      <dsp:nvSpPr>
        <dsp:cNvPr id="0" name=""/>
        <dsp:cNvSpPr/>
      </dsp:nvSpPr>
      <dsp:spPr>
        <a:xfrm>
          <a:off x="286803" y="767359"/>
          <a:ext cx="1853206" cy="962171"/>
        </a:xfrm>
        <a:prstGeom prst="roundRect">
          <a:avLst>
            <a:gd name="adj" fmla="val 10000"/>
          </a:avLst>
        </a:prstGeom>
        <a:solidFill>
          <a:schemeClr val="accent2">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Backscatter: Yorks, Nowottnick, Powell, Vaughan, Winker</a:t>
          </a:r>
        </a:p>
      </dsp:txBody>
      <dsp:txXfrm>
        <a:off x="314984" y="795540"/>
        <a:ext cx="1796844" cy="905809"/>
      </dsp:txXfrm>
    </dsp:sp>
    <dsp:sp modelId="{BE273705-4E58-4EB2-B8CB-19A04ABCED16}">
      <dsp:nvSpPr>
        <dsp:cNvPr id="0" name=""/>
        <dsp:cNvSpPr/>
      </dsp:nvSpPr>
      <dsp:spPr>
        <a:xfrm>
          <a:off x="191706" y="612356"/>
          <a:ext cx="95097" cy="1722182"/>
        </a:xfrm>
        <a:custGeom>
          <a:avLst/>
          <a:gdLst/>
          <a:ahLst/>
          <a:cxnLst/>
          <a:rect l="0" t="0" r="0" b="0"/>
          <a:pathLst>
            <a:path>
              <a:moveTo>
                <a:pt x="0" y="0"/>
              </a:moveTo>
              <a:lnTo>
                <a:pt x="0" y="1722182"/>
              </a:lnTo>
              <a:lnTo>
                <a:pt x="95097" y="1722182"/>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B76BA29-58EA-4E8D-B5B8-55ACDE3C5B3C}">
      <dsp:nvSpPr>
        <dsp:cNvPr id="0" name=""/>
        <dsp:cNvSpPr/>
      </dsp:nvSpPr>
      <dsp:spPr>
        <a:xfrm>
          <a:off x="286803" y="1882620"/>
          <a:ext cx="1866188" cy="903838"/>
        </a:xfrm>
        <a:prstGeom prst="roundRect">
          <a:avLst>
            <a:gd name="adj" fmla="val 10000"/>
          </a:avLst>
        </a:prstGeom>
        <a:solidFill>
          <a:schemeClr val="accent2">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HSRL: Burton, </a:t>
          </a:r>
          <a:r>
            <a:rPr lang="en-US" sz="1600" kern="1200" dirty="0" err="1"/>
            <a:t>Ferrare</a:t>
          </a:r>
          <a:r>
            <a:rPr lang="en-US" sz="1600" kern="1200" dirty="0"/>
            <a:t>, Winker, Hair</a:t>
          </a:r>
        </a:p>
      </dsp:txBody>
      <dsp:txXfrm>
        <a:off x="313276" y="1909093"/>
        <a:ext cx="1813242" cy="850892"/>
      </dsp:txXfrm>
    </dsp:sp>
    <dsp:sp modelId="{631BB476-108A-4E2F-9BBE-13EB2EEE7A3F}">
      <dsp:nvSpPr>
        <dsp:cNvPr id="0" name=""/>
        <dsp:cNvSpPr/>
      </dsp:nvSpPr>
      <dsp:spPr>
        <a:xfrm>
          <a:off x="2525329" y="1914"/>
          <a:ext cx="2065637" cy="612356"/>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err="1"/>
            <a:t>Polarimeters</a:t>
          </a:r>
          <a:endParaRPr lang="en-US" sz="2800" kern="1200" dirty="0"/>
        </a:p>
      </dsp:txBody>
      <dsp:txXfrm>
        <a:off x="2543264" y="19849"/>
        <a:ext cx="2029767" cy="576486"/>
      </dsp:txXfrm>
    </dsp:sp>
    <dsp:sp modelId="{09E7636F-8D5E-4FB8-BD10-9B62DA70A67F}">
      <dsp:nvSpPr>
        <dsp:cNvPr id="0" name=""/>
        <dsp:cNvSpPr/>
      </dsp:nvSpPr>
      <dsp:spPr>
        <a:xfrm>
          <a:off x="2731892" y="614270"/>
          <a:ext cx="233718" cy="459267"/>
        </a:xfrm>
        <a:custGeom>
          <a:avLst/>
          <a:gdLst/>
          <a:ahLst/>
          <a:cxnLst/>
          <a:rect l="0" t="0" r="0" b="0"/>
          <a:pathLst>
            <a:path>
              <a:moveTo>
                <a:pt x="0" y="0"/>
              </a:moveTo>
              <a:lnTo>
                <a:pt x="0" y="459267"/>
              </a:lnTo>
              <a:lnTo>
                <a:pt x="233718" y="459267"/>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600B976-94A7-4D47-9443-9D26EEF871AC}">
      <dsp:nvSpPr>
        <dsp:cNvPr id="0" name=""/>
        <dsp:cNvSpPr/>
      </dsp:nvSpPr>
      <dsp:spPr>
        <a:xfrm>
          <a:off x="2965610" y="767359"/>
          <a:ext cx="1494982" cy="612356"/>
        </a:xfrm>
        <a:prstGeom prst="roundRect">
          <a:avLst>
            <a:gd name="adj" fmla="val 10000"/>
          </a:avLst>
        </a:prstGeom>
        <a:solidFill>
          <a:schemeClr val="bg2">
            <a:lumMod val="9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err="1"/>
            <a:t>LaRC</a:t>
          </a:r>
          <a:r>
            <a:rPr lang="en-US" sz="1600" kern="1200" dirty="0"/>
            <a:t>: </a:t>
          </a:r>
          <a:r>
            <a:rPr lang="en-US" sz="1600" kern="1200" dirty="0" err="1"/>
            <a:t>Stamnes</a:t>
          </a:r>
          <a:r>
            <a:rPr lang="en-US" sz="1600" kern="1200" dirty="0"/>
            <a:t>, Burton</a:t>
          </a:r>
        </a:p>
      </dsp:txBody>
      <dsp:txXfrm>
        <a:off x="2983545" y="785294"/>
        <a:ext cx="1459112" cy="576486"/>
      </dsp:txXfrm>
    </dsp:sp>
    <dsp:sp modelId="{DCDA9291-4A96-4ECB-8616-1B8C07D11BD1}">
      <dsp:nvSpPr>
        <dsp:cNvPr id="0" name=""/>
        <dsp:cNvSpPr/>
      </dsp:nvSpPr>
      <dsp:spPr>
        <a:xfrm>
          <a:off x="2731892" y="614270"/>
          <a:ext cx="233718" cy="1224712"/>
        </a:xfrm>
        <a:custGeom>
          <a:avLst/>
          <a:gdLst/>
          <a:ahLst/>
          <a:cxnLst/>
          <a:rect l="0" t="0" r="0" b="0"/>
          <a:pathLst>
            <a:path>
              <a:moveTo>
                <a:pt x="0" y="0"/>
              </a:moveTo>
              <a:lnTo>
                <a:pt x="0" y="1224712"/>
              </a:lnTo>
              <a:lnTo>
                <a:pt x="233718" y="1224712"/>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02DF37F-EB44-4B4E-90F4-F2991166BF0B}">
      <dsp:nvSpPr>
        <dsp:cNvPr id="0" name=""/>
        <dsp:cNvSpPr/>
      </dsp:nvSpPr>
      <dsp:spPr>
        <a:xfrm>
          <a:off x="2965610" y="1532805"/>
          <a:ext cx="1494982" cy="612356"/>
        </a:xfrm>
        <a:prstGeom prst="roundRect">
          <a:avLst>
            <a:gd name="adj" fmla="val 10000"/>
          </a:avLst>
        </a:prstGeom>
        <a:solidFill>
          <a:schemeClr val="bg2">
            <a:lumMod val="9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OU: Xu, Gao, Redemann</a:t>
          </a:r>
        </a:p>
      </dsp:txBody>
      <dsp:txXfrm>
        <a:off x="2983545" y="1550740"/>
        <a:ext cx="1459112" cy="576486"/>
      </dsp:txXfrm>
    </dsp:sp>
    <dsp:sp modelId="{A9A30984-3FF9-4CED-8CEF-45E94A026CAC}">
      <dsp:nvSpPr>
        <dsp:cNvPr id="0" name=""/>
        <dsp:cNvSpPr/>
      </dsp:nvSpPr>
      <dsp:spPr>
        <a:xfrm>
          <a:off x="2731892" y="614270"/>
          <a:ext cx="233718" cy="1990158"/>
        </a:xfrm>
        <a:custGeom>
          <a:avLst/>
          <a:gdLst/>
          <a:ahLst/>
          <a:cxnLst/>
          <a:rect l="0" t="0" r="0" b="0"/>
          <a:pathLst>
            <a:path>
              <a:moveTo>
                <a:pt x="0" y="0"/>
              </a:moveTo>
              <a:lnTo>
                <a:pt x="0" y="1990158"/>
              </a:lnTo>
              <a:lnTo>
                <a:pt x="233718" y="1990158"/>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2FA5220-221E-4363-BCC9-A81A6B39C504}">
      <dsp:nvSpPr>
        <dsp:cNvPr id="0" name=""/>
        <dsp:cNvSpPr/>
      </dsp:nvSpPr>
      <dsp:spPr>
        <a:xfrm>
          <a:off x="2965610" y="2298250"/>
          <a:ext cx="1494982" cy="612356"/>
        </a:xfrm>
        <a:prstGeom prst="roundRect">
          <a:avLst>
            <a:gd name="adj" fmla="val 10000"/>
          </a:avLst>
        </a:prstGeom>
        <a:solidFill>
          <a:schemeClr val="bg2">
            <a:lumMod val="9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GISS: Cairns</a:t>
          </a:r>
        </a:p>
      </dsp:txBody>
      <dsp:txXfrm>
        <a:off x="2983545" y="2316185"/>
        <a:ext cx="1459112" cy="576486"/>
      </dsp:txXfrm>
    </dsp:sp>
    <dsp:sp modelId="{F3886585-33CF-43A2-A5F6-D1F69DB304E9}">
      <dsp:nvSpPr>
        <dsp:cNvPr id="0" name=""/>
        <dsp:cNvSpPr/>
      </dsp:nvSpPr>
      <dsp:spPr>
        <a:xfrm>
          <a:off x="2731892" y="614270"/>
          <a:ext cx="233718" cy="2755604"/>
        </a:xfrm>
        <a:custGeom>
          <a:avLst/>
          <a:gdLst/>
          <a:ahLst/>
          <a:cxnLst/>
          <a:rect l="0" t="0" r="0" b="0"/>
          <a:pathLst>
            <a:path>
              <a:moveTo>
                <a:pt x="0" y="0"/>
              </a:moveTo>
              <a:lnTo>
                <a:pt x="0" y="2755604"/>
              </a:lnTo>
              <a:lnTo>
                <a:pt x="233718" y="2755604"/>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F435329-16EF-402A-9156-A5AA75FA1D0D}">
      <dsp:nvSpPr>
        <dsp:cNvPr id="0" name=""/>
        <dsp:cNvSpPr/>
      </dsp:nvSpPr>
      <dsp:spPr>
        <a:xfrm>
          <a:off x="2965610" y="3063696"/>
          <a:ext cx="1494982" cy="612356"/>
        </a:xfrm>
        <a:prstGeom prst="roundRect">
          <a:avLst>
            <a:gd name="adj" fmla="val 10000"/>
          </a:avLst>
        </a:prstGeom>
        <a:solidFill>
          <a:schemeClr val="bg2">
            <a:lumMod val="9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GSFC: Espinosa, da Silva</a:t>
          </a:r>
        </a:p>
      </dsp:txBody>
      <dsp:txXfrm>
        <a:off x="2983545" y="3081631"/>
        <a:ext cx="1459112" cy="576486"/>
      </dsp:txXfrm>
    </dsp:sp>
    <dsp:sp modelId="{73C350F1-C168-423D-82D2-D45B3F469C38}">
      <dsp:nvSpPr>
        <dsp:cNvPr id="0" name=""/>
        <dsp:cNvSpPr/>
      </dsp:nvSpPr>
      <dsp:spPr>
        <a:xfrm>
          <a:off x="4870188" y="1914"/>
          <a:ext cx="2283807" cy="612356"/>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Combinations</a:t>
          </a:r>
        </a:p>
      </dsp:txBody>
      <dsp:txXfrm>
        <a:off x="4888123" y="19849"/>
        <a:ext cx="2247937" cy="576486"/>
      </dsp:txXfrm>
    </dsp:sp>
    <dsp:sp modelId="{89B5EB24-A639-468A-A75A-8BD0FEBAFF22}">
      <dsp:nvSpPr>
        <dsp:cNvPr id="0" name=""/>
        <dsp:cNvSpPr/>
      </dsp:nvSpPr>
      <dsp:spPr>
        <a:xfrm>
          <a:off x="5098569" y="614270"/>
          <a:ext cx="228280" cy="459267"/>
        </a:xfrm>
        <a:custGeom>
          <a:avLst/>
          <a:gdLst/>
          <a:ahLst/>
          <a:cxnLst/>
          <a:rect l="0" t="0" r="0" b="0"/>
          <a:pathLst>
            <a:path>
              <a:moveTo>
                <a:pt x="0" y="0"/>
              </a:moveTo>
              <a:lnTo>
                <a:pt x="0" y="459267"/>
              </a:lnTo>
              <a:lnTo>
                <a:pt x="228280" y="459267"/>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FACD3B7-762A-4E88-B24A-311AB918D70F}">
      <dsp:nvSpPr>
        <dsp:cNvPr id="0" name=""/>
        <dsp:cNvSpPr/>
      </dsp:nvSpPr>
      <dsp:spPr>
        <a:xfrm>
          <a:off x="5326850" y="767359"/>
          <a:ext cx="1634011" cy="612356"/>
        </a:xfrm>
        <a:prstGeom prst="roundRect">
          <a:avLst>
            <a:gd name="adj" fmla="val 10000"/>
          </a:avLst>
        </a:prstGeom>
        <a:solidFill>
          <a:schemeClr val="accent4">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err="1"/>
            <a:t>LaRC</a:t>
          </a:r>
          <a:r>
            <a:rPr lang="en-US" sz="1600" kern="1200" dirty="0"/>
            <a:t>: </a:t>
          </a:r>
          <a:r>
            <a:rPr lang="en-US" sz="1600" kern="1200" dirty="0" err="1"/>
            <a:t>Stamnes</a:t>
          </a:r>
          <a:r>
            <a:rPr lang="en-US" sz="1600" kern="1200" dirty="0"/>
            <a:t>, Burton, Powell</a:t>
          </a:r>
        </a:p>
      </dsp:txBody>
      <dsp:txXfrm>
        <a:off x="5344785" y="785294"/>
        <a:ext cx="1598141" cy="576486"/>
      </dsp:txXfrm>
    </dsp:sp>
    <dsp:sp modelId="{F7034AE3-11EA-4352-AB0B-554D7EE5E563}">
      <dsp:nvSpPr>
        <dsp:cNvPr id="0" name=""/>
        <dsp:cNvSpPr/>
      </dsp:nvSpPr>
      <dsp:spPr>
        <a:xfrm>
          <a:off x="5098569" y="614270"/>
          <a:ext cx="228280" cy="1224712"/>
        </a:xfrm>
        <a:custGeom>
          <a:avLst/>
          <a:gdLst/>
          <a:ahLst/>
          <a:cxnLst/>
          <a:rect l="0" t="0" r="0" b="0"/>
          <a:pathLst>
            <a:path>
              <a:moveTo>
                <a:pt x="0" y="0"/>
              </a:moveTo>
              <a:lnTo>
                <a:pt x="0" y="1224712"/>
              </a:lnTo>
              <a:lnTo>
                <a:pt x="228280" y="1224712"/>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A799B38-93AA-4C27-9844-F1C6E74DD488}">
      <dsp:nvSpPr>
        <dsp:cNvPr id="0" name=""/>
        <dsp:cNvSpPr/>
      </dsp:nvSpPr>
      <dsp:spPr>
        <a:xfrm>
          <a:off x="5326850" y="1532805"/>
          <a:ext cx="1634011" cy="612356"/>
        </a:xfrm>
        <a:prstGeom prst="roundRect">
          <a:avLst>
            <a:gd name="adj" fmla="val 10000"/>
          </a:avLst>
        </a:prstGeom>
        <a:solidFill>
          <a:schemeClr val="accent4">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OU: Xu, Gao, Redemann</a:t>
          </a:r>
        </a:p>
      </dsp:txBody>
      <dsp:txXfrm>
        <a:off x="5344785" y="1550740"/>
        <a:ext cx="1598141" cy="576486"/>
      </dsp:txXfrm>
    </dsp:sp>
    <dsp:sp modelId="{26681435-0D0C-4CD0-9C90-34E036E8D217}">
      <dsp:nvSpPr>
        <dsp:cNvPr id="0" name=""/>
        <dsp:cNvSpPr/>
      </dsp:nvSpPr>
      <dsp:spPr>
        <a:xfrm>
          <a:off x="5098569" y="614270"/>
          <a:ext cx="228280" cy="1990158"/>
        </a:xfrm>
        <a:custGeom>
          <a:avLst/>
          <a:gdLst/>
          <a:ahLst/>
          <a:cxnLst/>
          <a:rect l="0" t="0" r="0" b="0"/>
          <a:pathLst>
            <a:path>
              <a:moveTo>
                <a:pt x="0" y="0"/>
              </a:moveTo>
              <a:lnTo>
                <a:pt x="0" y="1990158"/>
              </a:lnTo>
              <a:lnTo>
                <a:pt x="228280" y="1990158"/>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B93AB6E-5595-4737-9709-ADB0367D546E}">
      <dsp:nvSpPr>
        <dsp:cNvPr id="0" name=""/>
        <dsp:cNvSpPr/>
      </dsp:nvSpPr>
      <dsp:spPr>
        <a:xfrm>
          <a:off x="5326850" y="2298250"/>
          <a:ext cx="1634011" cy="612356"/>
        </a:xfrm>
        <a:prstGeom prst="roundRect">
          <a:avLst>
            <a:gd name="adj" fmla="val 10000"/>
          </a:avLst>
        </a:prstGeom>
        <a:solidFill>
          <a:schemeClr val="accent4">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a:t>GISS: Cairns</a:t>
          </a:r>
          <a:endParaRPr lang="en-US" sz="1600" kern="1200" dirty="0"/>
        </a:p>
      </dsp:txBody>
      <dsp:txXfrm>
        <a:off x="5344785" y="2316185"/>
        <a:ext cx="1598141" cy="576486"/>
      </dsp:txXfrm>
    </dsp:sp>
    <dsp:sp modelId="{030FA1AB-16D1-48E5-8D6F-D940AC895960}">
      <dsp:nvSpPr>
        <dsp:cNvPr id="0" name=""/>
        <dsp:cNvSpPr/>
      </dsp:nvSpPr>
      <dsp:spPr>
        <a:xfrm>
          <a:off x="5098569" y="614270"/>
          <a:ext cx="228280" cy="2755604"/>
        </a:xfrm>
        <a:custGeom>
          <a:avLst/>
          <a:gdLst/>
          <a:ahLst/>
          <a:cxnLst/>
          <a:rect l="0" t="0" r="0" b="0"/>
          <a:pathLst>
            <a:path>
              <a:moveTo>
                <a:pt x="0" y="0"/>
              </a:moveTo>
              <a:lnTo>
                <a:pt x="0" y="2755604"/>
              </a:lnTo>
              <a:lnTo>
                <a:pt x="228280" y="2755604"/>
              </a:lnTo>
            </a:path>
          </a:pathLst>
        </a:custGeom>
        <a:noFill/>
        <a:ln w="1270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A998887-0356-44DA-9346-542086692A8A}">
      <dsp:nvSpPr>
        <dsp:cNvPr id="0" name=""/>
        <dsp:cNvSpPr/>
      </dsp:nvSpPr>
      <dsp:spPr>
        <a:xfrm>
          <a:off x="5326850" y="3063696"/>
          <a:ext cx="1634011" cy="612356"/>
        </a:xfrm>
        <a:prstGeom prst="roundRect">
          <a:avLst>
            <a:gd name="adj" fmla="val 10000"/>
          </a:avLst>
        </a:prstGeom>
        <a:solidFill>
          <a:schemeClr val="accent4">
            <a:lumMod val="20000"/>
            <a:lumOff val="80000"/>
            <a:alpha val="9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GSFC: Yorks, Nowottnick,  Espinosa, da Silva</a:t>
          </a:r>
        </a:p>
      </dsp:txBody>
      <dsp:txXfrm>
        <a:off x="5344785" y="3081631"/>
        <a:ext cx="1598141" cy="5764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E91714-B635-4A59-B6DA-0427C927110D}">
      <dsp:nvSpPr>
        <dsp:cNvPr id="0" name=""/>
        <dsp:cNvSpPr/>
      </dsp:nvSpPr>
      <dsp:spPr>
        <a:xfrm>
          <a:off x="3994702" y="0"/>
          <a:ext cx="2485053" cy="526687"/>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40005" rIns="40005" bIns="40005" numCol="1" spcCol="1270" anchor="ctr" anchorCtr="0">
          <a:noAutofit/>
        </a:bodyPr>
        <a:lstStyle/>
        <a:p>
          <a:pPr marL="0" lvl="0" indent="0" algn="ctr" defTabSz="1333500">
            <a:lnSpc>
              <a:spcPct val="90000"/>
            </a:lnSpc>
            <a:spcBef>
              <a:spcPct val="0"/>
            </a:spcBef>
            <a:spcAft>
              <a:spcPct val="35000"/>
            </a:spcAft>
            <a:buNone/>
          </a:pPr>
          <a:r>
            <a:rPr lang="en-US" sz="3000" kern="1200" dirty="0"/>
            <a:t>Retrievals</a:t>
          </a:r>
        </a:p>
      </dsp:txBody>
      <dsp:txXfrm>
        <a:off x="4258046" y="0"/>
        <a:ext cx="1958366" cy="526687"/>
      </dsp:txXfrm>
    </dsp:sp>
    <dsp:sp modelId="{9ADCDFBA-93E3-47A7-8EC3-DF04F459EFDA}">
      <dsp:nvSpPr>
        <dsp:cNvPr id="0" name=""/>
        <dsp:cNvSpPr/>
      </dsp:nvSpPr>
      <dsp:spPr>
        <a:xfrm>
          <a:off x="6493014" y="0"/>
          <a:ext cx="2231751" cy="526687"/>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40005" rIns="40005" bIns="40005" numCol="1" spcCol="1270" anchor="ctr" anchorCtr="0">
          <a:noAutofit/>
        </a:bodyPr>
        <a:lstStyle/>
        <a:p>
          <a:pPr marL="0" lvl="0" indent="0" algn="ctr" defTabSz="1333500">
            <a:lnSpc>
              <a:spcPct val="90000"/>
            </a:lnSpc>
            <a:spcBef>
              <a:spcPct val="0"/>
            </a:spcBef>
            <a:spcAft>
              <a:spcPct val="35000"/>
            </a:spcAft>
            <a:buNone/>
          </a:pPr>
          <a:r>
            <a:rPr lang="en-US" sz="3000" kern="1200" dirty="0"/>
            <a:t>Retrievals</a:t>
          </a:r>
        </a:p>
      </dsp:txBody>
      <dsp:txXfrm>
        <a:off x="6756358" y="0"/>
        <a:ext cx="1705064" cy="526687"/>
      </dsp:txXfrm>
    </dsp:sp>
    <dsp:sp modelId="{662CF0B7-F980-4875-BA42-005F967A7481}">
      <dsp:nvSpPr>
        <dsp:cNvPr id="0" name=""/>
        <dsp:cNvSpPr/>
      </dsp:nvSpPr>
      <dsp:spPr>
        <a:xfrm>
          <a:off x="8926300" y="0"/>
          <a:ext cx="2272565" cy="526687"/>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40005" rIns="40005" bIns="40005" numCol="1" spcCol="1270" anchor="ctr" anchorCtr="0">
          <a:noAutofit/>
        </a:bodyPr>
        <a:lstStyle/>
        <a:p>
          <a:pPr marL="0" lvl="0" indent="0" algn="ctr" defTabSz="1333500">
            <a:lnSpc>
              <a:spcPct val="90000"/>
            </a:lnSpc>
            <a:spcBef>
              <a:spcPct val="0"/>
            </a:spcBef>
            <a:spcAft>
              <a:spcPct val="35000"/>
            </a:spcAft>
            <a:buNone/>
          </a:pPr>
          <a:r>
            <a:rPr lang="en-US" sz="3000" kern="1200" dirty="0"/>
            <a:t>Retrievals</a:t>
          </a:r>
        </a:p>
      </dsp:txBody>
      <dsp:txXfrm>
        <a:off x="9189644" y="0"/>
        <a:ext cx="1745878" cy="526687"/>
      </dsp:txXfrm>
    </dsp:sp>
    <dsp:sp modelId="{DD501BFB-E12D-4663-B777-A1B33D5B177B}">
      <dsp:nvSpPr>
        <dsp:cNvPr id="0" name=""/>
        <dsp:cNvSpPr/>
      </dsp:nvSpPr>
      <dsp:spPr>
        <a:xfrm>
          <a:off x="0" y="0"/>
          <a:ext cx="3484654" cy="526687"/>
        </a:xfrm>
        <a:prstGeom prst="chevr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40005" rIns="40005" bIns="40005" numCol="1" spcCol="1270" anchor="ctr" anchorCtr="0">
          <a:noAutofit/>
        </a:bodyPr>
        <a:lstStyle/>
        <a:p>
          <a:pPr marL="0" lvl="0" indent="0" algn="ctr" defTabSz="1333500">
            <a:lnSpc>
              <a:spcPct val="90000"/>
            </a:lnSpc>
            <a:spcBef>
              <a:spcPct val="0"/>
            </a:spcBef>
            <a:spcAft>
              <a:spcPct val="35000"/>
            </a:spcAft>
            <a:buNone/>
          </a:pPr>
          <a:r>
            <a:rPr lang="en-US" sz="3000" kern="1200" dirty="0"/>
            <a:t>Related work</a:t>
          </a:r>
        </a:p>
      </dsp:txBody>
      <dsp:txXfrm>
        <a:off x="263344" y="0"/>
        <a:ext cx="2957967" cy="52668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1BB476-108A-4E2F-9BBE-13EB2EEE7A3F}">
      <dsp:nvSpPr>
        <dsp:cNvPr id="0" name=""/>
        <dsp:cNvSpPr/>
      </dsp:nvSpPr>
      <dsp:spPr>
        <a:xfrm>
          <a:off x="507481" y="1844"/>
          <a:ext cx="1789329" cy="530445"/>
        </a:xfrm>
        <a:prstGeom prst="roundRect">
          <a:avLst>
            <a:gd name="adj" fmla="val 10000"/>
          </a:avLst>
        </a:prstGeom>
        <a:solidFill>
          <a:schemeClr val="accent5"/>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Full SIT-A</a:t>
          </a:r>
        </a:p>
      </dsp:txBody>
      <dsp:txXfrm>
        <a:off x="523017" y="17380"/>
        <a:ext cx="1758257" cy="499373"/>
      </dsp:txXfrm>
    </dsp:sp>
    <dsp:sp modelId="{09E7636F-8D5E-4FB8-BD10-9B62DA70A67F}">
      <dsp:nvSpPr>
        <dsp:cNvPr id="0" name=""/>
        <dsp:cNvSpPr/>
      </dsp:nvSpPr>
      <dsp:spPr>
        <a:xfrm>
          <a:off x="686414" y="532290"/>
          <a:ext cx="202478" cy="397833"/>
        </a:xfrm>
        <a:custGeom>
          <a:avLst/>
          <a:gdLst/>
          <a:ahLst/>
          <a:cxnLst/>
          <a:rect l="0" t="0" r="0" b="0"/>
          <a:pathLst>
            <a:path>
              <a:moveTo>
                <a:pt x="0" y="0"/>
              </a:moveTo>
              <a:lnTo>
                <a:pt x="0" y="397833"/>
              </a:lnTo>
              <a:lnTo>
                <a:pt x="202478" y="397833"/>
              </a:lnTo>
            </a:path>
          </a:pathLst>
        </a:custGeom>
        <a:noFill/>
        <a:ln w="12700" cap="flat" cmpd="sng" algn="ctr">
          <a:solidFill>
            <a:schemeClr val="accent1">
              <a:tint val="99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600B976-94A7-4D47-9443-9D26EEF871AC}">
      <dsp:nvSpPr>
        <dsp:cNvPr id="0" name=""/>
        <dsp:cNvSpPr/>
      </dsp:nvSpPr>
      <dsp:spPr>
        <a:xfrm>
          <a:off x="888892" y="664901"/>
          <a:ext cx="1513262" cy="530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Interpretation of instrument info</a:t>
          </a:r>
        </a:p>
      </dsp:txBody>
      <dsp:txXfrm>
        <a:off x="904428" y="680437"/>
        <a:ext cx="1482190" cy="499373"/>
      </dsp:txXfrm>
    </dsp:sp>
    <dsp:sp modelId="{DCDA9291-4A96-4ECB-8616-1B8C07D11BD1}">
      <dsp:nvSpPr>
        <dsp:cNvPr id="0" name=""/>
        <dsp:cNvSpPr/>
      </dsp:nvSpPr>
      <dsp:spPr>
        <a:xfrm>
          <a:off x="686414" y="532290"/>
          <a:ext cx="202478" cy="1060890"/>
        </a:xfrm>
        <a:custGeom>
          <a:avLst/>
          <a:gdLst/>
          <a:ahLst/>
          <a:cxnLst/>
          <a:rect l="0" t="0" r="0" b="0"/>
          <a:pathLst>
            <a:path>
              <a:moveTo>
                <a:pt x="0" y="0"/>
              </a:moveTo>
              <a:lnTo>
                <a:pt x="0" y="1060890"/>
              </a:lnTo>
              <a:lnTo>
                <a:pt x="202478" y="1060890"/>
              </a:lnTo>
            </a:path>
          </a:pathLst>
        </a:custGeom>
        <a:noFill/>
        <a:ln w="12700" cap="flat" cmpd="sng" algn="ctr">
          <a:solidFill>
            <a:schemeClr val="accent1">
              <a:tint val="99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02DF37F-EB44-4B4E-90F4-F2991166BF0B}">
      <dsp:nvSpPr>
        <dsp:cNvPr id="0" name=""/>
        <dsp:cNvSpPr/>
      </dsp:nvSpPr>
      <dsp:spPr>
        <a:xfrm>
          <a:off x="888892" y="1327958"/>
          <a:ext cx="1513262" cy="530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Nature runs &amp; Sampling Studies</a:t>
          </a:r>
        </a:p>
      </dsp:txBody>
      <dsp:txXfrm>
        <a:off x="904428" y="1343494"/>
        <a:ext cx="1482190" cy="499373"/>
      </dsp:txXfrm>
    </dsp:sp>
    <dsp:sp modelId="{A9A30984-3FF9-4CED-8CEF-45E94A026CAC}">
      <dsp:nvSpPr>
        <dsp:cNvPr id="0" name=""/>
        <dsp:cNvSpPr/>
      </dsp:nvSpPr>
      <dsp:spPr>
        <a:xfrm>
          <a:off x="686414" y="532290"/>
          <a:ext cx="202478" cy="1723947"/>
        </a:xfrm>
        <a:custGeom>
          <a:avLst/>
          <a:gdLst/>
          <a:ahLst/>
          <a:cxnLst/>
          <a:rect l="0" t="0" r="0" b="0"/>
          <a:pathLst>
            <a:path>
              <a:moveTo>
                <a:pt x="0" y="0"/>
              </a:moveTo>
              <a:lnTo>
                <a:pt x="0" y="1723947"/>
              </a:lnTo>
              <a:lnTo>
                <a:pt x="202478" y="1723947"/>
              </a:lnTo>
            </a:path>
          </a:pathLst>
        </a:custGeom>
        <a:noFill/>
        <a:ln w="12700" cap="flat" cmpd="sng" algn="ctr">
          <a:solidFill>
            <a:schemeClr val="accent1">
              <a:tint val="99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2FA5220-221E-4363-BCC9-A81A6B39C504}">
      <dsp:nvSpPr>
        <dsp:cNvPr id="0" name=""/>
        <dsp:cNvSpPr/>
      </dsp:nvSpPr>
      <dsp:spPr>
        <a:xfrm>
          <a:off x="888892" y="1991014"/>
          <a:ext cx="1513262" cy="530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Definition of Canonical Cases</a:t>
          </a:r>
        </a:p>
      </dsp:txBody>
      <dsp:txXfrm>
        <a:off x="904428" y="2006550"/>
        <a:ext cx="1482190" cy="499373"/>
      </dsp:txXfrm>
    </dsp:sp>
    <dsp:sp modelId="{12D70847-B7EF-4163-9F40-E642F6455D11}">
      <dsp:nvSpPr>
        <dsp:cNvPr id="0" name=""/>
        <dsp:cNvSpPr/>
      </dsp:nvSpPr>
      <dsp:spPr>
        <a:xfrm>
          <a:off x="686414" y="532290"/>
          <a:ext cx="217958" cy="2388287"/>
        </a:xfrm>
        <a:custGeom>
          <a:avLst/>
          <a:gdLst/>
          <a:ahLst/>
          <a:cxnLst/>
          <a:rect l="0" t="0" r="0" b="0"/>
          <a:pathLst>
            <a:path>
              <a:moveTo>
                <a:pt x="0" y="0"/>
              </a:moveTo>
              <a:lnTo>
                <a:pt x="0" y="2388287"/>
              </a:lnTo>
              <a:lnTo>
                <a:pt x="217958" y="2388287"/>
              </a:lnTo>
            </a:path>
          </a:pathLst>
        </a:custGeom>
        <a:noFill/>
        <a:ln w="12700" cap="flat" cmpd="sng" algn="ctr">
          <a:solidFill>
            <a:schemeClr val="accent1">
              <a:tint val="99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6D2CAE42-B882-4D73-BB0C-14A0443FA4E1}">
      <dsp:nvSpPr>
        <dsp:cNvPr id="0" name=""/>
        <dsp:cNvSpPr/>
      </dsp:nvSpPr>
      <dsp:spPr>
        <a:xfrm>
          <a:off x="904373" y="2655354"/>
          <a:ext cx="1513262" cy="530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Review of retrieval work</a:t>
          </a:r>
        </a:p>
      </dsp:txBody>
      <dsp:txXfrm>
        <a:off x="919909" y="2670890"/>
        <a:ext cx="1482190" cy="499373"/>
      </dsp:txXfrm>
    </dsp:sp>
    <dsp:sp modelId="{4F93258F-33D6-4012-A5BC-FBA68B778E6E}">
      <dsp:nvSpPr>
        <dsp:cNvPr id="0" name=""/>
        <dsp:cNvSpPr/>
      </dsp:nvSpPr>
      <dsp:spPr>
        <a:xfrm>
          <a:off x="686414" y="532290"/>
          <a:ext cx="217958" cy="3051344"/>
        </a:xfrm>
        <a:custGeom>
          <a:avLst/>
          <a:gdLst/>
          <a:ahLst/>
          <a:cxnLst/>
          <a:rect l="0" t="0" r="0" b="0"/>
          <a:pathLst>
            <a:path>
              <a:moveTo>
                <a:pt x="0" y="0"/>
              </a:moveTo>
              <a:lnTo>
                <a:pt x="0" y="3051344"/>
              </a:lnTo>
              <a:lnTo>
                <a:pt x="217958" y="3051344"/>
              </a:lnTo>
            </a:path>
          </a:pathLst>
        </a:custGeom>
        <a:noFill/>
        <a:ln w="12700" cap="flat" cmpd="sng" algn="ctr">
          <a:solidFill>
            <a:schemeClr val="accent1">
              <a:tint val="99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938FD93-0DDD-4BAC-8980-7ABC748463BB}">
      <dsp:nvSpPr>
        <dsp:cNvPr id="0" name=""/>
        <dsp:cNvSpPr/>
      </dsp:nvSpPr>
      <dsp:spPr>
        <a:xfrm>
          <a:off x="904373" y="3318411"/>
          <a:ext cx="1513262" cy="530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38100" rIns="5715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a:t>
          </a:r>
        </a:p>
      </dsp:txBody>
      <dsp:txXfrm>
        <a:off x="919909" y="3333947"/>
        <a:ext cx="1482190" cy="49937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0E674-5C6E-4441-AA59-39A1262D11FA}">
      <dsp:nvSpPr>
        <dsp:cNvPr id="0" name=""/>
        <dsp:cNvSpPr/>
      </dsp:nvSpPr>
      <dsp:spPr>
        <a:xfrm>
          <a:off x="0" y="165632"/>
          <a:ext cx="2057400" cy="1152000"/>
        </a:xfrm>
        <a:prstGeom prst="rightArrow">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91CE48E6-EADB-4608-9041-1F06CD688FBE}">
      <dsp:nvSpPr>
        <dsp:cNvPr id="0" name=""/>
        <dsp:cNvSpPr/>
      </dsp:nvSpPr>
      <dsp:spPr>
        <a:xfrm>
          <a:off x="165958" y="502857"/>
          <a:ext cx="1685701" cy="57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2560" rIns="0" bIns="1625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libri" panose="020F0502020204030204"/>
              <a:ea typeface="+mn-ea"/>
              <a:cs typeface="+mn-cs"/>
            </a:rPr>
            <a:t>L=# of</a:t>
          </a:r>
          <a:r>
            <a:rPr lang="en-US" sz="1600" kern="1200" dirty="0">
              <a:solidFill>
                <a:srgbClr val="00FA00"/>
              </a:solidFill>
              <a:latin typeface="Segoe UI Symbol" panose="020B0502040204020203" pitchFamily="34" charset="0"/>
              <a:ea typeface="Segoe UI Symbol" panose="020B0502040204020203" pitchFamily="34" charset="0"/>
            </a:rPr>
            <a:t>✔ </a:t>
          </a:r>
          <a:r>
            <a:rPr lang="en-US" sz="1600" kern="1200" dirty="0">
              <a:latin typeface="Calibri" panose="020F0502020204030204"/>
              <a:ea typeface="+mn-ea"/>
              <a:cs typeface="+mn-cs"/>
            </a:rPr>
            <a:t>x QI scores</a:t>
          </a:r>
        </a:p>
      </dsp:txBody>
      <dsp:txXfrm>
        <a:off x="165958" y="502857"/>
        <a:ext cx="1685701" cy="5760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76575" cy="51117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t" anchorCtr="0" compatLnSpc="1">
            <a:prstTxWarp prst="textNoShape">
              <a:avLst/>
            </a:prstTxWarp>
          </a:bodyPr>
          <a:lstStyle>
            <a:lvl1pPr algn="l" defTabSz="949325">
              <a:defRPr sz="1200" b="0"/>
            </a:lvl1pPr>
          </a:lstStyle>
          <a:p>
            <a:pPr>
              <a:defRPr/>
            </a:pPr>
            <a:endParaRPr lang="zh-CN" altLang="fr-FR"/>
          </a:p>
        </p:txBody>
      </p:sp>
      <p:sp>
        <p:nvSpPr>
          <p:cNvPr id="4099" name="Rectangle 3"/>
          <p:cNvSpPr>
            <a:spLocks noGrp="1" noChangeArrowheads="1"/>
          </p:cNvSpPr>
          <p:nvPr>
            <p:ph type="dt" sz="quarter" idx="1"/>
          </p:nvPr>
        </p:nvSpPr>
        <p:spPr bwMode="auto">
          <a:xfrm>
            <a:off x="4022725" y="0"/>
            <a:ext cx="3076575" cy="51117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t" anchorCtr="0" compatLnSpc="1">
            <a:prstTxWarp prst="textNoShape">
              <a:avLst/>
            </a:prstTxWarp>
          </a:bodyPr>
          <a:lstStyle>
            <a:lvl1pPr algn="r" defTabSz="949325">
              <a:defRPr sz="1200" b="0"/>
            </a:lvl1pPr>
          </a:lstStyle>
          <a:p>
            <a:pPr>
              <a:defRPr/>
            </a:pPr>
            <a:endParaRPr lang="fr-FR" altLang="zh-CN"/>
          </a:p>
        </p:txBody>
      </p:sp>
      <p:sp>
        <p:nvSpPr>
          <p:cNvPr id="4100" name="Rectangle 4"/>
          <p:cNvSpPr>
            <a:spLocks noGrp="1" noChangeArrowheads="1"/>
          </p:cNvSpPr>
          <p:nvPr>
            <p:ph type="ftr" sz="quarter" idx="2"/>
          </p:nvPr>
        </p:nvSpPr>
        <p:spPr bwMode="auto">
          <a:xfrm>
            <a:off x="0" y="9723438"/>
            <a:ext cx="3076575" cy="51117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b" anchorCtr="0" compatLnSpc="1">
            <a:prstTxWarp prst="textNoShape">
              <a:avLst/>
            </a:prstTxWarp>
          </a:bodyPr>
          <a:lstStyle>
            <a:lvl1pPr algn="l" defTabSz="949325">
              <a:defRPr sz="1200" b="0"/>
            </a:lvl1pPr>
          </a:lstStyle>
          <a:p>
            <a:pPr>
              <a:defRPr/>
            </a:pPr>
            <a:endParaRPr lang="fr-FR" altLang="zh-CN"/>
          </a:p>
        </p:txBody>
      </p:sp>
      <p:sp>
        <p:nvSpPr>
          <p:cNvPr id="4101" name="Rectangle 5"/>
          <p:cNvSpPr>
            <a:spLocks noGrp="1" noChangeArrowheads="1"/>
          </p:cNvSpPr>
          <p:nvPr>
            <p:ph type="sldNum" sz="quarter" idx="3"/>
          </p:nvPr>
        </p:nvSpPr>
        <p:spPr bwMode="auto">
          <a:xfrm>
            <a:off x="4022725" y="9723438"/>
            <a:ext cx="3076575" cy="5111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b" anchorCtr="0" compatLnSpc="1">
            <a:prstTxWarp prst="textNoShape">
              <a:avLst/>
            </a:prstTxWarp>
          </a:bodyPr>
          <a:lstStyle>
            <a:lvl1pPr algn="r" defTabSz="949325">
              <a:defRPr sz="1200" b="0"/>
            </a:lvl1pPr>
          </a:lstStyle>
          <a:p>
            <a:pPr>
              <a:defRPr/>
            </a:pPr>
            <a:fld id="{7D8860DC-E5C7-C242-BFD2-D8C277D2F523}" type="slidenum">
              <a:rPr lang="zh-CN" altLang="fr-FR"/>
              <a:pPr>
                <a:defRPr/>
              </a:pPr>
              <a:t>‹#›</a:t>
            </a:fld>
            <a:endParaRPr lang="fr-FR" altLang="zh-CN"/>
          </a:p>
        </p:txBody>
      </p:sp>
    </p:spTree>
    <p:extLst>
      <p:ext uri="{BB962C8B-B14F-4D97-AF65-F5344CB8AC3E}">
        <p14:creationId xmlns:p14="http://schemas.microsoft.com/office/powerpoint/2010/main" val="1218301841"/>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0.png>
</file>

<file path=ppt/media/image11.jpeg>
</file>

<file path=ppt/media/image12.png>
</file>

<file path=ppt/media/image13.gif>
</file>

<file path=ppt/media/image13.png>
</file>

<file path=ppt/media/image14.png>
</file>

<file path=ppt/media/image15.png>
</file>

<file path=ppt/media/image18.png>
</file>

<file path=ppt/media/image19.png>
</file>

<file path=ppt/media/image20.png>
</file>

<file path=ppt/media/image21.jpeg>
</file>

<file path=ppt/media/image22.png>
</file>

<file path=ppt/media/image23.png>
</file>

<file path=ppt/media/image24.png>
</file>

<file path=ppt/media/image30.png>
</file>

<file path=ppt/media/image31.png>
</file>

<file path=ppt/media/image34.png>
</file>

<file path=ppt/media/image36.png>
</file>

<file path=ppt/media/image38.png>
</file>

<file path=ppt/media/image4.jpeg>
</file>

<file path=ppt/media/image40.png>
</file>

<file path=ppt/media/image41.png>
</file>

<file path=ppt/media/image42.png>
</file>

<file path=ppt/media/image43.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3111500" cy="550863"/>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t" anchorCtr="0" compatLnSpc="1">
            <a:prstTxWarp prst="textNoShape">
              <a:avLst/>
            </a:prstTxWarp>
          </a:bodyPr>
          <a:lstStyle>
            <a:lvl1pPr algn="l" defTabSz="949325">
              <a:defRPr sz="1200" b="0"/>
            </a:lvl1pPr>
          </a:lstStyle>
          <a:p>
            <a:pPr>
              <a:defRPr/>
            </a:pPr>
            <a:endParaRPr lang="zh-CN" altLang="fr-FR"/>
          </a:p>
        </p:txBody>
      </p:sp>
      <p:sp>
        <p:nvSpPr>
          <p:cNvPr id="5123" name="Rectangle 3"/>
          <p:cNvSpPr>
            <a:spLocks noGrp="1" noChangeArrowheads="1"/>
          </p:cNvSpPr>
          <p:nvPr>
            <p:ph type="dt" idx="1"/>
          </p:nvPr>
        </p:nvSpPr>
        <p:spPr bwMode="auto">
          <a:xfrm>
            <a:off x="3987800" y="0"/>
            <a:ext cx="3111500" cy="550863"/>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t" anchorCtr="0" compatLnSpc="1">
            <a:prstTxWarp prst="textNoShape">
              <a:avLst/>
            </a:prstTxWarp>
          </a:bodyPr>
          <a:lstStyle>
            <a:lvl1pPr algn="r" defTabSz="949325">
              <a:defRPr sz="1200" b="0"/>
            </a:lvl1pPr>
          </a:lstStyle>
          <a:p>
            <a:pPr>
              <a:defRPr/>
            </a:pPr>
            <a:endParaRPr lang="fr-FR" altLang="zh-CN"/>
          </a:p>
        </p:txBody>
      </p:sp>
      <p:sp>
        <p:nvSpPr>
          <p:cNvPr id="17412" name="Rectangle 4"/>
          <p:cNvSpPr>
            <a:spLocks noGrp="1" noRot="1" noChangeAspect="1" noChangeArrowheads="1" noTextEdit="1"/>
          </p:cNvSpPr>
          <p:nvPr>
            <p:ph type="sldImg" idx="2"/>
          </p:nvPr>
        </p:nvSpPr>
        <p:spPr bwMode="auto">
          <a:xfrm>
            <a:off x="120650" y="787400"/>
            <a:ext cx="6858000" cy="3857625"/>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5125" name="Rectangle 5"/>
          <p:cNvSpPr>
            <a:spLocks noGrp="1" noChangeArrowheads="1"/>
          </p:cNvSpPr>
          <p:nvPr>
            <p:ph type="body" sz="quarter" idx="3"/>
          </p:nvPr>
        </p:nvSpPr>
        <p:spPr bwMode="auto">
          <a:xfrm>
            <a:off x="957263" y="4881563"/>
            <a:ext cx="5184775" cy="456565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t" anchorCtr="0" compatLnSpc="1">
            <a:prstTxWarp prst="textNoShape">
              <a:avLst/>
            </a:prstTxWarp>
          </a:bodyPr>
          <a:lstStyle/>
          <a:p>
            <a:pPr lvl="0"/>
            <a:r>
              <a:rPr lang="fr-FR" altLang="zh-CN" noProof="0"/>
              <a:t>Cliquez pour modifier les styles du texte du masque</a:t>
            </a:r>
          </a:p>
          <a:p>
            <a:pPr lvl="1"/>
            <a:r>
              <a:rPr lang="fr-FR" altLang="zh-CN" noProof="0"/>
              <a:t>Deuxième niveau</a:t>
            </a:r>
          </a:p>
          <a:p>
            <a:pPr lvl="2"/>
            <a:r>
              <a:rPr lang="fr-FR" altLang="zh-CN" noProof="0"/>
              <a:t>Troisième niveau</a:t>
            </a:r>
          </a:p>
          <a:p>
            <a:pPr lvl="3"/>
            <a:r>
              <a:rPr lang="fr-FR" altLang="zh-CN" noProof="0"/>
              <a:t>Quatrième niveau</a:t>
            </a:r>
          </a:p>
          <a:p>
            <a:pPr lvl="4"/>
            <a:r>
              <a:rPr lang="fr-FR" altLang="zh-CN" noProof="0"/>
              <a:t>Cinquième niveau</a:t>
            </a:r>
          </a:p>
        </p:txBody>
      </p:sp>
      <p:sp>
        <p:nvSpPr>
          <p:cNvPr id="5126" name="Rectangle 6"/>
          <p:cNvSpPr>
            <a:spLocks noGrp="1" noChangeArrowheads="1"/>
          </p:cNvSpPr>
          <p:nvPr>
            <p:ph type="ftr" sz="quarter" idx="4"/>
          </p:nvPr>
        </p:nvSpPr>
        <p:spPr bwMode="auto">
          <a:xfrm>
            <a:off x="0" y="9683750"/>
            <a:ext cx="3111500" cy="550863"/>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b" anchorCtr="0" compatLnSpc="1">
            <a:prstTxWarp prst="textNoShape">
              <a:avLst/>
            </a:prstTxWarp>
          </a:bodyPr>
          <a:lstStyle>
            <a:lvl1pPr algn="l" defTabSz="949325">
              <a:defRPr sz="1200" b="0"/>
            </a:lvl1pPr>
          </a:lstStyle>
          <a:p>
            <a:pPr>
              <a:defRPr/>
            </a:pPr>
            <a:endParaRPr lang="fr-FR" altLang="zh-CN"/>
          </a:p>
        </p:txBody>
      </p:sp>
      <p:sp>
        <p:nvSpPr>
          <p:cNvPr id="5127" name="Rectangle 7"/>
          <p:cNvSpPr>
            <a:spLocks noGrp="1" noChangeArrowheads="1"/>
          </p:cNvSpPr>
          <p:nvPr>
            <p:ph type="sldNum" sz="quarter" idx="5"/>
          </p:nvPr>
        </p:nvSpPr>
        <p:spPr bwMode="auto">
          <a:xfrm>
            <a:off x="3987800" y="9683750"/>
            <a:ext cx="3111500" cy="550863"/>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4972" tIns="47485" rIns="94972" bIns="47485" numCol="1" anchor="b" anchorCtr="0" compatLnSpc="1">
            <a:prstTxWarp prst="textNoShape">
              <a:avLst/>
            </a:prstTxWarp>
          </a:bodyPr>
          <a:lstStyle>
            <a:lvl1pPr algn="r" defTabSz="949325">
              <a:defRPr sz="1200" b="0"/>
            </a:lvl1pPr>
          </a:lstStyle>
          <a:p>
            <a:pPr>
              <a:defRPr/>
            </a:pPr>
            <a:fld id="{F8D4BA8A-C345-8C41-B44B-C68A11A181F2}" type="slidenum">
              <a:rPr lang="zh-CN" altLang="fr-FR"/>
              <a:pPr>
                <a:defRPr/>
              </a:pPr>
              <a:t>‹#›</a:t>
            </a:fld>
            <a:endParaRPr lang="fr-FR" altLang="zh-CN"/>
          </a:p>
        </p:txBody>
      </p:sp>
    </p:spTree>
    <p:extLst>
      <p:ext uri="{BB962C8B-B14F-4D97-AF65-F5344CB8AC3E}">
        <p14:creationId xmlns:p14="http://schemas.microsoft.com/office/powerpoint/2010/main" val="182133926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charset="0"/>
        <a:ea typeface="宋体" charset="0"/>
        <a:cs typeface="宋体" charset="0"/>
      </a:defRPr>
    </a:lvl1pPr>
    <a:lvl2pPr marL="457200" algn="l" rtl="0" eaLnBrk="0" fontAlgn="base" hangingPunct="0">
      <a:spcBef>
        <a:spcPct val="30000"/>
      </a:spcBef>
      <a:spcAft>
        <a:spcPct val="0"/>
      </a:spcAft>
      <a:defRPr sz="1200" kern="1200">
        <a:solidFill>
          <a:schemeClr val="tx1"/>
        </a:solidFill>
        <a:latin typeface="Times New Roman" charset="0"/>
        <a:ea typeface="宋体" charset="0"/>
        <a:cs typeface="宋体" charset="0"/>
      </a:defRPr>
    </a:lvl2pPr>
    <a:lvl3pPr marL="914400" algn="l" rtl="0" eaLnBrk="0" fontAlgn="base" hangingPunct="0">
      <a:spcBef>
        <a:spcPct val="30000"/>
      </a:spcBef>
      <a:spcAft>
        <a:spcPct val="0"/>
      </a:spcAft>
      <a:defRPr sz="1200" kern="1200">
        <a:solidFill>
          <a:schemeClr val="tx1"/>
        </a:solidFill>
        <a:latin typeface="Times New Roman" charset="0"/>
        <a:ea typeface="宋体" charset="0"/>
        <a:cs typeface="宋体" charset="0"/>
      </a:defRPr>
    </a:lvl3pPr>
    <a:lvl4pPr marL="1371600" algn="l" rtl="0" eaLnBrk="0" fontAlgn="base" hangingPunct="0">
      <a:spcBef>
        <a:spcPct val="30000"/>
      </a:spcBef>
      <a:spcAft>
        <a:spcPct val="0"/>
      </a:spcAft>
      <a:defRPr sz="1200" kern="1200">
        <a:solidFill>
          <a:schemeClr val="tx1"/>
        </a:solidFill>
        <a:latin typeface="Times New Roman" charset="0"/>
        <a:ea typeface="宋体" charset="0"/>
        <a:cs typeface="宋体" charset="0"/>
      </a:defRPr>
    </a:lvl4pPr>
    <a:lvl5pPr marL="1828800" algn="l" rtl="0" eaLnBrk="0" fontAlgn="base" hangingPunct="0">
      <a:spcBef>
        <a:spcPct val="30000"/>
      </a:spcBef>
      <a:spcAft>
        <a:spcPct val="0"/>
      </a:spcAft>
      <a:defRPr sz="1200" kern="1200">
        <a:solidFill>
          <a:schemeClr val="tx1"/>
        </a:solidFill>
        <a:latin typeface="Times New Roman" charset="0"/>
        <a:ea typeface="宋体" charset="0"/>
        <a:cs typeface="宋体"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B7B96F-6D28-6540-B375-E48E9037BD7D}" type="slidenum">
              <a:rPr lang="en-US" smtClean="0">
                <a:solidFill>
                  <a:srgbClr val="000000"/>
                </a:solidFill>
              </a:rPr>
              <a:pPr/>
              <a:t>1</a:t>
            </a:fld>
            <a:endParaRPr lang="en-US" dirty="0">
              <a:solidFill>
                <a:srgbClr val="000000"/>
              </a:solidFill>
            </a:endParaRPr>
          </a:p>
        </p:txBody>
      </p:sp>
    </p:spTree>
    <p:extLst>
      <p:ext uri="{BB962C8B-B14F-4D97-AF65-F5344CB8AC3E}">
        <p14:creationId xmlns:p14="http://schemas.microsoft.com/office/powerpoint/2010/main" val="897650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14</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68623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17</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8006394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18</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807811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27</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987660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30</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2043970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31</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800639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37</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6100461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50</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0046750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51</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2010183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52</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055018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2</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28541160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53</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1187868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3</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1710118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5</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2854116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6</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3211141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7</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1470002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8</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2118320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12</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4185435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650" y="787400"/>
            <a:ext cx="6858000" cy="3857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49325" rtl="0" eaLnBrk="1" fontAlgn="base" latinLnBrk="0" hangingPunct="1">
              <a:lnSpc>
                <a:spcPct val="100000"/>
              </a:lnSpc>
              <a:spcBef>
                <a:spcPct val="50000"/>
              </a:spcBef>
              <a:spcAft>
                <a:spcPct val="0"/>
              </a:spcAft>
              <a:buClrTx/>
              <a:buSzTx/>
              <a:buFontTx/>
              <a:buNone/>
              <a:tabLst/>
              <a:defRPr/>
            </a:pPr>
            <a:fld id="{F8D4BA8A-C345-8C41-B44B-C68A11A181F2}" type="slidenum">
              <a:rPr kumimoji="0" lang="zh-CN" altLang="fr-FR" sz="1200" b="0" i="0" u="none" strike="noStrike" kern="1200" cap="none" spc="0" normalizeH="0" baseline="0" noProof="0" smtClean="0">
                <a:ln>
                  <a:noFill/>
                </a:ln>
                <a:solidFill>
                  <a:srgbClr val="000000"/>
                </a:solidFill>
                <a:effectLst/>
                <a:uLnTx/>
                <a:uFillTx/>
                <a:latin typeface="Times New Roman" charset="0"/>
                <a:ea typeface="宋体" charset="0"/>
              </a:rPr>
              <a:pPr marL="0" marR="0" lvl="0" indent="0" algn="r" defTabSz="949325" rtl="0" eaLnBrk="1" fontAlgn="base" latinLnBrk="0" hangingPunct="1">
                <a:lnSpc>
                  <a:spcPct val="100000"/>
                </a:lnSpc>
                <a:spcBef>
                  <a:spcPct val="50000"/>
                </a:spcBef>
                <a:spcAft>
                  <a:spcPct val="0"/>
                </a:spcAft>
                <a:buClrTx/>
                <a:buSzTx/>
                <a:buFontTx/>
                <a:buNone/>
                <a:tabLst/>
                <a:defRPr/>
              </a:pPr>
              <a:t>13</a:t>
            </a:fld>
            <a:endParaRPr kumimoji="0" lang="fr-FR" altLang="zh-CN" sz="1200" b="0" i="0" u="none" strike="noStrike" kern="1200" cap="none" spc="0" normalizeH="0" baseline="0" noProof="0">
              <a:ln>
                <a:noFill/>
              </a:ln>
              <a:solidFill>
                <a:srgbClr val="000000"/>
              </a:solidFill>
              <a:effectLst/>
              <a:uLnTx/>
              <a:uFillTx/>
              <a:latin typeface="Times New Roman" charset="0"/>
              <a:ea typeface="宋体" charset="0"/>
            </a:endParaRPr>
          </a:p>
        </p:txBody>
      </p:sp>
    </p:spTree>
    <p:extLst>
      <p:ext uri="{BB962C8B-B14F-4D97-AF65-F5344CB8AC3E}">
        <p14:creationId xmlns:p14="http://schemas.microsoft.com/office/powerpoint/2010/main" val="407388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3" Type="http://schemas.openxmlformats.org/officeDocument/2006/relationships/hyperlink" Target="mailto:vickie.e.moran@nasa.gov" TargetMode="External"/><Relationship Id="rId2" Type="http://schemas.openxmlformats.org/officeDocument/2006/relationships/image" Target="../media/image7.jpg"/><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3" Type="http://schemas.openxmlformats.org/officeDocument/2006/relationships/hyperlink" Target="mailto:vickie.e.moran@nasa.gov" TargetMode="External"/><Relationship Id="rId2" Type="http://schemas.openxmlformats.org/officeDocument/2006/relationships/image" Target="../media/image7.jp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3" Type="http://schemas.openxmlformats.org/officeDocument/2006/relationships/hyperlink" Target="mailto:vickie.e.moran@nasa.gov" TargetMode="External"/><Relationship Id="rId2" Type="http://schemas.openxmlformats.org/officeDocument/2006/relationships/image" Target="../media/image7.jpg"/><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fld id="{D46ED1FD-181B-3941-A32F-F17E516F9143}"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A7899208-0C09-C744-9CC4-3A7197A03956}" type="slidenum">
              <a:rPr lang="zh-CN" altLang="en-US"/>
              <a:pPr>
                <a:defRPr/>
              </a:pPr>
              <a:t>‹#›</a:t>
            </a:fld>
            <a:endParaRPr lang="en-US" altLang="zh-CN"/>
          </a:p>
        </p:txBody>
      </p:sp>
    </p:spTree>
    <p:extLst>
      <p:ext uri="{BB962C8B-B14F-4D97-AF65-F5344CB8AC3E}">
        <p14:creationId xmlns:p14="http://schemas.microsoft.com/office/powerpoint/2010/main" val="1773273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EAAF234E-67E5-144A-BFB0-E7D5CD6E3B0E}"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076A3DC2-D12D-FB48-8003-5B09A9D832F1}" type="slidenum">
              <a:rPr lang="zh-CN" altLang="en-US"/>
              <a:pPr>
                <a:defRPr/>
              </a:pPr>
              <a:t>‹#›</a:t>
            </a:fld>
            <a:endParaRPr lang="en-US" altLang="zh-CN"/>
          </a:p>
        </p:txBody>
      </p:sp>
    </p:spTree>
    <p:extLst>
      <p:ext uri="{BB962C8B-B14F-4D97-AF65-F5344CB8AC3E}">
        <p14:creationId xmlns:p14="http://schemas.microsoft.com/office/powerpoint/2010/main" val="416147704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4"/>
            <a:ext cx="12192000" cy="1041861"/>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09610"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4" name="Content Placeholder 3"/>
          <p:cNvSpPr>
            <a:spLocks noGrp="1"/>
          </p:cNvSpPr>
          <p:nvPr>
            <p:ph sz="half" idx="2"/>
          </p:nvPr>
        </p:nvSpPr>
        <p:spPr>
          <a:xfrm>
            <a:off x="609610" y="2061732"/>
            <a:ext cx="5387976" cy="41783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8"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6" name="Content Placeholder 5"/>
          <p:cNvSpPr>
            <a:spLocks noGrp="1"/>
          </p:cNvSpPr>
          <p:nvPr>
            <p:ph sz="quarter" idx="4"/>
          </p:nvPr>
        </p:nvSpPr>
        <p:spPr>
          <a:xfrm>
            <a:off x="6172208" y="2061732"/>
            <a:ext cx="5387976" cy="4178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fld id="{98C382E8-64D7-CF41-91DF-781111A69940}" type="slidenum">
              <a:rPr lang="en-US" smtClean="0"/>
              <a:t>‹#›</a:t>
            </a:fld>
            <a:endParaRPr lang="en-US"/>
          </a:p>
        </p:txBody>
      </p:sp>
      <p:sp>
        <p:nvSpPr>
          <p:cNvPr id="8"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49598692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81177"/>
          </a:xfrm>
          <a:prstGeom prst="rect">
            <a:avLst/>
          </a:prstGeom>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p>
            <a:fld id="{98C382E8-64D7-CF41-91DF-781111A69940}" type="slidenum">
              <a:rPr lang="en-US" smtClean="0"/>
              <a:t>‹#›</a:t>
            </a:fld>
            <a:endParaRPr lang="en-US"/>
          </a:p>
        </p:txBody>
      </p:sp>
      <p:sp>
        <p:nvSpPr>
          <p:cNvPr id="4"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33830364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8C382E8-64D7-CF41-91DF-781111A69940}" type="slidenum">
              <a:rPr lang="en-US" smtClean="0"/>
              <a:t>‹#›</a:t>
            </a:fld>
            <a:endParaRPr lang="en-US"/>
          </a:p>
        </p:txBody>
      </p:sp>
      <p:sp>
        <p:nvSpPr>
          <p:cNvPr id="3"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06729920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1175853"/>
            <a:ext cx="6360421" cy="5053158"/>
          </a:xfrm>
        </p:spPr>
        <p:txBody>
          <a:bodyPr anchor="t"/>
          <a:lstStyle>
            <a:lvl1pPr marL="0" indent="0">
              <a:buNone/>
              <a:defRPr sz="2617"/>
            </a:lvl1pPr>
            <a:lvl2pPr marL="374030" indent="0">
              <a:buNone/>
              <a:defRPr sz="2291"/>
            </a:lvl2pPr>
            <a:lvl3pPr marL="748058" indent="0">
              <a:buNone/>
              <a:defRPr sz="1963"/>
            </a:lvl3pPr>
            <a:lvl4pPr marL="1122089" indent="0">
              <a:buNone/>
              <a:defRPr sz="1637"/>
            </a:lvl4pPr>
            <a:lvl5pPr marL="1496120" indent="0">
              <a:buNone/>
              <a:defRPr sz="1637"/>
            </a:lvl5pPr>
            <a:lvl6pPr marL="1870149" indent="0">
              <a:buNone/>
              <a:defRPr sz="1637"/>
            </a:lvl6pPr>
            <a:lvl7pPr marL="2244178" indent="0">
              <a:buNone/>
              <a:defRPr sz="1637"/>
            </a:lvl7pPr>
            <a:lvl8pPr marL="2618208" indent="0">
              <a:buNone/>
              <a:defRPr sz="1637"/>
            </a:lvl8pPr>
            <a:lvl9pPr marL="2992237" indent="0">
              <a:buNone/>
              <a:defRPr sz="1637"/>
            </a:lvl9pPr>
          </a:lstStyle>
          <a:p>
            <a:r>
              <a:rPr lang="en-US"/>
              <a:t>Click icon to add picture</a:t>
            </a:r>
            <a:endParaRPr lang="en-US" dirty="0"/>
          </a:p>
        </p:txBody>
      </p:sp>
      <p:sp>
        <p:nvSpPr>
          <p:cNvPr id="4" name="Text Placeholder 3"/>
          <p:cNvSpPr>
            <a:spLocks noGrp="1"/>
          </p:cNvSpPr>
          <p:nvPr>
            <p:ph type="body" sz="half" idx="2"/>
          </p:nvPr>
        </p:nvSpPr>
        <p:spPr>
          <a:xfrm>
            <a:off x="598520" y="1175850"/>
            <a:ext cx="4361930" cy="5180504"/>
          </a:xfrm>
        </p:spPr>
        <p:txBody>
          <a:bodyPr/>
          <a:lstStyle>
            <a:lvl1pPr marL="0" indent="0">
              <a:buNone/>
              <a:defRPr sz="1309"/>
            </a:lvl1pPr>
            <a:lvl2pPr marL="374030" indent="0">
              <a:buNone/>
              <a:defRPr sz="1147"/>
            </a:lvl2pPr>
            <a:lvl3pPr marL="748058" indent="0">
              <a:buNone/>
              <a:defRPr sz="982"/>
            </a:lvl3pPr>
            <a:lvl4pPr marL="1122089" indent="0">
              <a:buNone/>
              <a:defRPr sz="819"/>
            </a:lvl4pPr>
            <a:lvl5pPr marL="1496120" indent="0">
              <a:buNone/>
              <a:defRPr sz="819"/>
            </a:lvl5pPr>
            <a:lvl6pPr marL="1870149" indent="0">
              <a:buNone/>
              <a:defRPr sz="819"/>
            </a:lvl6pPr>
            <a:lvl7pPr marL="2244178" indent="0">
              <a:buNone/>
              <a:defRPr sz="819"/>
            </a:lvl7pPr>
            <a:lvl8pPr marL="2618208" indent="0">
              <a:buNone/>
              <a:defRPr sz="819"/>
            </a:lvl8pPr>
            <a:lvl9pPr marL="2992237" indent="0">
              <a:buNone/>
              <a:defRPr sz="819"/>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8" name="Title Placeholder 1">
            <a:extLst>
              <a:ext uri="{FF2B5EF4-FFF2-40B4-BE49-F238E27FC236}">
                <a16:creationId xmlns:a16="http://schemas.microsoft.com/office/drawing/2014/main" id="{8D3DC105-C0AA-6246-A123-55D23DECDFBF}"/>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6"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98682194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3"/>
            <a:ext cx="12192000" cy="1030779"/>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8515" y="1219210"/>
            <a:ext cx="10972800" cy="507064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58082308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2 X Precise Grid">
    <p:spTree>
      <p:nvGrpSpPr>
        <p:cNvPr id="1" name=""/>
        <p:cNvGrpSpPr/>
        <p:nvPr/>
      </p:nvGrpSpPr>
      <p:grpSpPr>
        <a:xfrm>
          <a:off x="0" y="0"/>
          <a:ext cx="0" cy="0"/>
          <a:chOff x="0" y="0"/>
          <a:chExt cx="0" cy="0"/>
        </a:xfrm>
      </p:grpSpPr>
      <p:sp>
        <p:nvSpPr>
          <p:cNvPr id="19" name="Picture Placeholder 16">
            <a:extLst>
              <a:ext uri="{FF2B5EF4-FFF2-40B4-BE49-F238E27FC236}">
                <a16:creationId xmlns:a16="http://schemas.microsoft.com/office/drawing/2014/main" id="{1DD0D5AE-1AF3-4404-8BB7-3C93BD4E4767}"/>
              </a:ext>
            </a:extLst>
          </p:cNvPr>
          <p:cNvSpPr>
            <a:spLocks noGrp="1"/>
          </p:cNvSpPr>
          <p:nvPr>
            <p:ph type="pic" sz="quarter" idx="15"/>
          </p:nvPr>
        </p:nvSpPr>
        <p:spPr>
          <a:xfrm>
            <a:off x="32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16" name="Picture Placeholder 16">
            <a:extLst>
              <a:ext uri="{FF2B5EF4-FFF2-40B4-BE49-F238E27FC236}">
                <a16:creationId xmlns:a16="http://schemas.microsoft.com/office/drawing/2014/main" id="{85A93534-10D7-4916-A93E-1DE43B24A52A}"/>
              </a:ext>
            </a:extLst>
          </p:cNvPr>
          <p:cNvSpPr>
            <a:spLocks noGrp="1"/>
          </p:cNvSpPr>
          <p:nvPr>
            <p:ph type="pic" sz="quarter" idx="19"/>
          </p:nvPr>
        </p:nvSpPr>
        <p:spPr>
          <a:xfrm>
            <a:off x="32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1" name="Picture Placeholder 16">
            <a:extLst>
              <a:ext uri="{FF2B5EF4-FFF2-40B4-BE49-F238E27FC236}">
                <a16:creationId xmlns:a16="http://schemas.microsoft.com/office/drawing/2014/main" id="{59920760-BE5B-4C1D-981E-1FFF796FDB99}"/>
              </a:ext>
            </a:extLst>
          </p:cNvPr>
          <p:cNvSpPr>
            <a:spLocks noGrp="1"/>
          </p:cNvSpPr>
          <p:nvPr>
            <p:ph type="pic" sz="quarter" idx="20"/>
          </p:nvPr>
        </p:nvSpPr>
        <p:spPr>
          <a:xfrm>
            <a:off x="32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4" name="Picture Placeholder 16">
            <a:extLst>
              <a:ext uri="{FF2B5EF4-FFF2-40B4-BE49-F238E27FC236}">
                <a16:creationId xmlns:a16="http://schemas.microsoft.com/office/drawing/2014/main" id="{45D188E0-32F2-442B-B62E-AA9670C2B08A}"/>
              </a:ext>
            </a:extLst>
          </p:cNvPr>
          <p:cNvSpPr>
            <a:spLocks noGrp="1"/>
          </p:cNvSpPr>
          <p:nvPr>
            <p:ph type="pic" sz="quarter" idx="21"/>
          </p:nvPr>
        </p:nvSpPr>
        <p:spPr>
          <a:xfrm>
            <a:off x="239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5" name="Picture Placeholder 16">
            <a:extLst>
              <a:ext uri="{FF2B5EF4-FFF2-40B4-BE49-F238E27FC236}">
                <a16:creationId xmlns:a16="http://schemas.microsoft.com/office/drawing/2014/main" id="{F636BBA3-1F77-4FB5-9A78-C9E257599EF7}"/>
              </a:ext>
            </a:extLst>
          </p:cNvPr>
          <p:cNvSpPr>
            <a:spLocks noGrp="1"/>
          </p:cNvSpPr>
          <p:nvPr>
            <p:ph type="pic" sz="quarter" idx="22"/>
          </p:nvPr>
        </p:nvSpPr>
        <p:spPr>
          <a:xfrm>
            <a:off x="239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6" name="Picture Placeholder 16">
            <a:extLst>
              <a:ext uri="{FF2B5EF4-FFF2-40B4-BE49-F238E27FC236}">
                <a16:creationId xmlns:a16="http://schemas.microsoft.com/office/drawing/2014/main" id="{A43C49AF-45E3-4F3A-8683-B60FB586B499}"/>
              </a:ext>
            </a:extLst>
          </p:cNvPr>
          <p:cNvSpPr>
            <a:spLocks noGrp="1"/>
          </p:cNvSpPr>
          <p:nvPr>
            <p:ph type="pic" sz="quarter" idx="23"/>
          </p:nvPr>
        </p:nvSpPr>
        <p:spPr>
          <a:xfrm>
            <a:off x="239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2" name="Picture Placeholder 16">
            <a:extLst>
              <a:ext uri="{FF2B5EF4-FFF2-40B4-BE49-F238E27FC236}">
                <a16:creationId xmlns:a16="http://schemas.microsoft.com/office/drawing/2014/main" id="{8B57C8C7-F7D1-4136-B896-20B694338960}"/>
              </a:ext>
            </a:extLst>
          </p:cNvPr>
          <p:cNvSpPr>
            <a:spLocks noGrp="1"/>
          </p:cNvSpPr>
          <p:nvPr>
            <p:ph type="pic" sz="quarter" idx="24"/>
          </p:nvPr>
        </p:nvSpPr>
        <p:spPr>
          <a:xfrm>
            <a:off x="4463998"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3" name="Picture Placeholder 16">
            <a:extLst>
              <a:ext uri="{FF2B5EF4-FFF2-40B4-BE49-F238E27FC236}">
                <a16:creationId xmlns:a16="http://schemas.microsoft.com/office/drawing/2014/main" id="{3E62906B-EB98-453B-AB89-8120D1A1B086}"/>
              </a:ext>
            </a:extLst>
          </p:cNvPr>
          <p:cNvSpPr>
            <a:spLocks noGrp="1"/>
          </p:cNvSpPr>
          <p:nvPr>
            <p:ph type="pic" sz="quarter" idx="25"/>
          </p:nvPr>
        </p:nvSpPr>
        <p:spPr>
          <a:xfrm>
            <a:off x="4463998"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4" name="Picture Placeholder 16">
            <a:extLst>
              <a:ext uri="{FF2B5EF4-FFF2-40B4-BE49-F238E27FC236}">
                <a16:creationId xmlns:a16="http://schemas.microsoft.com/office/drawing/2014/main" id="{CEFF2032-FE07-48A6-A165-D8C1D0A68FF9}"/>
              </a:ext>
            </a:extLst>
          </p:cNvPr>
          <p:cNvSpPr>
            <a:spLocks noGrp="1"/>
          </p:cNvSpPr>
          <p:nvPr>
            <p:ph type="pic" sz="quarter" idx="26"/>
          </p:nvPr>
        </p:nvSpPr>
        <p:spPr>
          <a:xfrm>
            <a:off x="4463998"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6" name="Picture Placeholder 16">
            <a:extLst>
              <a:ext uri="{FF2B5EF4-FFF2-40B4-BE49-F238E27FC236}">
                <a16:creationId xmlns:a16="http://schemas.microsoft.com/office/drawing/2014/main" id="{29E9F81D-24AF-4921-9C7E-8A41BC06AC7E}"/>
              </a:ext>
            </a:extLst>
          </p:cNvPr>
          <p:cNvSpPr>
            <a:spLocks noGrp="1"/>
          </p:cNvSpPr>
          <p:nvPr>
            <p:ph type="pic" sz="quarter" idx="27"/>
          </p:nvPr>
        </p:nvSpPr>
        <p:spPr>
          <a:xfrm>
            <a:off x="653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7" name="Picture Placeholder 16">
            <a:extLst>
              <a:ext uri="{FF2B5EF4-FFF2-40B4-BE49-F238E27FC236}">
                <a16:creationId xmlns:a16="http://schemas.microsoft.com/office/drawing/2014/main" id="{3E1A1F38-B22C-48EB-86FA-22DAF1012A02}"/>
              </a:ext>
            </a:extLst>
          </p:cNvPr>
          <p:cNvSpPr>
            <a:spLocks noGrp="1"/>
          </p:cNvSpPr>
          <p:nvPr>
            <p:ph type="pic" sz="quarter" idx="28"/>
          </p:nvPr>
        </p:nvSpPr>
        <p:spPr>
          <a:xfrm>
            <a:off x="653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8" name="Picture Placeholder 16">
            <a:extLst>
              <a:ext uri="{FF2B5EF4-FFF2-40B4-BE49-F238E27FC236}">
                <a16:creationId xmlns:a16="http://schemas.microsoft.com/office/drawing/2014/main" id="{B0B22428-8245-4610-A545-D0DB5D212279}"/>
              </a:ext>
            </a:extLst>
          </p:cNvPr>
          <p:cNvSpPr>
            <a:spLocks noGrp="1"/>
          </p:cNvSpPr>
          <p:nvPr>
            <p:ph type="pic" sz="quarter" idx="29"/>
          </p:nvPr>
        </p:nvSpPr>
        <p:spPr>
          <a:xfrm>
            <a:off x="653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9" name="Title 8">
            <a:extLst>
              <a:ext uri="{FF2B5EF4-FFF2-40B4-BE49-F238E27FC236}">
                <a16:creationId xmlns:a16="http://schemas.microsoft.com/office/drawing/2014/main" id="{BA5BB91B-DCAB-4DEA-BFB5-67E11ED7DDC5}"/>
              </a:ext>
            </a:extLst>
          </p:cNvPr>
          <p:cNvSpPr>
            <a:spLocks noGrp="1"/>
          </p:cNvSpPr>
          <p:nvPr>
            <p:ph type="title" hasCustomPrompt="1"/>
          </p:nvPr>
        </p:nvSpPr>
        <p:spPr>
          <a:xfrm>
            <a:off x="9310809" y="763529"/>
            <a:ext cx="2395349" cy="1135180"/>
          </a:xfrm>
        </p:spPr>
        <p:txBody>
          <a:bodyPr lIns="0" tIns="0" rIns="0" bIns="0" anchor="t">
            <a:noAutofit/>
          </a:bodyPr>
          <a:lstStyle/>
          <a:p>
            <a:r>
              <a:rPr lang="en-US" dirty="0"/>
              <a:t>Click to edit title</a:t>
            </a:r>
            <a:endParaRPr lang="en-ZA" dirty="0"/>
          </a:p>
        </p:txBody>
      </p:sp>
      <p:cxnSp>
        <p:nvCxnSpPr>
          <p:cNvPr id="15" name="Straight Connector 14">
            <a:extLst>
              <a:ext uri="{FF2B5EF4-FFF2-40B4-BE49-F238E27FC236}">
                <a16:creationId xmlns:a16="http://schemas.microsoft.com/office/drawing/2014/main" id="{19F7B568-D8C6-44ED-98DA-ED99D1A6A557}"/>
              </a:ext>
            </a:extLst>
          </p:cNvPr>
          <p:cNvCxnSpPr/>
          <p:nvPr userDrawn="1"/>
        </p:nvCxnSpPr>
        <p:spPr>
          <a:xfrm>
            <a:off x="9058203" y="832433"/>
            <a:ext cx="0" cy="9084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28">
            <a:extLst>
              <a:ext uri="{FF2B5EF4-FFF2-40B4-BE49-F238E27FC236}">
                <a16:creationId xmlns:a16="http://schemas.microsoft.com/office/drawing/2014/main" id="{B5D2B1EA-0AEB-42E1-A3D5-E97C93F4225B}"/>
              </a:ext>
            </a:extLst>
          </p:cNvPr>
          <p:cNvSpPr>
            <a:spLocks noGrp="1"/>
          </p:cNvSpPr>
          <p:nvPr>
            <p:ph type="body" sz="quarter" idx="18" hasCustomPrompt="1"/>
          </p:nvPr>
        </p:nvSpPr>
        <p:spPr>
          <a:xfrm>
            <a:off x="9310622" y="2038363"/>
            <a:ext cx="2395349" cy="2314575"/>
          </a:xfrm>
        </p:spPr>
        <p:txBody>
          <a:bodyPr>
            <a:noAutofit/>
          </a:bodyPr>
          <a:lstStyle>
            <a:lvl1pPr marL="0" indent="0">
              <a:buFontTx/>
              <a:buNone/>
              <a:defRPr sz="1474"/>
            </a:lvl1pPr>
            <a:lvl2pPr marL="104730" indent="0">
              <a:buFontTx/>
              <a:buNone/>
              <a:defRPr/>
            </a:lvl2pPr>
            <a:lvl3pPr marL="254340" indent="0">
              <a:buFontTx/>
              <a:buNone/>
              <a:defRPr/>
            </a:lvl3pPr>
            <a:lvl4pPr marL="374030" indent="0">
              <a:buFontTx/>
              <a:buNone/>
              <a:defRPr/>
            </a:lvl4pPr>
            <a:lvl5pPr marL="523642" indent="0">
              <a:buFontTx/>
              <a:buNone/>
              <a:defRPr/>
            </a:lvl5pPr>
          </a:lstStyle>
          <a:p>
            <a:pPr lvl="0"/>
            <a:r>
              <a:rPr lang="en-US" dirty="0"/>
              <a:t>Subtitle</a:t>
            </a:r>
            <a:endParaRPr lang="en-ZA" dirty="0"/>
          </a:p>
        </p:txBody>
      </p:sp>
      <p:sp>
        <p:nvSpPr>
          <p:cNvPr id="17"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5633409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000">
        <p15:prstTrans prst="peelOff"/>
      </p:transition>
    </mc:Choice>
    <mc:Fallback xmlns="">
      <p:transition spd="slow" advTm="11000">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2144A5D-749E-C84D-AAE0-45D808184A70}"/>
              </a:ext>
            </a:extLst>
          </p:cNvPr>
          <p:cNvPicPr>
            <a:picLocks noChangeAspect="1"/>
          </p:cNvPicPr>
          <p:nvPr userDrawn="1"/>
        </p:nvPicPr>
        <p:blipFill rotWithShape="1">
          <a:blip r:embed="rId2"/>
          <a:srcRect t="-1" r="-263" b="43510"/>
          <a:stretch/>
        </p:blipFill>
        <p:spPr>
          <a:xfrm>
            <a:off x="-19874" y="-1"/>
            <a:ext cx="12284764" cy="6855231"/>
          </a:xfrm>
          <a:prstGeom prst="rect">
            <a:avLst/>
          </a:prstGeom>
        </p:spPr>
      </p:pic>
      <p:sp>
        <p:nvSpPr>
          <p:cNvPr id="2" name="Title 1"/>
          <p:cNvSpPr>
            <a:spLocks noGrp="1"/>
          </p:cNvSpPr>
          <p:nvPr>
            <p:ph type="ctrTitle"/>
          </p:nvPr>
        </p:nvSpPr>
        <p:spPr>
          <a:xfrm>
            <a:off x="609605" y="725983"/>
            <a:ext cx="10673541" cy="2873288"/>
          </a:xfrm>
          <a:prstGeom prst="rect">
            <a:avLst/>
          </a:prstGeom>
          <a:solidFill>
            <a:schemeClr val="tx1">
              <a:alpha val="50000"/>
            </a:schemeClr>
          </a:solidFill>
        </p:spPr>
        <p:txBody>
          <a:bodyPr anchor="b"/>
          <a:lstStyle>
            <a:lvl1pPr algn="ctr">
              <a:defRPr sz="4909" b="1">
                <a:solidFill>
                  <a:srgbClr val="FFC000"/>
                </a:solidFill>
              </a:defRPr>
            </a:lvl1pPr>
          </a:lstStyle>
          <a:p>
            <a:r>
              <a:rPr lang="en-US" dirty="0"/>
              <a:t>Click to edit Master title style</a:t>
            </a:r>
          </a:p>
        </p:txBody>
      </p:sp>
      <p:sp>
        <p:nvSpPr>
          <p:cNvPr id="3" name="Subtitle 2"/>
          <p:cNvSpPr>
            <a:spLocks noGrp="1"/>
          </p:cNvSpPr>
          <p:nvPr>
            <p:ph type="subTitle" idx="1"/>
          </p:nvPr>
        </p:nvSpPr>
        <p:spPr>
          <a:xfrm>
            <a:off x="609605" y="3669566"/>
            <a:ext cx="10717875" cy="3255963"/>
          </a:xfrm>
          <a:solidFill>
            <a:schemeClr val="tx1">
              <a:alpha val="50000"/>
            </a:schemeClr>
          </a:solidFill>
        </p:spPr>
        <p:txBody>
          <a:bodyPr/>
          <a:lstStyle>
            <a:lvl1pPr marL="0" indent="0" algn="ctr">
              <a:buNone/>
              <a:defRPr sz="1963">
                <a:solidFill>
                  <a:srgbClr val="00B0F0"/>
                </a:solidFill>
              </a:defRPr>
            </a:lvl1pPr>
            <a:lvl2pPr marL="374030" indent="0" algn="ctr">
              <a:buNone/>
              <a:defRPr sz="1637"/>
            </a:lvl2pPr>
            <a:lvl3pPr marL="748058" indent="0" algn="ctr">
              <a:buNone/>
              <a:defRPr sz="1474"/>
            </a:lvl3pPr>
            <a:lvl4pPr marL="1122089" indent="0" algn="ctr">
              <a:buNone/>
              <a:defRPr sz="1309"/>
            </a:lvl4pPr>
            <a:lvl5pPr marL="1496120" indent="0" algn="ctr">
              <a:buNone/>
              <a:defRPr sz="1309"/>
            </a:lvl5pPr>
            <a:lvl6pPr marL="1870149" indent="0" algn="ctr">
              <a:buNone/>
              <a:defRPr sz="1309"/>
            </a:lvl6pPr>
            <a:lvl7pPr marL="2244178" indent="0" algn="ctr">
              <a:buNone/>
              <a:defRPr sz="1309"/>
            </a:lvl7pPr>
            <a:lvl8pPr marL="2618208" indent="0" algn="ctr">
              <a:buNone/>
              <a:defRPr sz="1309"/>
            </a:lvl8pPr>
            <a:lvl9pPr marL="2992237" indent="0" algn="ctr">
              <a:buNone/>
              <a:defRPr sz="1309"/>
            </a:lvl9pPr>
          </a:lstStyle>
          <a:p>
            <a:r>
              <a:rPr lang="en-US" dirty="0"/>
              <a:t>Click to edit Master subtitle style</a:t>
            </a:r>
          </a:p>
        </p:txBody>
      </p:sp>
      <p:sp>
        <p:nvSpPr>
          <p:cNvPr id="8" name="TextBox 3">
            <a:extLst>
              <a:ext uri="{FF2B5EF4-FFF2-40B4-BE49-F238E27FC236}">
                <a16:creationId xmlns:a16="http://schemas.microsoft.com/office/drawing/2014/main" id="{08382D9F-7C54-224E-B34F-A3E16CCF5F23}"/>
              </a:ext>
            </a:extLst>
          </p:cNvPr>
          <p:cNvSpPr txBox="1"/>
          <p:nvPr userDrawn="1"/>
        </p:nvSpPr>
        <p:spPr>
          <a:xfrm>
            <a:off x="122153" y="113967"/>
            <a:ext cx="11859261" cy="612021"/>
          </a:xfrm>
          <a:prstGeom prst="rect">
            <a:avLst/>
          </a:prstGeom>
          <a:noFill/>
        </p:spPr>
        <p:txBody>
          <a:bodyPr wrap="square" rtlCol="0">
            <a:noAutofit/>
          </a:bodyPr>
          <a:lstStyle/>
          <a:p>
            <a:pPr marL="0" marR="0" algn="ctr">
              <a:spcBef>
                <a:spcPts val="0"/>
              </a:spcBef>
              <a:spcAft>
                <a:spcPts val="0"/>
              </a:spcAft>
            </a:pPr>
            <a:r>
              <a:rPr lang="en-US" sz="2291" b="1" kern="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ACCP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Aerosols,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Clouds,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Convection,</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and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Precipitation Study</a:t>
            </a:r>
            <a:endParaRPr lang="en-US" sz="982" dirty="0">
              <a:solidFill>
                <a:schemeClr val="bg1"/>
              </a:solidFill>
              <a:effectLst/>
              <a:latin typeface="Times" pitchFamily="2" charset="0"/>
              <a:ea typeface="Calibri" panose="020F0502020204030204" pitchFamily="34" charset="0"/>
              <a:cs typeface="Times New Roman" panose="02020603050405020304" pitchFamily="18" charset="0"/>
            </a:endParaRPr>
          </a:p>
        </p:txBody>
      </p:sp>
      <p:sp>
        <p:nvSpPr>
          <p:cNvPr id="6" name="Rectangle 5"/>
          <p:cNvSpPr/>
          <p:nvPr userDrawn="1"/>
        </p:nvSpPr>
        <p:spPr>
          <a:xfrm>
            <a:off x="2938699" y="5933289"/>
            <a:ext cx="6367618" cy="810799"/>
          </a:xfrm>
          <a:prstGeom prst="rect">
            <a:avLst/>
          </a:prstGeom>
        </p:spPr>
        <p:txBody>
          <a:bodyPr wrap="square">
            <a:spAutoFit/>
          </a:bodyPr>
          <a:lstStyle/>
          <a:p>
            <a:pPr algn="ctr">
              <a:defRPr/>
            </a:pPr>
            <a:r>
              <a:rPr lang="en-US" sz="1167" b="1" dirty="0">
                <a:solidFill>
                  <a:schemeClr val="bg1"/>
                </a:solidFill>
                <a:latin typeface="Calibri" pitchFamily="34" charset="0"/>
              </a:rPr>
              <a:t>No one shall distribute this material without permission from</a:t>
            </a:r>
          </a:p>
          <a:p>
            <a:pPr algn="ctr">
              <a:defRPr/>
            </a:pPr>
            <a:r>
              <a:rPr lang="en-US" sz="1167" b="1" dirty="0">
                <a:solidFill>
                  <a:schemeClr val="bg1"/>
                </a:solidFill>
                <a:latin typeface="Calibri" pitchFamily="34" charset="0"/>
              </a:rPr>
              <a:t>Vickie Moran </a:t>
            </a:r>
            <a:r>
              <a:rPr lang="en-US" sz="1167" b="1" dirty="0">
                <a:solidFill>
                  <a:schemeClr val="bg1"/>
                </a:solidFill>
                <a:latin typeface="Calibri" pitchFamily="34" charset="0"/>
                <a:hlinkClick r:id="rId3"/>
              </a:rPr>
              <a:t>vickie.e.moran@nasa.gov</a:t>
            </a:r>
            <a:endParaRPr lang="en-US" sz="1167" b="1" dirty="0">
              <a:solidFill>
                <a:schemeClr val="bg1"/>
              </a:solidFill>
              <a:latin typeface="Calibri" pitchFamily="34" charset="0"/>
            </a:endParaRPr>
          </a:p>
          <a:p>
            <a:pPr algn="ctr">
              <a:defRPr/>
            </a:pPr>
            <a:r>
              <a:rPr lang="en-US" sz="1167" b="1" i="1" baseline="0" dirty="0">
                <a:solidFill>
                  <a:schemeClr val="bg1"/>
                </a:solidFill>
                <a:latin typeface="Calibri" pitchFamily="34" charset="0"/>
              </a:rPr>
              <a:t>This document contains sensitive information and is intended for NASA Official Use Only</a:t>
            </a:r>
          </a:p>
        </p:txBody>
      </p:sp>
    </p:spTree>
    <p:extLst>
      <p:ext uri="{BB962C8B-B14F-4D97-AF65-F5344CB8AC3E}">
        <p14:creationId xmlns:p14="http://schemas.microsoft.com/office/powerpoint/2010/main" val="184532857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52945"/>
          </a:xfrm>
          <a:prstGeom prst="rect">
            <a:avLst/>
          </a:prstGeo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609605" y="1219210"/>
            <a:ext cx="10917381" cy="5070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25177763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2" y="1709751"/>
            <a:ext cx="10515600" cy="2852737"/>
          </a:xfrm>
          <a:prstGeom prst="rect">
            <a:avLst/>
          </a:prstGeom>
          <a:noFill/>
        </p:spPr>
        <p:txBody>
          <a:bodyPr anchor="b"/>
          <a:lstStyle>
            <a:lvl1pPr>
              <a:defRPr sz="4909">
                <a:solidFill>
                  <a:srgbClr val="FF0000"/>
                </a:solidFill>
              </a:defRPr>
            </a:lvl1pPr>
          </a:lstStyle>
          <a:p>
            <a:r>
              <a:rPr lang="en-US" dirty="0"/>
              <a:t>Click to edit Master title style</a:t>
            </a:r>
          </a:p>
        </p:txBody>
      </p:sp>
      <p:sp>
        <p:nvSpPr>
          <p:cNvPr id="3" name="Text Placeholder 2"/>
          <p:cNvSpPr>
            <a:spLocks noGrp="1"/>
          </p:cNvSpPr>
          <p:nvPr>
            <p:ph type="body" idx="1"/>
          </p:nvPr>
        </p:nvSpPr>
        <p:spPr>
          <a:xfrm>
            <a:off x="831852" y="4589474"/>
            <a:ext cx="10515600" cy="1500187"/>
          </a:xfrm>
        </p:spPr>
        <p:txBody>
          <a:bodyPr/>
          <a:lstStyle>
            <a:lvl1pPr marL="0" indent="0">
              <a:buNone/>
              <a:defRPr sz="1963">
                <a:solidFill>
                  <a:srgbClr val="0070C0"/>
                </a:solidFill>
              </a:defRPr>
            </a:lvl1pPr>
            <a:lvl2pPr marL="374030" indent="0">
              <a:buNone/>
              <a:defRPr sz="1637">
                <a:solidFill>
                  <a:schemeClr val="tx1">
                    <a:tint val="75000"/>
                  </a:schemeClr>
                </a:solidFill>
              </a:defRPr>
            </a:lvl2pPr>
            <a:lvl3pPr marL="748058" indent="0">
              <a:buNone/>
              <a:defRPr sz="1474">
                <a:solidFill>
                  <a:schemeClr val="tx1">
                    <a:tint val="75000"/>
                  </a:schemeClr>
                </a:solidFill>
              </a:defRPr>
            </a:lvl3pPr>
            <a:lvl4pPr marL="1122089" indent="0">
              <a:buNone/>
              <a:defRPr sz="1309">
                <a:solidFill>
                  <a:schemeClr val="tx1">
                    <a:tint val="75000"/>
                  </a:schemeClr>
                </a:solidFill>
              </a:defRPr>
            </a:lvl4pPr>
            <a:lvl5pPr marL="1496120" indent="0">
              <a:buNone/>
              <a:defRPr sz="1309">
                <a:solidFill>
                  <a:schemeClr val="tx1">
                    <a:tint val="75000"/>
                  </a:schemeClr>
                </a:solidFill>
              </a:defRPr>
            </a:lvl5pPr>
            <a:lvl6pPr marL="1870149" indent="0">
              <a:buNone/>
              <a:defRPr sz="1309">
                <a:solidFill>
                  <a:schemeClr val="tx1">
                    <a:tint val="75000"/>
                  </a:schemeClr>
                </a:solidFill>
              </a:defRPr>
            </a:lvl6pPr>
            <a:lvl7pPr marL="2244178" indent="0">
              <a:buNone/>
              <a:defRPr sz="1309">
                <a:solidFill>
                  <a:schemeClr val="tx1">
                    <a:tint val="75000"/>
                  </a:schemeClr>
                </a:solidFill>
              </a:defRPr>
            </a:lvl7pPr>
            <a:lvl8pPr marL="2618208" indent="0">
              <a:buNone/>
              <a:defRPr sz="1309">
                <a:solidFill>
                  <a:schemeClr val="tx1">
                    <a:tint val="75000"/>
                  </a:schemeClr>
                </a:solidFill>
              </a:defRPr>
            </a:lvl8pPr>
            <a:lvl9pPr marL="2992237" indent="0">
              <a:buNone/>
              <a:defRPr sz="1309">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itle Placeholder 1">
            <a:extLst>
              <a:ext uri="{FF2B5EF4-FFF2-40B4-BE49-F238E27FC236}">
                <a16:creationId xmlns:a16="http://schemas.microsoft.com/office/drawing/2014/main" id="{53C09FFA-848F-5242-AAA9-4621CFD8DB8C}"/>
              </a:ext>
            </a:extLst>
          </p:cNvPr>
          <p:cNvSpPr txBox="1">
            <a:spLocks/>
          </p:cNvSpPr>
          <p:nvPr userDrawn="1"/>
        </p:nvSpPr>
        <p:spPr>
          <a:xfrm>
            <a:off x="0" y="5"/>
            <a:ext cx="12192000" cy="1061916"/>
          </a:xfrm>
          <a:prstGeom prst="rect">
            <a:avLst/>
          </a:prstGeom>
          <a:solidFill>
            <a:schemeClr val="tx1">
              <a:alpha val="30000"/>
            </a:schemeClr>
          </a:solidFill>
        </p:spPr>
        <p:txBody>
          <a:bodyPr vert="horz" lIns="99753" rIns="49877" rtlCol="0" anchor="ctr">
            <a:normAutofit/>
            <a:scene3d>
              <a:camera prst="orthographicFront"/>
              <a:lightRig rig="threePt" dir="t">
                <a:rot lat="0" lon="0" rev="4800000"/>
              </a:lightRig>
            </a:scene3d>
            <a:sp3d prstMaterial="matte">
              <a:bevelT w="50800" h="10160"/>
            </a:sp3d>
          </a:bodyPr>
          <a:lstStyle>
            <a:lvl1pPr algn="ctr" defTabSz="685800" rtl="0" eaLnBrk="1" latinLnBrk="0" hangingPunct="1">
              <a:lnSpc>
                <a:spcPct val="90000"/>
              </a:lnSpc>
              <a:spcBef>
                <a:spcPct val="0"/>
              </a:spcBef>
              <a:buNone/>
              <a:defRPr sz="3300" kern="1200">
                <a:solidFill>
                  <a:srgbClr val="FFC000"/>
                </a:solidFill>
                <a:latin typeface="Corbel" panose="020B0503020204020204" pitchFamily="34" charset="0"/>
                <a:ea typeface="+mj-ea"/>
                <a:cs typeface="+mj-cs"/>
              </a:defRPr>
            </a:lvl1pPr>
          </a:lstStyle>
          <a:p>
            <a:r>
              <a:rPr lang="en-US" sz="3600"/>
              <a:t>Click to edit Master title style</a:t>
            </a:r>
            <a:endParaRPr lang="en-US" sz="3600" dirty="0"/>
          </a:p>
        </p:txBody>
      </p:sp>
    </p:spTree>
    <p:extLst>
      <p:ext uri="{BB962C8B-B14F-4D97-AF65-F5344CB8AC3E}">
        <p14:creationId xmlns:p14="http://schemas.microsoft.com/office/powerpoint/2010/main" val="8154718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3"/>
            <a:ext cx="12192000" cy="106402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31771" y="1241371"/>
            <a:ext cx="5388035"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2" y="1241376"/>
            <a:ext cx="5388032"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6"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648339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42031"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B2E08D4-3BC4-BB47-8138-DF2B7C8DB0F2}"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BFEB9CBC-4CD3-884E-8823-F65785D5BEBA}" type="slidenum">
              <a:rPr lang="zh-CN" altLang="en-US"/>
              <a:pPr>
                <a:defRPr/>
              </a:pPr>
              <a:t>‹#›</a:t>
            </a:fld>
            <a:endParaRPr lang="en-US" altLang="zh-CN"/>
          </a:p>
        </p:txBody>
      </p:sp>
    </p:spTree>
    <p:extLst>
      <p:ext uri="{BB962C8B-B14F-4D97-AF65-F5344CB8AC3E}">
        <p14:creationId xmlns:p14="http://schemas.microsoft.com/office/powerpoint/2010/main" val="310578792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4"/>
            <a:ext cx="12192000" cy="1041861"/>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09610"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4" name="Content Placeholder 3"/>
          <p:cNvSpPr>
            <a:spLocks noGrp="1"/>
          </p:cNvSpPr>
          <p:nvPr>
            <p:ph sz="half" idx="2"/>
          </p:nvPr>
        </p:nvSpPr>
        <p:spPr>
          <a:xfrm>
            <a:off x="609610" y="2061732"/>
            <a:ext cx="5387976" cy="41783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8"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6" name="Content Placeholder 5"/>
          <p:cNvSpPr>
            <a:spLocks noGrp="1"/>
          </p:cNvSpPr>
          <p:nvPr>
            <p:ph sz="quarter" idx="4"/>
          </p:nvPr>
        </p:nvSpPr>
        <p:spPr>
          <a:xfrm>
            <a:off x="6172208" y="2061732"/>
            <a:ext cx="5387976" cy="4178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fld id="{98C382E8-64D7-CF41-91DF-781111A69940}" type="slidenum">
              <a:rPr lang="en-US" smtClean="0"/>
              <a:t>‹#›</a:t>
            </a:fld>
            <a:endParaRPr lang="en-US"/>
          </a:p>
        </p:txBody>
      </p:sp>
      <p:sp>
        <p:nvSpPr>
          <p:cNvPr id="8"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991487171"/>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81177"/>
          </a:xfrm>
          <a:prstGeom prst="rect">
            <a:avLst/>
          </a:prstGeom>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p>
            <a:fld id="{98C382E8-64D7-CF41-91DF-781111A69940}" type="slidenum">
              <a:rPr lang="en-US" smtClean="0"/>
              <a:t>‹#›</a:t>
            </a:fld>
            <a:endParaRPr lang="en-US"/>
          </a:p>
        </p:txBody>
      </p:sp>
      <p:sp>
        <p:nvSpPr>
          <p:cNvPr id="4"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54593286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8C382E8-64D7-CF41-91DF-781111A69940}" type="slidenum">
              <a:rPr lang="en-US" smtClean="0"/>
              <a:t>‹#›</a:t>
            </a:fld>
            <a:endParaRPr lang="en-US"/>
          </a:p>
        </p:txBody>
      </p:sp>
      <p:sp>
        <p:nvSpPr>
          <p:cNvPr id="3"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155288976"/>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1175853"/>
            <a:ext cx="6360421" cy="5053158"/>
          </a:xfrm>
        </p:spPr>
        <p:txBody>
          <a:bodyPr anchor="t"/>
          <a:lstStyle>
            <a:lvl1pPr marL="0" indent="0">
              <a:buNone/>
              <a:defRPr sz="2617"/>
            </a:lvl1pPr>
            <a:lvl2pPr marL="374030" indent="0">
              <a:buNone/>
              <a:defRPr sz="2291"/>
            </a:lvl2pPr>
            <a:lvl3pPr marL="748058" indent="0">
              <a:buNone/>
              <a:defRPr sz="1963"/>
            </a:lvl3pPr>
            <a:lvl4pPr marL="1122089" indent="0">
              <a:buNone/>
              <a:defRPr sz="1637"/>
            </a:lvl4pPr>
            <a:lvl5pPr marL="1496120" indent="0">
              <a:buNone/>
              <a:defRPr sz="1637"/>
            </a:lvl5pPr>
            <a:lvl6pPr marL="1870149" indent="0">
              <a:buNone/>
              <a:defRPr sz="1637"/>
            </a:lvl6pPr>
            <a:lvl7pPr marL="2244178" indent="0">
              <a:buNone/>
              <a:defRPr sz="1637"/>
            </a:lvl7pPr>
            <a:lvl8pPr marL="2618208" indent="0">
              <a:buNone/>
              <a:defRPr sz="1637"/>
            </a:lvl8pPr>
            <a:lvl9pPr marL="2992237" indent="0">
              <a:buNone/>
              <a:defRPr sz="1637"/>
            </a:lvl9pPr>
          </a:lstStyle>
          <a:p>
            <a:r>
              <a:rPr lang="en-US"/>
              <a:t>Click icon to add picture</a:t>
            </a:r>
            <a:endParaRPr lang="en-US" dirty="0"/>
          </a:p>
        </p:txBody>
      </p:sp>
      <p:sp>
        <p:nvSpPr>
          <p:cNvPr id="4" name="Text Placeholder 3"/>
          <p:cNvSpPr>
            <a:spLocks noGrp="1"/>
          </p:cNvSpPr>
          <p:nvPr>
            <p:ph type="body" sz="half" idx="2"/>
          </p:nvPr>
        </p:nvSpPr>
        <p:spPr>
          <a:xfrm>
            <a:off x="598520" y="1175850"/>
            <a:ext cx="4361930" cy="5180504"/>
          </a:xfrm>
        </p:spPr>
        <p:txBody>
          <a:bodyPr/>
          <a:lstStyle>
            <a:lvl1pPr marL="0" indent="0">
              <a:buNone/>
              <a:defRPr sz="1309"/>
            </a:lvl1pPr>
            <a:lvl2pPr marL="374030" indent="0">
              <a:buNone/>
              <a:defRPr sz="1147"/>
            </a:lvl2pPr>
            <a:lvl3pPr marL="748058" indent="0">
              <a:buNone/>
              <a:defRPr sz="982"/>
            </a:lvl3pPr>
            <a:lvl4pPr marL="1122089" indent="0">
              <a:buNone/>
              <a:defRPr sz="819"/>
            </a:lvl4pPr>
            <a:lvl5pPr marL="1496120" indent="0">
              <a:buNone/>
              <a:defRPr sz="819"/>
            </a:lvl5pPr>
            <a:lvl6pPr marL="1870149" indent="0">
              <a:buNone/>
              <a:defRPr sz="819"/>
            </a:lvl6pPr>
            <a:lvl7pPr marL="2244178" indent="0">
              <a:buNone/>
              <a:defRPr sz="819"/>
            </a:lvl7pPr>
            <a:lvl8pPr marL="2618208" indent="0">
              <a:buNone/>
              <a:defRPr sz="819"/>
            </a:lvl8pPr>
            <a:lvl9pPr marL="2992237" indent="0">
              <a:buNone/>
              <a:defRPr sz="819"/>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8" name="Title Placeholder 1">
            <a:extLst>
              <a:ext uri="{FF2B5EF4-FFF2-40B4-BE49-F238E27FC236}">
                <a16:creationId xmlns:a16="http://schemas.microsoft.com/office/drawing/2014/main" id="{8D3DC105-C0AA-6246-A123-55D23DECDFBF}"/>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6"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79783473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3"/>
            <a:ext cx="12192000" cy="1030779"/>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8515" y="1219210"/>
            <a:ext cx="10972800" cy="507064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22581788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2 X Precise Grid">
    <p:spTree>
      <p:nvGrpSpPr>
        <p:cNvPr id="1" name=""/>
        <p:cNvGrpSpPr/>
        <p:nvPr/>
      </p:nvGrpSpPr>
      <p:grpSpPr>
        <a:xfrm>
          <a:off x="0" y="0"/>
          <a:ext cx="0" cy="0"/>
          <a:chOff x="0" y="0"/>
          <a:chExt cx="0" cy="0"/>
        </a:xfrm>
      </p:grpSpPr>
      <p:sp>
        <p:nvSpPr>
          <p:cNvPr id="19" name="Picture Placeholder 16">
            <a:extLst>
              <a:ext uri="{FF2B5EF4-FFF2-40B4-BE49-F238E27FC236}">
                <a16:creationId xmlns:a16="http://schemas.microsoft.com/office/drawing/2014/main" id="{1DD0D5AE-1AF3-4404-8BB7-3C93BD4E4767}"/>
              </a:ext>
            </a:extLst>
          </p:cNvPr>
          <p:cNvSpPr>
            <a:spLocks noGrp="1"/>
          </p:cNvSpPr>
          <p:nvPr>
            <p:ph type="pic" sz="quarter" idx="15"/>
          </p:nvPr>
        </p:nvSpPr>
        <p:spPr>
          <a:xfrm>
            <a:off x="32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16" name="Picture Placeholder 16">
            <a:extLst>
              <a:ext uri="{FF2B5EF4-FFF2-40B4-BE49-F238E27FC236}">
                <a16:creationId xmlns:a16="http://schemas.microsoft.com/office/drawing/2014/main" id="{85A93534-10D7-4916-A93E-1DE43B24A52A}"/>
              </a:ext>
            </a:extLst>
          </p:cNvPr>
          <p:cNvSpPr>
            <a:spLocks noGrp="1"/>
          </p:cNvSpPr>
          <p:nvPr>
            <p:ph type="pic" sz="quarter" idx="19"/>
          </p:nvPr>
        </p:nvSpPr>
        <p:spPr>
          <a:xfrm>
            <a:off x="32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1" name="Picture Placeholder 16">
            <a:extLst>
              <a:ext uri="{FF2B5EF4-FFF2-40B4-BE49-F238E27FC236}">
                <a16:creationId xmlns:a16="http://schemas.microsoft.com/office/drawing/2014/main" id="{59920760-BE5B-4C1D-981E-1FFF796FDB99}"/>
              </a:ext>
            </a:extLst>
          </p:cNvPr>
          <p:cNvSpPr>
            <a:spLocks noGrp="1"/>
          </p:cNvSpPr>
          <p:nvPr>
            <p:ph type="pic" sz="quarter" idx="20"/>
          </p:nvPr>
        </p:nvSpPr>
        <p:spPr>
          <a:xfrm>
            <a:off x="32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4" name="Picture Placeholder 16">
            <a:extLst>
              <a:ext uri="{FF2B5EF4-FFF2-40B4-BE49-F238E27FC236}">
                <a16:creationId xmlns:a16="http://schemas.microsoft.com/office/drawing/2014/main" id="{45D188E0-32F2-442B-B62E-AA9670C2B08A}"/>
              </a:ext>
            </a:extLst>
          </p:cNvPr>
          <p:cNvSpPr>
            <a:spLocks noGrp="1"/>
          </p:cNvSpPr>
          <p:nvPr>
            <p:ph type="pic" sz="quarter" idx="21"/>
          </p:nvPr>
        </p:nvSpPr>
        <p:spPr>
          <a:xfrm>
            <a:off x="239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5" name="Picture Placeholder 16">
            <a:extLst>
              <a:ext uri="{FF2B5EF4-FFF2-40B4-BE49-F238E27FC236}">
                <a16:creationId xmlns:a16="http://schemas.microsoft.com/office/drawing/2014/main" id="{F636BBA3-1F77-4FB5-9A78-C9E257599EF7}"/>
              </a:ext>
            </a:extLst>
          </p:cNvPr>
          <p:cNvSpPr>
            <a:spLocks noGrp="1"/>
          </p:cNvSpPr>
          <p:nvPr>
            <p:ph type="pic" sz="quarter" idx="22"/>
          </p:nvPr>
        </p:nvSpPr>
        <p:spPr>
          <a:xfrm>
            <a:off x="239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6" name="Picture Placeholder 16">
            <a:extLst>
              <a:ext uri="{FF2B5EF4-FFF2-40B4-BE49-F238E27FC236}">
                <a16:creationId xmlns:a16="http://schemas.microsoft.com/office/drawing/2014/main" id="{A43C49AF-45E3-4F3A-8683-B60FB586B499}"/>
              </a:ext>
            </a:extLst>
          </p:cNvPr>
          <p:cNvSpPr>
            <a:spLocks noGrp="1"/>
          </p:cNvSpPr>
          <p:nvPr>
            <p:ph type="pic" sz="quarter" idx="23"/>
          </p:nvPr>
        </p:nvSpPr>
        <p:spPr>
          <a:xfrm>
            <a:off x="239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2" name="Picture Placeholder 16">
            <a:extLst>
              <a:ext uri="{FF2B5EF4-FFF2-40B4-BE49-F238E27FC236}">
                <a16:creationId xmlns:a16="http://schemas.microsoft.com/office/drawing/2014/main" id="{8B57C8C7-F7D1-4136-B896-20B694338960}"/>
              </a:ext>
            </a:extLst>
          </p:cNvPr>
          <p:cNvSpPr>
            <a:spLocks noGrp="1"/>
          </p:cNvSpPr>
          <p:nvPr>
            <p:ph type="pic" sz="quarter" idx="24"/>
          </p:nvPr>
        </p:nvSpPr>
        <p:spPr>
          <a:xfrm>
            <a:off x="4463998"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3" name="Picture Placeholder 16">
            <a:extLst>
              <a:ext uri="{FF2B5EF4-FFF2-40B4-BE49-F238E27FC236}">
                <a16:creationId xmlns:a16="http://schemas.microsoft.com/office/drawing/2014/main" id="{3E62906B-EB98-453B-AB89-8120D1A1B086}"/>
              </a:ext>
            </a:extLst>
          </p:cNvPr>
          <p:cNvSpPr>
            <a:spLocks noGrp="1"/>
          </p:cNvSpPr>
          <p:nvPr>
            <p:ph type="pic" sz="quarter" idx="25"/>
          </p:nvPr>
        </p:nvSpPr>
        <p:spPr>
          <a:xfrm>
            <a:off x="4463998"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4" name="Picture Placeholder 16">
            <a:extLst>
              <a:ext uri="{FF2B5EF4-FFF2-40B4-BE49-F238E27FC236}">
                <a16:creationId xmlns:a16="http://schemas.microsoft.com/office/drawing/2014/main" id="{CEFF2032-FE07-48A6-A165-D8C1D0A68FF9}"/>
              </a:ext>
            </a:extLst>
          </p:cNvPr>
          <p:cNvSpPr>
            <a:spLocks noGrp="1"/>
          </p:cNvSpPr>
          <p:nvPr>
            <p:ph type="pic" sz="quarter" idx="26"/>
          </p:nvPr>
        </p:nvSpPr>
        <p:spPr>
          <a:xfrm>
            <a:off x="4463998"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6" name="Picture Placeholder 16">
            <a:extLst>
              <a:ext uri="{FF2B5EF4-FFF2-40B4-BE49-F238E27FC236}">
                <a16:creationId xmlns:a16="http://schemas.microsoft.com/office/drawing/2014/main" id="{29E9F81D-24AF-4921-9C7E-8A41BC06AC7E}"/>
              </a:ext>
            </a:extLst>
          </p:cNvPr>
          <p:cNvSpPr>
            <a:spLocks noGrp="1"/>
          </p:cNvSpPr>
          <p:nvPr>
            <p:ph type="pic" sz="quarter" idx="27"/>
          </p:nvPr>
        </p:nvSpPr>
        <p:spPr>
          <a:xfrm>
            <a:off x="653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7" name="Picture Placeholder 16">
            <a:extLst>
              <a:ext uri="{FF2B5EF4-FFF2-40B4-BE49-F238E27FC236}">
                <a16:creationId xmlns:a16="http://schemas.microsoft.com/office/drawing/2014/main" id="{3E1A1F38-B22C-48EB-86FA-22DAF1012A02}"/>
              </a:ext>
            </a:extLst>
          </p:cNvPr>
          <p:cNvSpPr>
            <a:spLocks noGrp="1"/>
          </p:cNvSpPr>
          <p:nvPr>
            <p:ph type="pic" sz="quarter" idx="28"/>
          </p:nvPr>
        </p:nvSpPr>
        <p:spPr>
          <a:xfrm>
            <a:off x="653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8" name="Picture Placeholder 16">
            <a:extLst>
              <a:ext uri="{FF2B5EF4-FFF2-40B4-BE49-F238E27FC236}">
                <a16:creationId xmlns:a16="http://schemas.microsoft.com/office/drawing/2014/main" id="{B0B22428-8245-4610-A545-D0DB5D212279}"/>
              </a:ext>
            </a:extLst>
          </p:cNvPr>
          <p:cNvSpPr>
            <a:spLocks noGrp="1"/>
          </p:cNvSpPr>
          <p:nvPr>
            <p:ph type="pic" sz="quarter" idx="29"/>
          </p:nvPr>
        </p:nvSpPr>
        <p:spPr>
          <a:xfrm>
            <a:off x="653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9" name="Title 8">
            <a:extLst>
              <a:ext uri="{FF2B5EF4-FFF2-40B4-BE49-F238E27FC236}">
                <a16:creationId xmlns:a16="http://schemas.microsoft.com/office/drawing/2014/main" id="{BA5BB91B-DCAB-4DEA-BFB5-67E11ED7DDC5}"/>
              </a:ext>
            </a:extLst>
          </p:cNvPr>
          <p:cNvSpPr>
            <a:spLocks noGrp="1"/>
          </p:cNvSpPr>
          <p:nvPr>
            <p:ph type="title" hasCustomPrompt="1"/>
          </p:nvPr>
        </p:nvSpPr>
        <p:spPr>
          <a:xfrm>
            <a:off x="9310809" y="763529"/>
            <a:ext cx="2395349" cy="1135180"/>
          </a:xfrm>
        </p:spPr>
        <p:txBody>
          <a:bodyPr lIns="0" tIns="0" rIns="0" bIns="0" anchor="t">
            <a:noAutofit/>
          </a:bodyPr>
          <a:lstStyle/>
          <a:p>
            <a:r>
              <a:rPr lang="en-US" dirty="0"/>
              <a:t>Click to edit title</a:t>
            </a:r>
            <a:endParaRPr lang="en-ZA" dirty="0"/>
          </a:p>
        </p:txBody>
      </p:sp>
      <p:cxnSp>
        <p:nvCxnSpPr>
          <p:cNvPr id="15" name="Straight Connector 14">
            <a:extLst>
              <a:ext uri="{FF2B5EF4-FFF2-40B4-BE49-F238E27FC236}">
                <a16:creationId xmlns:a16="http://schemas.microsoft.com/office/drawing/2014/main" id="{19F7B568-D8C6-44ED-98DA-ED99D1A6A557}"/>
              </a:ext>
            </a:extLst>
          </p:cNvPr>
          <p:cNvCxnSpPr/>
          <p:nvPr userDrawn="1"/>
        </p:nvCxnSpPr>
        <p:spPr>
          <a:xfrm>
            <a:off x="9058203" y="832433"/>
            <a:ext cx="0" cy="9084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28">
            <a:extLst>
              <a:ext uri="{FF2B5EF4-FFF2-40B4-BE49-F238E27FC236}">
                <a16:creationId xmlns:a16="http://schemas.microsoft.com/office/drawing/2014/main" id="{B5D2B1EA-0AEB-42E1-A3D5-E97C93F4225B}"/>
              </a:ext>
            </a:extLst>
          </p:cNvPr>
          <p:cNvSpPr>
            <a:spLocks noGrp="1"/>
          </p:cNvSpPr>
          <p:nvPr>
            <p:ph type="body" sz="quarter" idx="18" hasCustomPrompt="1"/>
          </p:nvPr>
        </p:nvSpPr>
        <p:spPr>
          <a:xfrm>
            <a:off x="9310622" y="2038363"/>
            <a:ext cx="2395349" cy="2314575"/>
          </a:xfrm>
        </p:spPr>
        <p:txBody>
          <a:bodyPr>
            <a:noAutofit/>
          </a:bodyPr>
          <a:lstStyle>
            <a:lvl1pPr marL="0" indent="0">
              <a:buFontTx/>
              <a:buNone/>
              <a:defRPr sz="1474"/>
            </a:lvl1pPr>
            <a:lvl2pPr marL="104730" indent="0">
              <a:buFontTx/>
              <a:buNone/>
              <a:defRPr/>
            </a:lvl2pPr>
            <a:lvl3pPr marL="254340" indent="0">
              <a:buFontTx/>
              <a:buNone/>
              <a:defRPr/>
            </a:lvl3pPr>
            <a:lvl4pPr marL="374030" indent="0">
              <a:buFontTx/>
              <a:buNone/>
              <a:defRPr/>
            </a:lvl4pPr>
            <a:lvl5pPr marL="523642" indent="0">
              <a:buFontTx/>
              <a:buNone/>
              <a:defRPr/>
            </a:lvl5pPr>
          </a:lstStyle>
          <a:p>
            <a:pPr lvl="0"/>
            <a:r>
              <a:rPr lang="en-US" dirty="0"/>
              <a:t>Subtitle</a:t>
            </a:r>
            <a:endParaRPr lang="en-ZA" dirty="0"/>
          </a:p>
        </p:txBody>
      </p:sp>
      <p:sp>
        <p:nvSpPr>
          <p:cNvPr id="17"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4543387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000">
        <p15:prstTrans prst="peelOff"/>
      </p:transition>
    </mc:Choice>
    <mc:Fallback xmlns="">
      <p:transition spd="slow" advTm="11000">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2144A5D-749E-C84D-AAE0-45D808184A7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2" r="-263"/>
          <a:stretch/>
        </p:blipFill>
        <p:spPr>
          <a:xfrm>
            <a:off x="-13171" y="-1"/>
            <a:ext cx="12167540" cy="6855231"/>
          </a:xfrm>
          <a:prstGeom prst="rect">
            <a:avLst/>
          </a:prstGeom>
        </p:spPr>
      </p:pic>
      <p:sp>
        <p:nvSpPr>
          <p:cNvPr id="2" name="Title 1"/>
          <p:cNvSpPr>
            <a:spLocks noGrp="1"/>
          </p:cNvSpPr>
          <p:nvPr>
            <p:ph type="ctrTitle"/>
          </p:nvPr>
        </p:nvSpPr>
        <p:spPr>
          <a:xfrm>
            <a:off x="609602" y="725979"/>
            <a:ext cx="10673541" cy="2873288"/>
          </a:xfrm>
          <a:prstGeom prst="rect">
            <a:avLst/>
          </a:prstGeom>
          <a:solidFill>
            <a:schemeClr val="tx1">
              <a:alpha val="50000"/>
            </a:schemeClr>
          </a:solidFill>
        </p:spPr>
        <p:txBody>
          <a:bodyPr anchor="b"/>
          <a:lstStyle>
            <a:lvl1pPr algn="ctr">
              <a:defRPr sz="6000" b="1">
                <a:solidFill>
                  <a:srgbClr val="FFC000"/>
                </a:solidFill>
              </a:defRPr>
            </a:lvl1pPr>
          </a:lstStyle>
          <a:p>
            <a:r>
              <a:rPr lang="en-US" dirty="0"/>
              <a:t>Click to edit Master title style</a:t>
            </a:r>
          </a:p>
        </p:txBody>
      </p:sp>
      <p:sp>
        <p:nvSpPr>
          <p:cNvPr id="3" name="Subtitle 2"/>
          <p:cNvSpPr>
            <a:spLocks noGrp="1"/>
          </p:cNvSpPr>
          <p:nvPr>
            <p:ph type="subTitle" idx="1"/>
          </p:nvPr>
        </p:nvSpPr>
        <p:spPr>
          <a:xfrm>
            <a:off x="609601" y="3602037"/>
            <a:ext cx="10717875" cy="3255963"/>
          </a:xfrm>
          <a:solidFill>
            <a:schemeClr val="tx1">
              <a:alpha val="50000"/>
            </a:schemeClr>
          </a:solidFill>
        </p:spPr>
        <p:txBody>
          <a:bodyPr/>
          <a:lstStyle>
            <a:lvl1pPr marL="0" indent="0" algn="ctr">
              <a:buNone/>
              <a:defRPr sz="2400">
                <a:solidFill>
                  <a:srgbClr val="00B0F0"/>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Master subtitle style</a:t>
            </a:r>
          </a:p>
        </p:txBody>
      </p:sp>
      <p:sp>
        <p:nvSpPr>
          <p:cNvPr id="8" name="TextBox 3">
            <a:extLst>
              <a:ext uri="{FF2B5EF4-FFF2-40B4-BE49-F238E27FC236}">
                <a16:creationId xmlns:a16="http://schemas.microsoft.com/office/drawing/2014/main" id="{08382D9F-7C54-224E-B34F-A3E16CCF5F23}"/>
              </a:ext>
            </a:extLst>
          </p:cNvPr>
          <p:cNvSpPr txBox="1"/>
          <p:nvPr userDrawn="1"/>
        </p:nvSpPr>
        <p:spPr>
          <a:xfrm>
            <a:off x="122151" y="113958"/>
            <a:ext cx="11859260" cy="612021"/>
          </a:xfrm>
          <a:prstGeom prst="rect">
            <a:avLst/>
          </a:prstGeom>
          <a:noFill/>
        </p:spPr>
        <p:txBody>
          <a:bodyPr wrap="square" rtlCol="0">
            <a:noAutofit/>
          </a:bodyPr>
          <a:lstStyle/>
          <a:p>
            <a:pPr marL="0" marR="0" algn="ctr">
              <a:spcBef>
                <a:spcPts val="0"/>
              </a:spcBef>
              <a:spcAft>
                <a:spcPts val="0"/>
              </a:spcAft>
            </a:pPr>
            <a:r>
              <a:rPr lang="en-US" sz="2800" b="1" kern="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A-CCP </a:t>
            </a:r>
            <a:r>
              <a:rPr lang="en-US" sz="2000"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Aerosols and Clouds-Convection-Precipitation Study</a:t>
            </a:r>
            <a:endParaRPr lang="en-US" sz="1200" dirty="0">
              <a:solidFill>
                <a:schemeClr val="bg1"/>
              </a:solidFill>
              <a:effectLst/>
              <a:latin typeface="Times"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1904119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52945"/>
          </a:xfrm>
          <a:prstGeom prst="rect">
            <a:avLst/>
          </a:prstGeo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609600" y="1219202"/>
            <a:ext cx="10917381" cy="5070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102009761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a:prstGeom prst="rect">
            <a:avLst/>
          </a:prstGeom>
          <a:noFill/>
        </p:spPr>
        <p:txBody>
          <a:bodyPr anchor="b"/>
          <a:lstStyle>
            <a:lvl1pPr>
              <a:defRPr sz="6000">
                <a:solidFill>
                  <a:srgbClr val="FF0000"/>
                </a:solidFill>
              </a:defRPr>
            </a:lvl1pPr>
          </a:lstStyle>
          <a:p>
            <a:r>
              <a:rPr lang="en-US" dirty="0"/>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rgbClr val="0070C0"/>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itle Placeholder 1">
            <a:extLst>
              <a:ext uri="{FF2B5EF4-FFF2-40B4-BE49-F238E27FC236}">
                <a16:creationId xmlns:a16="http://schemas.microsoft.com/office/drawing/2014/main" id="{53C09FFA-848F-5242-AAA9-4621CFD8DB8C}"/>
              </a:ext>
            </a:extLst>
          </p:cNvPr>
          <p:cNvSpPr txBox="1">
            <a:spLocks/>
          </p:cNvSpPr>
          <p:nvPr userDrawn="1"/>
        </p:nvSpPr>
        <p:spPr>
          <a:xfrm>
            <a:off x="0" y="1"/>
            <a:ext cx="12192000" cy="1061916"/>
          </a:xfrm>
          <a:prstGeom prst="rect">
            <a:avLst/>
          </a:prstGeom>
          <a:solidFill>
            <a:schemeClr val="tx1">
              <a:alpha val="30000"/>
            </a:schemeClr>
          </a:solidFill>
        </p:spPr>
        <p:txBody>
          <a:bodyPr vert="horz" lIns="121920" rIns="60960" rtlCol="0" anchor="ctr">
            <a:normAutofit/>
            <a:scene3d>
              <a:camera prst="orthographicFront"/>
              <a:lightRig rig="threePt" dir="t">
                <a:rot lat="0" lon="0" rev="4800000"/>
              </a:lightRig>
            </a:scene3d>
            <a:sp3d prstMaterial="matte">
              <a:bevelT w="50800" h="10160"/>
            </a:sp3d>
          </a:bodyPr>
          <a:lstStyle>
            <a:lvl1pPr algn="ctr" defTabSz="685800" rtl="0" eaLnBrk="1" latinLnBrk="0" hangingPunct="1">
              <a:lnSpc>
                <a:spcPct val="90000"/>
              </a:lnSpc>
              <a:spcBef>
                <a:spcPct val="0"/>
              </a:spcBef>
              <a:buNone/>
              <a:defRPr sz="3300" kern="1200">
                <a:solidFill>
                  <a:srgbClr val="FFC000"/>
                </a:solidFill>
                <a:latin typeface="Corbel" panose="020B0503020204020204" pitchFamily="34" charset="0"/>
                <a:ea typeface="+mj-ea"/>
                <a:cs typeface="+mj-cs"/>
              </a:defRPr>
            </a:lvl1pPr>
          </a:lstStyle>
          <a:p>
            <a:r>
              <a:rPr lang="en-US" sz="4400"/>
              <a:t>Click to edit Master title style</a:t>
            </a:r>
            <a:endParaRPr lang="en-US" sz="4400" dirty="0"/>
          </a:p>
        </p:txBody>
      </p:sp>
    </p:spTree>
    <p:extLst>
      <p:ext uri="{BB962C8B-B14F-4D97-AF65-F5344CB8AC3E}">
        <p14:creationId xmlns:p14="http://schemas.microsoft.com/office/powerpoint/2010/main" val="112352128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064029"/>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31768" y="1241367"/>
            <a:ext cx="5388033" cy="5037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241366"/>
            <a:ext cx="5388032"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2085430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Table Placeholder 2"/>
          <p:cNvSpPr>
            <a:spLocks noGrp="1"/>
          </p:cNvSpPr>
          <p:nvPr>
            <p:ph type="tbl" idx="1"/>
          </p:nvPr>
        </p:nvSpPr>
        <p:spPr>
          <a:xfrm>
            <a:off x="609600" y="1600201"/>
            <a:ext cx="109728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3C7C7629-BFB9-2F48-B8D7-A9EEEF26A8D6}"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78482363-A3FC-6248-8982-8685A48EB700}" type="slidenum">
              <a:rPr lang="zh-CN" altLang="en-US"/>
              <a:pPr>
                <a:defRPr/>
              </a:pPr>
              <a:t>‹#›</a:t>
            </a:fld>
            <a:endParaRPr lang="en-US" altLang="zh-CN"/>
          </a:p>
        </p:txBody>
      </p:sp>
    </p:spTree>
    <p:extLst>
      <p:ext uri="{BB962C8B-B14F-4D97-AF65-F5344CB8AC3E}">
        <p14:creationId xmlns:p14="http://schemas.microsoft.com/office/powerpoint/2010/main" val="369673768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041861"/>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09600" y="1237813"/>
            <a:ext cx="5387976"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061726"/>
            <a:ext cx="5387976" cy="41783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237813"/>
            <a:ext cx="5387976"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061726"/>
            <a:ext cx="5387976" cy="4178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1166396185"/>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81177"/>
          </a:xfrm>
          <a:prstGeom prst="rect">
            <a:avLst/>
          </a:prstGeom>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307728612"/>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40789112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1175847"/>
            <a:ext cx="6360419" cy="5053157"/>
          </a:xfrm>
        </p:spPr>
        <p:txBody>
          <a:bodyPr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98516" y="1175848"/>
            <a:ext cx="4361931" cy="5180504"/>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8" name="Title Placeholder 1">
            <a:extLst>
              <a:ext uri="{FF2B5EF4-FFF2-40B4-BE49-F238E27FC236}">
                <a16:creationId xmlns:a16="http://schemas.microsoft.com/office/drawing/2014/main" id="{8D3DC105-C0AA-6246-A123-55D23DECDFBF}"/>
              </a:ext>
            </a:extLst>
          </p:cNvPr>
          <p:cNvSpPr>
            <a:spLocks noGrp="1"/>
          </p:cNvSpPr>
          <p:nvPr>
            <p:ph type="title"/>
          </p:nvPr>
        </p:nvSpPr>
        <p:spPr>
          <a:xfrm>
            <a:off x="0" y="1"/>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Tree>
    <p:extLst>
      <p:ext uri="{BB962C8B-B14F-4D97-AF65-F5344CB8AC3E}">
        <p14:creationId xmlns:p14="http://schemas.microsoft.com/office/powerpoint/2010/main" val="1774233363"/>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030779"/>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8516" y="1219202"/>
            <a:ext cx="10972800" cy="507064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Tree>
    <p:extLst>
      <p:ext uri="{BB962C8B-B14F-4D97-AF65-F5344CB8AC3E}">
        <p14:creationId xmlns:p14="http://schemas.microsoft.com/office/powerpoint/2010/main" val="342149216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sz="2400"/>
            </a:lvl1pPr>
            <a:lvl2pPr>
              <a:defRPr sz="2400"/>
            </a:lvl2pPr>
            <a:lvl3pPr>
              <a:defRPr sz="2400"/>
            </a:lvl3pPr>
            <a:lvl4pPr>
              <a:defRPr sz="2400"/>
            </a:lvl4pPr>
            <a:lvl5pPr>
              <a:defRPr sz="24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675274035"/>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48C94A-0E68-4A47-9975-EDABA3A5838B}" type="slidenum">
              <a:rPr lang="en-US" smtClean="0"/>
              <a:t>‹#›</a:t>
            </a:fld>
            <a:endParaRPr lang="en-US"/>
          </a:p>
        </p:txBody>
      </p:sp>
      <p:sp>
        <p:nvSpPr>
          <p:cNvPr id="7" name="Rectangle 10"/>
          <p:cNvSpPr>
            <a:spLocks noChangeArrowheads="1"/>
          </p:cNvSpPr>
          <p:nvPr userDrawn="1"/>
        </p:nvSpPr>
        <p:spPr bwMode="auto">
          <a:xfrm flipV="1">
            <a:off x="0" y="6724651"/>
            <a:ext cx="12192000" cy="141816"/>
          </a:xfrm>
          <a:prstGeom prst="rect">
            <a:avLst/>
          </a:prstGeom>
          <a:solidFill>
            <a:srgbClr val="094AB8"/>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sz="975" dirty="0"/>
          </a:p>
        </p:txBody>
      </p:sp>
      <p:sp>
        <p:nvSpPr>
          <p:cNvPr id="8" name="Rectangle 6"/>
          <p:cNvSpPr>
            <a:spLocks noChangeArrowheads="1"/>
          </p:cNvSpPr>
          <p:nvPr userDrawn="1"/>
        </p:nvSpPr>
        <p:spPr bwMode="auto">
          <a:xfrm>
            <a:off x="133350" y="230719"/>
            <a:ext cx="11478683" cy="4169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9048" tIns="49524" rIns="99048" bIns="49524"/>
          <a:lstStyle/>
          <a:p>
            <a:pPr eaLnBrk="1" hangingPunct="1"/>
            <a:endParaRPr lang="en-US" sz="975" dirty="0">
              <a:solidFill>
                <a:schemeClr val="bg1"/>
              </a:solidFill>
              <a:latin typeface="Arial" charset="0"/>
            </a:endParaRPr>
          </a:p>
        </p:txBody>
      </p:sp>
      <p:sp>
        <p:nvSpPr>
          <p:cNvPr id="9" name="Rectangle 7"/>
          <p:cNvSpPr>
            <a:spLocks noChangeArrowheads="1"/>
          </p:cNvSpPr>
          <p:nvPr userDrawn="1"/>
        </p:nvSpPr>
        <p:spPr bwMode="auto">
          <a:xfrm>
            <a:off x="118535" y="6424085"/>
            <a:ext cx="11478684" cy="3577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9048" tIns="49524" rIns="99048" bIns="49524"/>
          <a:lstStyle/>
          <a:p>
            <a:pPr eaLnBrk="1" hangingPunct="1"/>
            <a:r>
              <a:rPr lang="en-US" sz="975" dirty="0">
                <a:solidFill>
                  <a:schemeClr val="bg1"/>
                </a:solidFill>
                <a:latin typeface="Arial" charset="0"/>
              </a:rPr>
              <a:t> </a:t>
            </a:r>
          </a:p>
        </p:txBody>
      </p:sp>
      <p:sp>
        <p:nvSpPr>
          <p:cNvPr id="10" name="Rectangle 15"/>
          <p:cNvSpPr>
            <a:spLocks noChangeArrowheads="1"/>
          </p:cNvSpPr>
          <p:nvPr userDrawn="1"/>
        </p:nvSpPr>
        <p:spPr bwMode="auto">
          <a:xfrm flipV="1">
            <a:off x="0" y="1"/>
            <a:ext cx="12192000" cy="107951"/>
          </a:xfrm>
          <a:prstGeom prst="rect">
            <a:avLst/>
          </a:prstGeom>
          <a:solidFill>
            <a:srgbClr val="EF0202"/>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sz="975" dirty="0"/>
          </a:p>
        </p:txBody>
      </p:sp>
      <p:pic>
        <p:nvPicPr>
          <p:cNvPr id="11" name="Picture 10">
            <a:extLst>
              <a:ext uri="{FF2B5EF4-FFF2-40B4-BE49-F238E27FC236}">
                <a16:creationId xmlns:a16="http://schemas.microsoft.com/office/drawing/2014/main" id="{C964560B-412C-5E44-8A81-2081A5893A0C}"/>
              </a:ext>
            </a:extLst>
          </p:cNvPr>
          <p:cNvPicPr>
            <a:picLocks noChangeAspect="1"/>
          </p:cNvPicPr>
          <p:nvPr userDrawn="1"/>
        </p:nvPicPr>
        <p:blipFill rotWithShape="1">
          <a:blip r:embed="rId2"/>
          <a:srcRect t="22742"/>
          <a:stretch/>
        </p:blipFill>
        <p:spPr>
          <a:xfrm>
            <a:off x="0" y="7686"/>
            <a:ext cx="12192000" cy="1387796"/>
          </a:xfrm>
          <a:prstGeom prst="rect">
            <a:avLst/>
          </a:prstGeom>
        </p:spPr>
      </p:pic>
    </p:spTree>
    <p:extLst>
      <p:ext uri="{BB962C8B-B14F-4D97-AF65-F5344CB8AC3E}">
        <p14:creationId xmlns:p14="http://schemas.microsoft.com/office/powerpoint/2010/main" val="422686384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80042397"/>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94162868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7" name="Slide Number Placeholder 6"/>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3874007587"/>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Text Placeholder 2"/>
          <p:cNvSpPr>
            <a:spLocks noGrp="1"/>
          </p:cNvSpPr>
          <p:nvPr>
            <p:ph type="body" sz="half" idx="1"/>
          </p:nvPr>
        </p:nvSpPr>
        <p:spPr>
          <a:xfrm>
            <a:off x="609600" y="1600201"/>
            <a:ext cx="5392615"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9785" y="1600201"/>
            <a:ext cx="5392615"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A3332133-9FD5-B948-AE96-F888B0F08DDD}" type="datetime1">
              <a:rPr lang="en-US" altLang="zh-CN" smtClean="0"/>
              <a:t>2020-06-03</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04E8642A-D4C6-EB49-8984-AA42DF23F0B7}" type="slidenum">
              <a:rPr lang="zh-CN" altLang="en-US"/>
              <a:pPr>
                <a:defRPr/>
              </a:pPr>
              <a:t>‹#›</a:t>
            </a:fld>
            <a:endParaRPr lang="en-US" altLang="zh-CN"/>
          </a:p>
        </p:txBody>
      </p:sp>
    </p:spTree>
    <p:extLst>
      <p:ext uri="{BB962C8B-B14F-4D97-AF65-F5344CB8AC3E}">
        <p14:creationId xmlns:p14="http://schemas.microsoft.com/office/powerpoint/2010/main" val="26420222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A6D24A2-C13F-4A97-BC5C-BDC3C049A857}" type="datetimeFigureOut">
              <a:rPr lang="en-US" smtClean="0"/>
              <a:t>2020-06-03</a:t>
            </a:fld>
            <a:endParaRPr lang="en-US"/>
          </a:p>
        </p:txBody>
      </p:sp>
      <p:sp>
        <p:nvSpPr>
          <p:cNvPr id="8" name="Footer Placeholder 7"/>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9" name="Slide Number Placeholder 8"/>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74534898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A6D24A2-C13F-4A97-BC5C-BDC3C049A857}" type="datetimeFigureOut">
              <a:rPr lang="en-US" smtClean="0"/>
              <a:t>2020-06-03</a:t>
            </a:fld>
            <a:endParaRPr lang="en-US"/>
          </a:p>
        </p:txBody>
      </p:sp>
      <p:sp>
        <p:nvSpPr>
          <p:cNvPr id="4" name="Footer Placeholder 3"/>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5" name="Slide Number Placeholder 4"/>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1920256136"/>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6D24A2-C13F-4A97-BC5C-BDC3C049A857}" type="datetimeFigureOut">
              <a:rPr lang="en-US" smtClean="0"/>
              <a:t>2020-06-03</a:t>
            </a:fld>
            <a:endParaRPr lang="en-US"/>
          </a:p>
        </p:txBody>
      </p:sp>
      <p:sp>
        <p:nvSpPr>
          <p:cNvPr id="3" name="Footer Placeholder 2"/>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4" name="Slide Number Placeholder 3"/>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3721086881"/>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56B2070-2232-1743-8639-39393822AA53}" type="slidenum">
              <a:rPr lang="en-US" smtClean="0"/>
              <a:pPr>
                <a:defRPr/>
              </a:pPr>
              <a:t>‹#›</a:t>
            </a:fld>
            <a:endParaRPr lang="en-US" dirty="0"/>
          </a:p>
        </p:txBody>
      </p:sp>
    </p:spTree>
    <p:extLst>
      <p:ext uri="{BB962C8B-B14F-4D97-AF65-F5344CB8AC3E}">
        <p14:creationId xmlns:p14="http://schemas.microsoft.com/office/powerpoint/2010/main" val="2066592593"/>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DE066EB-B6EC-2943-BA64-184184D01F13}" type="slidenum">
              <a:rPr lang="en-US" smtClean="0"/>
              <a:pPr>
                <a:defRPr/>
              </a:pPr>
              <a:t>‹#›</a:t>
            </a:fld>
            <a:endParaRPr lang="en-US" dirty="0"/>
          </a:p>
        </p:txBody>
      </p:sp>
    </p:spTree>
    <p:extLst>
      <p:ext uri="{BB962C8B-B14F-4D97-AF65-F5344CB8AC3E}">
        <p14:creationId xmlns:p14="http://schemas.microsoft.com/office/powerpoint/2010/main" val="51676503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32975CF3-6E55-CB47-BBAB-C546B8D1D3CC}" type="slidenum">
              <a:rPr lang="en-US" smtClean="0"/>
              <a:pPr>
                <a:defRPr/>
              </a:pPr>
              <a:t>‹#›</a:t>
            </a:fld>
            <a:endParaRPr lang="en-US" dirty="0"/>
          </a:p>
        </p:txBody>
      </p:sp>
    </p:spTree>
    <p:extLst>
      <p:ext uri="{BB962C8B-B14F-4D97-AF65-F5344CB8AC3E}">
        <p14:creationId xmlns:p14="http://schemas.microsoft.com/office/powerpoint/2010/main" val="403291301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94364BA3-C51F-0C42-93A3-97FF0A2370A6}" type="slidenum">
              <a:rPr lang="en-US" smtClean="0"/>
              <a:pPr>
                <a:defRPr/>
              </a:pPr>
              <a:t>‹#›</a:t>
            </a:fld>
            <a:endParaRPr lang="en-US" dirty="0"/>
          </a:p>
        </p:txBody>
      </p:sp>
    </p:spTree>
    <p:extLst>
      <p:ext uri="{BB962C8B-B14F-4D97-AF65-F5344CB8AC3E}">
        <p14:creationId xmlns:p14="http://schemas.microsoft.com/office/powerpoint/2010/main" val="2069972044"/>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a:xfrm>
            <a:off x="-562707" y="275399"/>
            <a:ext cx="11808882" cy="838200"/>
          </a:xfrm>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1">
            <a:extLst>
              <a:ext uri="{FF2B5EF4-FFF2-40B4-BE49-F238E27FC236}">
                <a16:creationId xmlns:a16="http://schemas.microsoft.com/office/drawing/2014/main" id="{A5FA3EAE-1361-044C-94F9-8C739D49D05C}"/>
              </a:ext>
            </a:extLst>
          </p:cNvPr>
          <p:cNvSpPr>
            <a:spLocks noGrp="1"/>
          </p:cNvSpPr>
          <p:nvPr>
            <p:ph type="ftr" sz="quarter" idx="3"/>
          </p:nvPr>
        </p:nvSpPr>
        <p:spPr>
          <a:xfrm>
            <a:off x="583260" y="6446899"/>
            <a:ext cx="5801785" cy="355600"/>
          </a:xfrm>
        </p:spPr>
        <p:txBody>
          <a:bodyPr/>
          <a:lstStyle/>
          <a:p>
            <a:pPr>
              <a:spcBef>
                <a:spcPct val="0"/>
              </a:spcBef>
              <a:defRPr/>
            </a:pPr>
            <a:r>
              <a:rPr lang="en-US" b="0">
                <a:ln w="1905"/>
                <a:solidFill>
                  <a:srgbClr val="2C93EF"/>
                </a:solidFill>
                <a:effectLst>
                  <a:innerShdw blurRad="69850" dist="43180" dir="5400000">
                    <a:srgbClr val="000000">
                      <a:alpha val="65000"/>
                    </a:srgbClr>
                  </a:innerShdw>
                </a:effectLst>
                <a:latin typeface="Avenir Black"/>
                <a:cs typeface="Avenir Black"/>
              </a:rPr>
              <a:t>ACCP 2019</a:t>
            </a:r>
            <a:r>
              <a:rPr lang="en-US">
                <a:ln w="1905"/>
                <a:solidFill>
                  <a:srgbClr val="2C93EF"/>
                </a:solidFill>
                <a:effectLst>
                  <a:innerShdw blurRad="69850" dist="43180" dir="5400000">
                    <a:srgbClr val="000000">
                      <a:alpha val="65000"/>
                    </a:srgbClr>
                  </a:innerShdw>
                </a:effectLst>
              </a:rPr>
              <a:t> </a:t>
            </a:r>
            <a:r>
              <a:rPr lang="en-US" b="0"/>
              <a:t>SCC Meeting, Ft. Collins, Dec 3-6, 2019</a:t>
            </a:r>
            <a:endParaRPr lang="en-US" b="0" dirty="0"/>
          </a:p>
        </p:txBody>
      </p:sp>
    </p:spTree>
    <p:extLst>
      <p:ext uri="{BB962C8B-B14F-4D97-AF65-F5344CB8AC3E}">
        <p14:creationId xmlns:p14="http://schemas.microsoft.com/office/powerpoint/2010/main" val="366075721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Content Placeholder 3"/>
          <p:cNvSpPr>
            <a:spLocks noGrp="1"/>
          </p:cNvSpPr>
          <p:nvPr>
            <p:ph sz="quarter" idx="11"/>
          </p:nvPr>
        </p:nvSpPr>
        <p:spPr>
          <a:xfrm>
            <a:off x="234716" y="241301"/>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2"/>
          </p:nvPr>
        </p:nvSpPr>
        <p:spPr>
          <a:xfrm>
            <a:off x="234716" y="3337750"/>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2978095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quarter" idx="12"/>
          </p:nvPr>
        </p:nvSpPr>
        <p:spPr>
          <a:xfrm>
            <a:off x="2561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997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0741652"/>
      </p:ext>
    </p:extLst>
  </p:cSld>
  <p:clrMapOvr>
    <a:masterClrMapping/>
  </p:clrMapOvr>
  <p:extLst>
    <p:ext uri="{DCECCB84-F9BA-43D5-87BE-67443E8EF086}">
      <p15:sldGuideLst xmlns:p15="http://schemas.microsoft.com/office/powerpoint/2012/main">
        <p15:guide id="1" orient="horz" pos="1620">
          <p15:clr>
            <a:srgbClr val="FBAE40"/>
          </p15:clr>
        </p15:guide>
        <p15:guide id="2" pos="354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ln/>
        </p:spPr>
        <p:txBody>
          <a:bodyPr/>
          <a:lstStyle>
            <a:lvl1pPr>
              <a:defRPr/>
            </a:lvl1pPr>
          </a:lstStyle>
          <a:p>
            <a:pPr>
              <a:defRPr/>
            </a:pPr>
            <a:fld id="{E8D0D090-8208-F341-A1A3-DC94B53E95F3}" type="datetime1">
              <a:rPr lang="en-US" altLang="zh-CN" smtClean="0"/>
              <a:t>2020-06-03</a:t>
            </a:fld>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7C11B72D-DBA3-9644-9466-D0B3BE7393F1}" type="slidenum">
              <a:rPr lang="zh-CN" altLang="en-US"/>
              <a:pPr>
                <a:defRPr/>
              </a:pPr>
              <a:t>‹#›</a:t>
            </a:fld>
            <a:endParaRPr lang="en-US" altLang="zh-CN"/>
          </a:p>
        </p:txBody>
      </p:sp>
    </p:spTree>
    <p:extLst>
      <p:ext uri="{BB962C8B-B14F-4D97-AF65-F5344CB8AC3E}">
        <p14:creationId xmlns:p14="http://schemas.microsoft.com/office/powerpoint/2010/main" val="654148465"/>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9917" y="141817"/>
            <a:ext cx="5831417" cy="838200"/>
          </a:xfrm>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Title 1"/>
          <p:cNvSpPr txBox="1">
            <a:spLocks/>
          </p:cNvSpPr>
          <p:nvPr userDrawn="1"/>
        </p:nvSpPr>
        <p:spPr bwMode="auto">
          <a:xfrm>
            <a:off x="6239230" y="288573"/>
            <a:ext cx="5402437" cy="838200"/>
          </a:xfrm>
          <a:prstGeom prst="rect">
            <a:avLst/>
          </a:prstGeom>
          <a:noFill/>
          <a:ln>
            <a:noFill/>
          </a:ln>
        </p:spPr>
        <p:txBody>
          <a:bodyPr vert="horz" wrap="square" lIns="99048" tIns="49524" rIns="99048" bIns="49524" numCol="1" anchor="ctr" anchorCtr="0" compatLnSpc="1">
            <a:prstTxWarp prst="textNoShape">
              <a:avLst/>
            </a:prstTxWarp>
          </a:bodyPr>
          <a:lstStyle>
            <a:lvl1pPr algn="ctr" rtl="0" eaLnBrk="0" fontAlgn="base" hangingPunct="0">
              <a:spcBef>
                <a:spcPct val="0"/>
              </a:spcBef>
              <a:spcAft>
                <a:spcPct val="0"/>
              </a:spcAft>
              <a:defRPr sz="2800"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2800" b="1">
                <a:solidFill>
                  <a:srgbClr val="000000"/>
                </a:solidFill>
                <a:latin typeface="Helvetica" charset="0"/>
                <a:ea typeface="ＭＳ Ｐゴシック" charset="-128"/>
              </a:defRPr>
            </a:lvl2pPr>
            <a:lvl3pPr algn="ctr" rtl="0" eaLnBrk="0" fontAlgn="base" hangingPunct="0">
              <a:spcBef>
                <a:spcPct val="0"/>
              </a:spcBef>
              <a:spcAft>
                <a:spcPct val="0"/>
              </a:spcAft>
              <a:defRPr sz="2800" b="1">
                <a:solidFill>
                  <a:srgbClr val="000000"/>
                </a:solidFill>
                <a:latin typeface="Helvetica" charset="0"/>
                <a:ea typeface="ＭＳ Ｐゴシック" charset="-128"/>
              </a:defRPr>
            </a:lvl3pPr>
            <a:lvl4pPr algn="ctr" rtl="0" eaLnBrk="0" fontAlgn="base" hangingPunct="0">
              <a:spcBef>
                <a:spcPct val="0"/>
              </a:spcBef>
              <a:spcAft>
                <a:spcPct val="0"/>
              </a:spcAft>
              <a:defRPr sz="2800" b="1">
                <a:solidFill>
                  <a:srgbClr val="000000"/>
                </a:solidFill>
                <a:latin typeface="Helvetica" charset="0"/>
                <a:ea typeface="ＭＳ Ｐゴシック" charset="-128"/>
              </a:defRPr>
            </a:lvl4pPr>
            <a:lvl5pPr algn="ctr" rtl="0" eaLnBrk="0" fontAlgn="base" hangingPunct="0">
              <a:spcBef>
                <a:spcPct val="0"/>
              </a:spcBef>
              <a:spcAft>
                <a:spcPct val="0"/>
              </a:spcAft>
              <a:defRPr sz="2800" b="1">
                <a:solidFill>
                  <a:srgbClr val="000000"/>
                </a:solidFill>
                <a:latin typeface="Helvetica" charset="0"/>
                <a:ea typeface="ＭＳ Ｐゴシック" charset="-128"/>
              </a:defRPr>
            </a:lvl5pPr>
            <a:lvl6pPr marL="410291" algn="l" defTabSz="914608" rtl="0" fontAlgn="base">
              <a:spcBef>
                <a:spcPct val="0"/>
              </a:spcBef>
              <a:spcAft>
                <a:spcPct val="0"/>
              </a:spcAft>
              <a:defRPr sz="3200">
                <a:solidFill>
                  <a:srgbClr val="939BA8"/>
                </a:solidFill>
                <a:latin typeface="Arial" pitchFamily="-110" charset="-52"/>
              </a:defRPr>
            </a:lvl6pPr>
            <a:lvl7pPr marL="820583" algn="l" defTabSz="914608" rtl="0" fontAlgn="base">
              <a:spcBef>
                <a:spcPct val="0"/>
              </a:spcBef>
              <a:spcAft>
                <a:spcPct val="0"/>
              </a:spcAft>
              <a:defRPr sz="3200">
                <a:solidFill>
                  <a:srgbClr val="939BA8"/>
                </a:solidFill>
                <a:latin typeface="Arial" pitchFamily="-110" charset="-52"/>
              </a:defRPr>
            </a:lvl7pPr>
            <a:lvl8pPr marL="1230874" algn="l" defTabSz="914608" rtl="0" fontAlgn="base">
              <a:spcBef>
                <a:spcPct val="0"/>
              </a:spcBef>
              <a:spcAft>
                <a:spcPct val="0"/>
              </a:spcAft>
              <a:defRPr sz="3200">
                <a:solidFill>
                  <a:srgbClr val="939BA8"/>
                </a:solidFill>
                <a:latin typeface="Arial" pitchFamily="-110" charset="-52"/>
              </a:defRPr>
            </a:lvl8pPr>
            <a:lvl9pPr marL="1641165" algn="l" defTabSz="914608" rtl="0" fontAlgn="base">
              <a:spcBef>
                <a:spcPct val="0"/>
              </a:spcBef>
              <a:spcAft>
                <a:spcPct val="0"/>
              </a:spcAft>
              <a:defRPr sz="3200">
                <a:solidFill>
                  <a:srgbClr val="939BA8"/>
                </a:solidFill>
                <a:latin typeface="Arial" pitchFamily="-110" charset="-52"/>
              </a:defRPr>
            </a:lvl9pPr>
          </a:lstStyle>
          <a:p>
            <a:r>
              <a:rPr lang="en-US" sz="3033" dirty="0"/>
              <a:t>Click to edit Master title style</a:t>
            </a:r>
          </a:p>
        </p:txBody>
      </p:sp>
      <p:sp>
        <p:nvSpPr>
          <p:cNvPr id="8" name="Content Placeholder 3"/>
          <p:cNvSpPr>
            <a:spLocks noGrp="1"/>
          </p:cNvSpPr>
          <p:nvPr>
            <p:ph sz="quarter" idx="12"/>
          </p:nvPr>
        </p:nvSpPr>
        <p:spPr>
          <a:xfrm>
            <a:off x="1926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3"/>
          </p:nvPr>
        </p:nvSpPr>
        <p:spPr>
          <a:xfrm>
            <a:off x="61362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6684957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306" y="1220558"/>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8398" y="1205300"/>
            <a:ext cx="5445606" cy="5034795"/>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Content Placeholder 2"/>
          <p:cNvSpPr>
            <a:spLocks noGrp="1"/>
          </p:cNvSpPr>
          <p:nvPr>
            <p:ph sz="half" idx="12"/>
          </p:nvPr>
        </p:nvSpPr>
        <p:spPr>
          <a:xfrm>
            <a:off x="3228869" y="1200084"/>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half" idx="13"/>
          </p:nvPr>
        </p:nvSpPr>
        <p:spPr>
          <a:xfrm>
            <a:off x="193846" y="3788310"/>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4"/>
          </p:nvPr>
        </p:nvSpPr>
        <p:spPr>
          <a:xfrm>
            <a:off x="3228868" y="3756356"/>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584081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6158527" y="1189323"/>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half" idx="12"/>
          </p:nvPr>
        </p:nvSpPr>
        <p:spPr>
          <a:xfrm>
            <a:off x="307658" y="1184827"/>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half" idx="13"/>
          </p:nvPr>
        </p:nvSpPr>
        <p:spPr>
          <a:xfrm>
            <a:off x="339608"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186017"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8026359"/>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620" y="274544"/>
            <a:ext cx="11762315" cy="97005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618" y="1370107"/>
            <a:ext cx="5803323"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5" name="Text Placeholder 4"/>
          <p:cNvSpPr>
            <a:spLocks noGrp="1"/>
          </p:cNvSpPr>
          <p:nvPr>
            <p:ph type="body" sz="quarter" idx="3"/>
          </p:nvPr>
        </p:nvSpPr>
        <p:spPr>
          <a:xfrm>
            <a:off x="6136219" y="1370107"/>
            <a:ext cx="5818716"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9" name="Content Placeholder 3"/>
          <p:cNvSpPr>
            <a:spLocks noGrp="1"/>
          </p:cNvSpPr>
          <p:nvPr>
            <p:ph sz="quarter" idx="12"/>
          </p:nvPr>
        </p:nvSpPr>
        <p:spPr>
          <a:xfrm>
            <a:off x="1926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362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5670170"/>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988" y="274544"/>
            <a:ext cx="10972031" cy="1143000"/>
          </a:xfr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398315" y="1888095"/>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1" name="Content Placeholder 3"/>
          <p:cNvSpPr>
            <a:spLocks noGrp="1"/>
          </p:cNvSpPr>
          <p:nvPr>
            <p:ph sz="half" idx="12"/>
          </p:nvPr>
        </p:nvSpPr>
        <p:spPr>
          <a:xfrm>
            <a:off x="4230199"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13"/>
          </p:nvPr>
        </p:nvSpPr>
        <p:spPr>
          <a:xfrm>
            <a:off x="8040316"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69961100"/>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3" name="Content Placeholder 3"/>
          <p:cNvSpPr>
            <a:spLocks noGrp="1"/>
          </p:cNvSpPr>
          <p:nvPr>
            <p:ph sz="half" idx="16"/>
          </p:nvPr>
        </p:nvSpPr>
        <p:spPr>
          <a:xfrm>
            <a:off x="8134596" y="20816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3"/>
          <p:cNvSpPr>
            <a:spLocks noGrp="1"/>
          </p:cNvSpPr>
          <p:nvPr>
            <p:ph sz="half" idx="17"/>
          </p:nvPr>
        </p:nvSpPr>
        <p:spPr>
          <a:xfrm>
            <a:off x="4128066" y="20564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p:cNvSpPr>
            <a:spLocks noGrp="1"/>
          </p:cNvSpPr>
          <p:nvPr>
            <p:ph sz="half" idx="18"/>
          </p:nvPr>
        </p:nvSpPr>
        <p:spPr>
          <a:xfrm>
            <a:off x="124070" y="221472"/>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half" idx="19"/>
          </p:nvPr>
        </p:nvSpPr>
        <p:spPr>
          <a:xfrm>
            <a:off x="8159036" y="337057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p:cNvSpPr>
            <a:spLocks noGrp="1"/>
          </p:cNvSpPr>
          <p:nvPr>
            <p:ph sz="half" idx="20"/>
          </p:nvPr>
        </p:nvSpPr>
        <p:spPr>
          <a:xfrm>
            <a:off x="4152505" y="336805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p:cNvSpPr>
            <a:spLocks noGrp="1"/>
          </p:cNvSpPr>
          <p:nvPr>
            <p:ph sz="half" idx="21"/>
          </p:nvPr>
        </p:nvSpPr>
        <p:spPr>
          <a:xfrm>
            <a:off x="148509" y="3383879"/>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79414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5090412B-0BB5-BA4C-B7A5-CE58999DF41A}" type="datetime1">
              <a:rPr lang="en-US" smtClean="0"/>
              <a:t>2020-06-03</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5933215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F472F9B-67DF-ED4D-A52D-F9187C956C0E}" type="datetime1">
              <a:rPr lang="en-US" smtClean="0"/>
              <a:t>2020-06-03</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922674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247"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247"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968C86BD-AEB4-D44D-8B4B-D530B506F8DF}" type="datetime1">
              <a:rPr lang="en-US" smtClean="0"/>
              <a:t>2020-06-03</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417789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92615"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9785" y="1600201"/>
            <a:ext cx="5392615"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D26519EE-F960-4C45-BFE6-007853579650}" type="datetime1">
              <a:rPr lang="en-US" smtClean="0"/>
              <a:t>2020-06-03</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106089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754"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754"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693" y="1535113"/>
            <a:ext cx="538870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693" y="2174875"/>
            <a:ext cx="538870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ABA2895E-5B20-7442-B28C-1470001E4E6B}" type="datetime1">
              <a:rPr lang="en-US" smtClean="0"/>
              <a:t>2020-06-03</a:t>
            </a:fld>
            <a:endParaRPr lang="en-US"/>
          </a:p>
        </p:txBody>
      </p:sp>
      <p:sp>
        <p:nvSpPr>
          <p:cNvPr id="8" name="Footer Placeholder 7"/>
          <p:cNvSpPr>
            <a:spLocks noGrp="1"/>
          </p:cNvSpPr>
          <p:nvPr>
            <p:ph type="ftr" sz="quarter" idx="11"/>
          </p:nvPr>
        </p:nvSpPr>
        <p:spPr>
          <a:xfrm>
            <a:off x="4165600" y="6356351"/>
            <a:ext cx="3860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583649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31EC6BCF-2850-3348-BBE1-41BE33E8723D}"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79F1C16-580C-0541-9524-0B5B499A12C5}" type="slidenum">
              <a:rPr lang="zh-CN" altLang="en-US"/>
              <a:pPr>
                <a:defRPr/>
              </a:pPr>
              <a:t>‹#›</a:t>
            </a:fld>
            <a:endParaRPr lang="en-US" altLang="zh-CN"/>
          </a:p>
        </p:txBody>
      </p:sp>
    </p:spTree>
    <p:extLst>
      <p:ext uri="{BB962C8B-B14F-4D97-AF65-F5344CB8AC3E}">
        <p14:creationId xmlns:p14="http://schemas.microsoft.com/office/powerpoint/2010/main" val="17546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8D331BAC-6CC6-F043-81EF-2D1FB891C274}" type="datetime1">
              <a:rPr lang="en-US" smtClean="0"/>
              <a:t>2020-06-03</a:t>
            </a:fld>
            <a:endParaRPr lang="en-US"/>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5633397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71E9FC74-D9E1-2F49-A549-1B3636CECA88}" type="datetime1">
              <a:rPr lang="en-US" smtClean="0"/>
              <a:t>2020-06-03</a:t>
            </a:fld>
            <a:endParaRPr lang="en-US"/>
          </a:p>
        </p:txBody>
      </p:sp>
      <p:sp>
        <p:nvSpPr>
          <p:cNvPr id="3" name="Footer Placeholder 2"/>
          <p:cNvSpPr>
            <a:spLocks noGrp="1"/>
          </p:cNvSpPr>
          <p:nvPr>
            <p:ph type="ftr" sz="quarter" idx="11"/>
          </p:nvPr>
        </p:nvSpPr>
        <p:spPr>
          <a:xfrm>
            <a:off x="4165600" y="6356351"/>
            <a:ext cx="3860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8771374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247"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385" y="273051"/>
            <a:ext cx="6815015"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1"/>
            <a:ext cx="4011247"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0A48CF3A-71EA-A546-9360-7C5F297A7831}" type="datetime1">
              <a:rPr lang="en-US" smtClean="0"/>
              <a:t>2020-06-03</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12635680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554"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554"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554"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BC327AB2-9316-644A-B868-3F162704BB30}" type="datetime1">
              <a:rPr lang="en-US" smtClean="0"/>
              <a:t>2020-06-03</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114246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2814D374-70CA-074C-A824-27D05192BBAF}" type="datetime1">
              <a:rPr lang="en-US" smtClean="0"/>
              <a:t>2020-06-03</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564340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42031"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8994DD83-2234-C64B-B66B-AAEB7D8B5B2B}" type="datetime1">
              <a:rPr lang="en-US" smtClean="0"/>
              <a:t>2020-06-03</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F4CB31CD-3DDB-7C45-88D9-8870A44AAB70}" type="slidenum">
              <a:rPr lang="en-US" smtClean="0"/>
              <a:t>‹#›</a:t>
            </a:fld>
            <a:endParaRPr lang="en-US"/>
          </a:p>
        </p:txBody>
      </p:sp>
    </p:spTree>
    <p:extLst>
      <p:ext uri="{BB962C8B-B14F-4D97-AF65-F5344CB8AC3E}">
        <p14:creationId xmlns:p14="http://schemas.microsoft.com/office/powerpoint/2010/main" val="34247246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48C94A-0E68-4A47-9975-EDABA3A5838B}" type="slidenum">
              <a:rPr lang="en-US" smtClean="0"/>
              <a:t>‹#›</a:t>
            </a:fld>
            <a:endParaRPr lang="en-US"/>
          </a:p>
        </p:txBody>
      </p:sp>
      <p:sp>
        <p:nvSpPr>
          <p:cNvPr id="7" name="Rectangle 10"/>
          <p:cNvSpPr>
            <a:spLocks noChangeArrowheads="1"/>
          </p:cNvSpPr>
          <p:nvPr userDrawn="1"/>
        </p:nvSpPr>
        <p:spPr bwMode="auto">
          <a:xfrm flipV="1">
            <a:off x="0" y="6724651"/>
            <a:ext cx="12192000" cy="141816"/>
          </a:xfrm>
          <a:prstGeom prst="rect">
            <a:avLst/>
          </a:prstGeom>
          <a:solidFill>
            <a:srgbClr val="094AB8"/>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sz="975" dirty="0"/>
          </a:p>
        </p:txBody>
      </p:sp>
      <p:sp>
        <p:nvSpPr>
          <p:cNvPr id="8" name="Rectangle 6"/>
          <p:cNvSpPr>
            <a:spLocks noChangeArrowheads="1"/>
          </p:cNvSpPr>
          <p:nvPr userDrawn="1"/>
        </p:nvSpPr>
        <p:spPr bwMode="auto">
          <a:xfrm>
            <a:off x="133350" y="230719"/>
            <a:ext cx="11478683" cy="4169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9048" tIns="49524" rIns="99048" bIns="49524"/>
          <a:lstStyle/>
          <a:p>
            <a:pPr eaLnBrk="1" hangingPunct="1"/>
            <a:endParaRPr lang="en-US" sz="975" dirty="0">
              <a:solidFill>
                <a:schemeClr val="bg1"/>
              </a:solidFill>
              <a:latin typeface="Arial" charset="0"/>
            </a:endParaRPr>
          </a:p>
        </p:txBody>
      </p:sp>
      <p:sp>
        <p:nvSpPr>
          <p:cNvPr id="9" name="Rectangle 7"/>
          <p:cNvSpPr>
            <a:spLocks noChangeArrowheads="1"/>
          </p:cNvSpPr>
          <p:nvPr userDrawn="1"/>
        </p:nvSpPr>
        <p:spPr bwMode="auto">
          <a:xfrm>
            <a:off x="118535" y="6424085"/>
            <a:ext cx="11478684" cy="3577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9048" tIns="49524" rIns="99048" bIns="49524"/>
          <a:lstStyle/>
          <a:p>
            <a:pPr eaLnBrk="1" hangingPunct="1"/>
            <a:r>
              <a:rPr lang="en-US" sz="975" dirty="0">
                <a:solidFill>
                  <a:schemeClr val="bg1"/>
                </a:solidFill>
                <a:latin typeface="Arial" charset="0"/>
              </a:rPr>
              <a:t> </a:t>
            </a:r>
          </a:p>
        </p:txBody>
      </p:sp>
      <p:sp>
        <p:nvSpPr>
          <p:cNvPr id="10" name="Rectangle 15"/>
          <p:cNvSpPr>
            <a:spLocks noChangeArrowheads="1"/>
          </p:cNvSpPr>
          <p:nvPr userDrawn="1"/>
        </p:nvSpPr>
        <p:spPr bwMode="auto">
          <a:xfrm flipV="1">
            <a:off x="0" y="1"/>
            <a:ext cx="12192000" cy="107951"/>
          </a:xfrm>
          <a:prstGeom prst="rect">
            <a:avLst/>
          </a:prstGeom>
          <a:solidFill>
            <a:srgbClr val="EF0202"/>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sz="975" dirty="0"/>
          </a:p>
        </p:txBody>
      </p:sp>
      <p:pic>
        <p:nvPicPr>
          <p:cNvPr id="11" name="Picture 10">
            <a:extLst>
              <a:ext uri="{FF2B5EF4-FFF2-40B4-BE49-F238E27FC236}">
                <a16:creationId xmlns:a16="http://schemas.microsoft.com/office/drawing/2014/main" id="{C964560B-412C-5E44-8A81-2081A5893A0C}"/>
              </a:ext>
            </a:extLst>
          </p:cNvPr>
          <p:cNvPicPr>
            <a:picLocks noChangeAspect="1"/>
          </p:cNvPicPr>
          <p:nvPr userDrawn="1"/>
        </p:nvPicPr>
        <p:blipFill rotWithShape="1">
          <a:blip r:embed="rId2"/>
          <a:srcRect t="22742"/>
          <a:stretch/>
        </p:blipFill>
        <p:spPr>
          <a:xfrm>
            <a:off x="0" y="7686"/>
            <a:ext cx="12192000" cy="1387796"/>
          </a:xfrm>
          <a:prstGeom prst="rect">
            <a:avLst/>
          </a:prstGeom>
        </p:spPr>
      </p:pic>
    </p:spTree>
    <p:extLst>
      <p:ext uri="{BB962C8B-B14F-4D97-AF65-F5344CB8AC3E}">
        <p14:creationId xmlns:p14="http://schemas.microsoft.com/office/powerpoint/2010/main" val="24970014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739010290"/>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5194234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7" name="Slide Number Placeholder 6"/>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716416223"/>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247"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247"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EBB22817-CE0A-EF48-B54C-A61BB14E0DD1}" type="datetime1">
              <a:rPr lang="en-US" altLang="zh-CN" smtClean="0"/>
              <a:t>2020-06-03</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4B1A62A4-5F2B-4E41-B587-D77DA72CEF8D}" type="slidenum">
              <a:rPr lang="zh-CN" altLang="en-US"/>
              <a:pPr>
                <a:defRPr/>
              </a:pPr>
              <a:t>‹#›</a:t>
            </a:fld>
            <a:endParaRPr lang="en-US" altLang="zh-CN"/>
          </a:p>
        </p:txBody>
      </p:sp>
    </p:spTree>
    <p:extLst>
      <p:ext uri="{BB962C8B-B14F-4D97-AF65-F5344CB8AC3E}">
        <p14:creationId xmlns:p14="http://schemas.microsoft.com/office/powerpoint/2010/main" val="33046666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A6D24A2-C13F-4A97-BC5C-BDC3C049A857}" type="datetimeFigureOut">
              <a:rPr lang="en-US" smtClean="0"/>
              <a:t>2020-06-03</a:t>
            </a:fld>
            <a:endParaRPr lang="en-US"/>
          </a:p>
        </p:txBody>
      </p:sp>
      <p:sp>
        <p:nvSpPr>
          <p:cNvPr id="8" name="Footer Placeholder 7"/>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9" name="Slide Number Placeholder 8"/>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229770965"/>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A6D24A2-C13F-4A97-BC5C-BDC3C049A857}" type="datetimeFigureOut">
              <a:rPr lang="en-US" smtClean="0"/>
              <a:t>2020-06-03</a:t>
            </a:fld>
            <a:endParaRPr lang="en-US"/>
          </a:p>
        </p:txBody>
      </p:sp>
      <p:sp>
        <p:nvSpPr>
          <p:cNvPr id="4" name="Footer Placeholder 3"/>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5" name="Slide Number Placeholder 4"/>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4979219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6D24A2-C13F-4A97-BC5C-BDC3C049A857}" type="datetimeFigureOut">
              <a:rPr lang="en-US" smtClean="0"/>
              <a:t>2020-06-03</a:t>
            </a:fld>
            <a:endParaRPr lang="en-US"/>
          </a:p>
        </p:txBody>
      </p:sp>
      <p:sp>
        <p:nvSpPr>
          <p:cNvPr id="3" name="Footer Placeholder 2"/>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4" name="Slide Number Placeholder 3"/>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23407122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56B2070-2232-1743-8639-39393822AA53}" type="slidenum">
              <a:rPr lang="en-US" smtClean="0"/>
              <a:pPr>
                <a:defRPr/>
              </a:pPr>
              <a:t>‹#›</a:t>
            </a:fld>
            <a:endParaRPr lang="en-US" dirty="0"/>
          </a:p>
        </p:txBody>
      </p:sp>
    </p:spTree>
    <p:extLst>
      <p:ext uri="{BB962C8B-B14F-4D97-AF65-F5344CB8AC3E}">
        <p14:creationId xmlns:p14="http://schemas.microsoft.com/office/powerpoint/2010/main" val="4479533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6D24A2-C13F-4A97-BC5C-BDC3C049A857}"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DE066EB-B6EC-2943-BA64-184184D01F13}" type="slidenum">
              <a:rPr lang="en-US" smtClean="0"/>
              <a:pPr>
                <a:defRPr/>
              </a:pPr>
              <a:t>‹#›</a:t>
            </a:fld>
            <a:endParaRPr lang="en-US" dirty="0"/>
          </a:p>
        </p:txBody>
      </p:sp>
    </p:spTree>
    <p:extLst>
      <p:ext uri="{BB962C8B-B14F-4D97-AF65-F5344CB8AC3E}">
        <p14:creationId xmlns:p14="http://schemas.microsoft.com/office/powerpoint/2010/main" val="27936491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32975CF3-6E55-CB47-BBAB-C546B8D1D3CC}" type="slidenum">
              <a:rPr lang="en-US" smtClean="0"/>
              <a:pPr>
                <a:defRPr/>
              </a:pPr>
              <a:t>‹#›</a:t>
            </a:fld>
            <a:endParaRPr lang="en-US" dirty="0"/>
          </a:p>
        </p:txBody>
      </p:sp>
    </p:spTree>
    <p:extLst>
      <p:ext uri="{BB962C8B-B14F-4D97-AF65-F5344CB8AC3E}">
        <p14:creationId xmlns:p14="http://schemas.microsoft.com/office/powerpoint/2010/main" val="6794271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6D24A2-C13F-4A97-BC5C-BDC3C049A857}"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94364BA3-C51F-0C42-93A3-97FF0A2370A6}" type="slidenum">
              <a:rPr lang="en-US" smtClean="0"/>
              <a:pPr>
                <a:defRPr/>
              </a:pPr>
              <a:t>‹#›</a:t>
            </a:fld>
            <a:endParaRPr lang="en-US" dirty="0"/>
          </a:p>
        </p:txBody>
      </p:sp>
    </p:spTree>
    <p:extLst>
      <p:ext uri="{BB962C8B-B14F-4D97-AF65-F5344CB8AC3E}">
        <p14:creationId xmlns:p14="http://schemas.microsoft.com/office/powerpoint/2010/main" val="7147370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a:xfrm>
            <a:off x="-562707" y="275399"/>
            <a:ext cx="11808882" cy="838200"/>
          </a:xfrm>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1">
            <a:extLst>
              <a:ext uri="{FF2B5EF4-FFF2-40B4-BE49-F238E27FC236}">
                <a16:creationId xmlns:a16="http://schemas.microsoft.com/office/drawing/2014/main" id="{A8EFF346-6A1A-4E67-B635-A9B94EF4EAF0}"/>
              </a:ext>
            </a:extLst>
          </p:cNvPr>
          <p:cNvSpPr>
            <a:spLocks noGrp="1"/>
          </p:cNvSpPr>
          <p:nvPr>
            <p:ph type="ftr" sz="quarter" idx="3"/>
          </p:nvPr>
        </p:nvSpPr>
        <p:spPr>
          <a:xfrm>
            <a:off x="1249151" y="6446899"/>
            <a:ext cx="4713950" cy="355600"/>
          </a:xfrm>
        </p:spPr>
        <p:txBody>
          <a:bodyPr/>
          <a:lstStyle/>
          <a:p>
            <a:pPr>
              <a:spcBef>
                <a:spcPct val="0"/>
              </a:spcBef>
              <a:defRPr/>
            </a:pPr>
            <a:r>
              <a:rPr lang="en-US" b="0" dirty="0">
                <a:ln w="1905"/>
                <a:solidFill>
                  <a:srgbClr val="2C93EF"/>
                </a:solidFill>
                <a:effectLst>
                  <a:innerShdw blurRad="69850" dist="43180" dir="5400000">
                    <a:srgbClr val="000000">
                      <a:alpha val="65000"/>
                    </a:srgbClr>
                  </a:innerShdw>
                </a:effectLst>
                <a:latin typeface="Avenir Black"/>
                <a:cs typeface="Avenir Black"/>
              </a:rPr>
              <a:t>ACCP 2020</a:t>
            </a:r>
            <a:r>
              <a:rPr lang="en-US" dirty="0">
                <a:ln w="1905"/>
                <a:solidFill>
                  <a:srgbClr val="2C93EF"/>
                </a:solidFill>
                <a:effectLst>
                  <a:innerShdw blurRad="69850" dist="43180" dir="5400000">
                    <a:srgbClr val="000000">
                      <a:alpha val="65000"/>
                    </a:srgbClr>
                  </a:innerShdw>
                </a:effectLst>
                <a:latin typeface="Arial"/>
              </a:rPr>
              <a:t> </a:t>
            </a:r>
            <a:r>
              <a:rPr lang="en-US" b="0" dirty="0">
                <a:latin typeface="Arial"/>
              </a:rPr>
              <a:t>Meeting with CNES, Washington, DC, Feb. 25, 2020</a:t>
            </a:r>
          </a:p>
        </p:txBody>
      </p:sp>
    </p:spTree>
    <p:extLst>
      <p:ext uri="{BB962C8B-B14F-4D97-AF65-F5344CB8AC3E}">
        <p14:creationId xmlns:p14="http://schemas.microsoft.com/office/powerpoint/2010/main" val="41068701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Content Placeholder 3"/>
          <p:cNvSpPr>
            <a:spLocks noGrp="1"/>
          </p:cNvSpPr>
          <p:nvPr>
            <p:ph sz="quarter" idx="11"/>
          </p:nvPr>
        </p:nvSpPr>
        <p:spPr>
          <a:xfrm>
            <a:off x="234716" y="241301"/>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2"/>
          </p:nvPr>
        </p:nvSpPr>
        <p:spPr>
          <a:xfrm>
            <a:off x="234716" y="3337750"/>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981803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quarter" idx="12"/>
          </p:nvPr>
        </p:nvSpPr>
        <p:spPr>
          <a:xfrm>
            <a:off x="2561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997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0607689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354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9261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9785" y="1600201"/>
            <a:ext cx="539261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D6F5A6C7-DA57-8742-8A66-6DA88C2114D9}" type="datetime1">
              <a:rPr lang="en-US" altLang="zh-CN" smtClean="0"/>
              <a:t>2020-06-03</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C9EDFAED-6616-CA43-8427-549EB4EDB99B}" type="slidenum">
              <a:rPr lang="zh-CN" altLang="en-US"/>
              <a:pPr>
                <a:defRPr/>
              </a:pPr>
              <a:t>‹#›</a:t>
            </a:fld>
            <a:endParaRPr lang="en-US" altLang="zh-CN"/>
          </a:p>
        </p:txBody>
      </p:sp>
    </p:spTree>
    <p:extLst>
      <p:ext uri="{BB962C8B-B14F-4D97-AF65-F5344CB8AC3E}">
        <p14:creationId xmlns:p14="http://schemas.microsoft.com/office/powerpoint/2010/main" val="346512402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9917" y="141817"/>
            <a:ext cx="5831417" cy="838200"/>
          </a:xfrm>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Title 1"/>
          <p:cNvSpPr txBox="1">
            <a:spLocks/>
          </p:cNvSpPr>
          <p:nvPr userDrawn="1"/>
        </p:nvSpPr>
        <p:spPr bwMode="auto">
          <a:xfrm>
            <a:off x="6239230" y="288573"/>
            <a:ext cx="5402437" cy="838200"/>
          </a:xfrm>
          <a:prstGeom prst="rect">
            <a:avLst/>
          </a:prstGeom>
          <a:noFill/>
          <a:ln>
            <a:noFill/>
          </a:ln>
        </p:spPr>
        <p:txBody>
          <a:bodyPr vert="horz" wrap="square" lIns="99048" tIns="49524" rIns="99048" bIns="49524" numCol="1" anchor="ctr" anchorCtr="0" compatLnSpc="1">
            <a:prstTxWarp prst="textNoShape">
              <a:avLst/>
            </a:prstTxWarp>
          </a:bodyPr>
          <a:lstStyle>
            <a:lvl1pPr algn="ctr" rtl="0" eaLnBrk="0" fontAlgn="base" hangingPunct="0">
              <a:spcBef>
                <a:spcPct val="0"/>
              </a:spcBef>
              <a:spcAft>
                <a:spcPct val="0"/>
              </a:spcAft>
              <a:defRPr sz="2800"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2800" b="1">
                <a:solidFill>
                  <a:srgbClr val="000000"/>
                </a:solidFill>
                <a:latin typeface="Helvetica" charset="0"/>
                <a:ea typeface="ＭＳ Ｐゴシック" charset="-128"/>
              </a:defRPr>
            </a:lvl2pPr>
            <a:lvl3pPr algn="ctr" rtl="0" eaLnBrk="0" fontAlgn="base" hangingPunct="0">
              <a:spcBef>
                <a:spcPct val="0"/>
              </a:spcBef>
              <a:spcAft>
                <a:spcPct val="0"/>
              </a:spcAft>
              <a:defRPr sz="2800" b="1">
                <a:solidFill>
                  <a:srgbClr val="000000"/>
                </a:solidFill>
                <a:latin typeface="Helvetica" charset="0"/>
                <a:ea typeface="ＭＳ Ｐゴシック" charset="-128"/>
              </a:defRPr>
            </a:lvl3pPr>
            <a:lvl4pPr algn="ctr" rtl="0" eaLnBrk="0" fontAlgn="base" hangingPunct="0">
              <a:spcBef>
                <a:spcPct val="0"/>
              </a:spcBef>
              <a:spcAft>
                <a:spcPct val="0"/>
              </a:spcAft>
              <a:defRPr sz="2800" b="1">
                <a:solidFill>
                  <a:srgbClr val="000000"/>
                </a:solidFill>
                <a:latin typeface="Helvetica" charset="0"/>
                <a:ea typeface="ＭＳ Ｐゴシック" charset="-128"/>
              </a:defRPr>
            </a:lvl4pPr>
            <a:lvl5pPr algn="ctr" rtl="0" eaLnBrk="0" fontAlgn="base" hangingPunct="0">
              <a:spcBef>
                <a:spcPct val="0"/>
              </a:spcBef>
              <a:spcAft>
                <a:spcPct val="0"/>
              </a:spcAft>
              <a:defRPr sz="2800" b="1">
                <a:solidFill>
                  <a:srgbClr val="000000"/>
                </a:solidFill>
                <a:latin typeface="Helvetica" charset="0"/>
                <a:ea typeface="ＭＳ Ｐゴシック" charset="-128"/>
              </a:defRPr>
            </a:lvl5pPr>
            <a:lvl6pPr marL="410291" algn="l" defTabSz="914608" rtl="0" fontAlgn="base">
              <a:spcBef>
                <a:spcPct val="0"/>
              </a:spcBef>
              <a:spcAft>
                <a:spcPct val="0"/>
              </a:spcAft>
              <a:defRPr sz="3200">
                <a:solidFill>
                  <a:srgbClr val="939BA8"/>
                </a:solidFill>
                <a:latin typeface="Arial" pitchFamily="-110" charset="-52"/>
              </a:defRPr>
            </a:lvl6pPr>
            <a:lvl7pPr marL="820583" algn="l" defTabSz="914608" rtl="0" fontAlgn="base">
              <a:spcBef>
                <a:spcPct val="0"/>
              </a:spcBef>
              <a:spcAft>
                <a:spcPct val="0"/>
              </a:spcAft>
              <a:defRPr sz="3200">
                <a:solidFill>
                  <a:srgbClr val="939BA8"/>
                </a:solidFill>
                <a:latin typeface="Arial" pitchFamily="-110" charset="-52"/>
              </a:defRPr>
            </a:lvl7pPr>
            <a:lvl8pPr marL="1230874" algn="l" defTabSz="914608" rtl="0" fontAlgn="base">
              <a:spcBef>
                <a:spcPct val="0"/>
              </a:spcBef>
              <a:spcAft>
                <a:spcPct val="0"/>
              </a:spcAft>
              <a:defRPr sz="3200">
                <a:solidFill>
                  <a:srgbClr val="939BA8"/>
                </a:solidFill>
                <a:latin typeface="Arial" pitchFamily="-110" charset="-52"/>
              </a:defRPr>
            </a:lvl8pPr>
            <a:lvl9pPr marL="1641165" algn="l" defTabSz="914608" rtl="0" fontAlgn="base">
              <a:spcBef>
                <a:spcPct val="0"/>
              </a:spcBef>
              <a:spcAft>
                <a:spcPct val="0"/>
              </a:spcAft>
              <a:defRPr sz="3200">
                <a:solidFill>
                  <a:srgbClr val="939BA8"/>
                </a:solidFill>
                <a:latin typeface="Arial" pitchFamily="-110" charset="-52"/>
              </a:defRPr>
            </a:lvl9pPr>
          </a:lstStyle>
          <a:p>
            <a:r>
              <a:rPr lang="en-US" sz="3033" dirty="0"/>
              <a:t>Click to edit Master title style</a:t>
            </a:r>
          </a:p>
        </p:txBody>
      </p:sp>
      <p:sp>
        <p:nvSpPr>
          <p:cNvPr id="8" name="Content Placeholder 3"/>
          <p:cNvSpPr>
            <a:spLocks noGrp="1"/>
          </p:cNvSpPr>
          <p:nvPr>
            <p:ph sz="quarter" idx="12"/>
          </p:nvPr>
        </p:nvSpPr>
        <p:spPr>
          <a:xfrm>
            <a:off x="1926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3"/>
          </p:nvPr>
        </p:nvSpPr>
        <p:spPr>
          <a:xfrm>
            <a:off x="61362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584213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306" y="1220558"/>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8398" y="1205300"/>
            <a:ext cx="5445606" cy="5034795"/>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Content Placeholder 2"/>
          <p:cNvSpPr>
            <a:spLocks noGrp="1"/>
          </p:cNvSpPr>
          <p:nvPr>
            <p:ph sz="half" idx="12"/>
          </p:nvPr>
        </p:nvSpPr>
        <p:spPr>
          <a:xfrm>
            <a:off x="3228869" y="1200084"/>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half" idx="13"/>
          </p:nvPr>
        </p:nvSpPr>
        <p:spPr>
          <a:xfrm>
            <a:off x="193846" y="3788310"/>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4"/>
          </p:nvPr>
        </p:nvSpPr>
        <p:spPr>
          <a:xfrm>
            <a:off x="3228868" y="3756356"/>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4448948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6158527" y="1189323"/>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half" idx="12"/>
          </p:nvPr>
        </p:nvSpPr>
        <p:spPr>
          <a:xfrm>
            <a:off x="307658" y="1184827"/>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half" idx="13"/>
          </p:nvPr>
        </p:nvSpPr>
        <p:spPr>
          <a:xfrm>
            <a:off x="339608"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186017"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5960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620" y="274544"/>
            <a:ext cx="11762315" cy="97005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618" y="1370107"/>
            <a:ext cx="5803323"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5" name="Text Placeholder 4"/>
          <p:cNvSpPr>
            <a:spLocks noGrp="1"/>
          </p:cNvSpPr>
          <p:nvPr>
            <p:ph type="body" sz="quarter" idx="3"/>
          </p:nvPr>
        </p:nvSpPr>
        <p:spPr>
          <a:xfrm>
            <a:off x="6136219" y="1370107"/>
            <a:ext cx="5818716"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9" name="Content Placeholder 3"/>
          <p:cNvSpPr>
            <a:spLocks noGrp="1"/>
          </p:cNvSpPr>
          <p:nvPr>
            <p:ph sz="quarter" idx="12"/>
          </p:nvPr>
        </p:nvSpPr>
        <p:spPr>
          <a:xfrm>
            <a:off x="1926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362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030618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988" y="274544"/>
            <a:ext cx="10972031" cy="1143000"/>
          </a:xfr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398315" y="1888095"/>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1" name="Content Placeholder 3"/>
          <p:cNvSpPr>
            <a:spLocks noGrp="1"/>
          </p:cNvSpPr>
          <p:nvPr>
            <p:ph sz="half" idx="12"/>
          </p:nvPr>
        </p:nvSpPr>
        <p:spPr>
          <a:xfrm>
            <a:off x="4230199"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13"/>
          </p:nvPr>
        </p:nvSpPr>
        <p:spPr>
          <a:xfrm>
            <a:off x="8040316"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221433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3" name="Content Placeholder 3"/>
          <p:cNvSpPr>
            <a:spLocks noGrp="1"/>
          </p:cNvSpPr>
          <p:nvPr>
            <p:ph sz="half" idx="16"/>
          </p:nvPr>
        </p:nvSpPr>
        <p:spPr>
          <a:xfrm>
            <a:off x="8134596" y="20816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3"/>
          <p:cNvSpPr>
            <a:spLocks noGrp="1"/>
          </p:cNvSpPr>
          <p:nvPr>
            <p:ph sz="half" idx="17"/>
          </p:nvPr>
        </p:nvSpPr>
        <p:spPr>
          <a:xfrm>
            <a:off x="4128066" y="20564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p:cNvSpPr>
            <a:spLocks noGrp="1"/>
          </p:cNvSpPr>
          <p:nvPr>
            <p:ph sz="half" idx="18"/>
          </p:nvPr>
        </p:nvSpPr>
        <p:spPr>
          <a:xfrm>
            <a:off x="124070" y="221472"/>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half" idx="19"/>
          </p:nvPr>
        </p:nvSpPr>
        <p:spPr>
          <a:xfrm>
            <a:off x="8159036" y="337057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p:cNvSpPr>
            <a:spLocks noGrp="1"/>
          </p:cNvSpPr>
          <p:nvPr>
            <p:ph sz="half" idx="20"/>
          </p:nvPr>
        </p:nvSpPr>
        <p:spPr>
          <a:xfrm>
            <a:off x="4152505" y="336805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p:cNvSpPr>
            <a:spLocks noGrp="1"/>
          </p:cNvSpPr>
          <p:nvPr>
            <p:ph sz="half" idx="21"/>
          </p:nvPr>
        </p:nvSpPr>
        <p:spPr>
          <a:xfrm>
            <a:off x="148509" y="3383879"/>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618984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dirty="0">
                <a:ln w="1905"/>
                <a:solidFill>
                  <a:srgbClr val="2C93EF"/>
                </a:solidFill>
                <a:effectLst>
                  <a:innerShdw blurRad="69850" dist="43180" dir="5400000">
                    <a:srgbClr val="000000">
                      <a:alpha val="65000"/>
                    </a:srgbClr>
                  </a:innerShdw>
                </a:effectLst>
                <a:latin typeface="Avenir Black"/>
                <a:cs typeface="Avenir Black"/>
              </a:rPr>
              <a:t>ACE 2018</a:t>
            </a:r>
            <a:r>
              <a:rPr lang="en-US" b="1" dirty="0">
                <a:ln w="1905"/>
                <a:solidFill>
                  <a:srgbClr val="2C93EF"/>
                </a:solidFill>
                <a:effectLst>
                  <a:innerShdw blurRad="69850" dist="43180" dir="5400000">
                    <a:srgbClr val="000000">
                      <a:alpha val="65000"/>
                    </a:srgbClr>
                  </a:innerShdw>
                </a:effectLst>
              </a:rPr>
              <a:t>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96069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10"/>
          <p:cNvSpPr>
            <a:spLocks noChangeArrowheads="1"/>
          </p:cNvSpPr>
          <p:nvPr userDrawn="1"/>
        </p:nvSpPr>
        <p:spPr bwMode="auto">
          <a:xfrm flipV="1">
            <a:off x="0" y="6724651"/>
            <a:ext cx="12192000" cy="141816"/>
          </a:xfrm>
          <a:prstGeom prst="rect">
            <a:avLst/>
          </a:prstGeom>
          <a:solidFill>
            <a:srgbClr val="094AB8"/>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sz="975" dirty="0"/>
          </a:p>
        </p:txBody>
      </p:sp>
      <p:sp>
        <p:nvSpPr>
          <p:cNvPr id="6" name="Rectangle 6"/>
          <p:cNvSpPr>
            <a:spLocks noChangeArrowheads="1"/>
          </p:cNvSpPr>
          <p:nvPr userDrawn="1"/>
        </p:nvSpPr>
        <p:spPr bwMode="auto">
          <a:xfrm>
            <a:off x="133350" y="230719"/>
            <a:ext cx="11478683" cy="4169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9048" tIns="49524" rIns="99048" bIns="49524"/>
          <a:lstStyle/>
          <a:p>
            <a:pPr eaLnBrk="1" hangingPunct="1"/>
            <a:endParaRPr lang="en-US" sz="975" dirty="0">
              <a:solidFill>
                <a:schemeClr val="bg1"/>
              </a:solidFill>
              <a:latin typeface="Arial" charset="0"/>
            </a:endParaRPr>
          </a:p>
        </p:txBody>
      </p:sp>
      <p:sp>
        <p:nvSpPr>
          <p:cNvPr id="7" name="Rectangle 7"/>
          <p:cNvSpPr>
            <a:spLocks noChangeArrowheads="1"/>
          </p:cNvSpPr>
          <p:nvPr userDrawn="1"/>
        </p:nvSpPr>
        <p:spPr bwMode="auto">
          <a:xfrm>
            <a:off x="118535" y="6424085"/>
            <a:ext cx="11478684" cy="3577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9048" tIns="49524" rIns="99048" bIns="49524"/>
          <a:lstStyle/>
          <a:p>
            <a:pPr eaLnBrk="1" hangingPunct="1"/>
            <a:r>
              <a:rPr lang="en-US" sz="975" dirty="0">
                <a:solidFill>
                  <a:schemeClr val="bg1"/>
                </a:solidFill>
                <a:latin typeface="Arial" charset="0"/>
              </a:rPr>
              <a:t> </a:t>
            </a:r>
          </a:p>
        </p:txBody>
      </p:sp>
      <p:sp>
        <p:nvSpPr>
          <p:cNvPr id="8" name="Rectangle 15"/>
          <p:cNvSpPr>
            <a:spLocks noChangeArrowheads="1"/>
          </p:cNvSpPr>
          <p:nvPr userDrawn="1"/>
        </p:nvSpPr>
        <p:spPr bwMode="auto">
          <a:xfrm flipV="1">
            <a:off x="0" y="1"/>
            <a:ext cx="12192000" cy="107951"/>
          </a:xfrm>
          <a:prstGeom prst="rect">
            <a:avLst/>
          </a:prstGeom>
          <a:solidFill>
            <a:srgbClr val="EF0202"/>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sz="975" dirty="0"/>
          </a:p>
        </p:txBody>
      </p:sp>
      <p:sp>
        <p:nvSpPr>
          <p:cNvPr id="84994" name="Rectangle 2"/>
          <p:cNvSpPr>
            <a:spLocks noGrp="1" noChangeArrowheads="1"/>
          </p:cNvSpPr>
          <p:nvPr>
            <p:ph type="ctrTitle"/>
          </p:nvPr>
        </p:nvSpPr>
        <p:spPr>
          <a:xfrm>
            <a:off x="1541992" y="2301901"/>
            <a:ext cx="9070982" cy="1414931"/>
          </a:xfrm>
        </p:spPr>
        <p:txBody>
          <a:bodyPr/>
          <a:lstStyle>
            <a:lvl1pPr algn="ctr">
              <a:defRPr sz="3467" b="1">
                <a:solidFill>
                  <a:srgbClr val="FF0000"/>
                </a:solidFill>
                <a:latin typeface="Helvetica"/>
                <a:cs typeface="Helvetica"/>
              </a:defRPr>
            </a:lvl1pPr>
          </a:lstStyle>
          <a:p>
            <a:r>
              <a:rPr lang="en-US" dirty="0"/>
              <a:t>Click to edit Master title style</a:t>
            </a:r>
          </a:p>
        </p:txBody>
      </p:sp>
      <p:sp>
        <p:nvSpPr>
          <p:cNvPr id="84995" name="Rectangle 3"/>
          <p:cNvSpPr>
            <a:spLocks noGrp="1" noChangeArrowheads="1"/>
          </p:cNvSpPr>
          <p:nvPr>
            <p:ph type="subTitle" idx="1"/>
          </p:nvPr>
        </p:nvSpPr>
        <p:spPr>
          <a:xfrm>
            <a:off x="1540983" y="3811364"/>
            <a:ext cx="9082574" cy="1407691"/>
          </a:xfrm>
          <a:prstGeom prst="rect">
            <a:avLst/>
          </a:prstGeom>
        </p:spPr>
        <p:txBody>
          <a:bodyPr/>
          <a:lstStyle>
            <a:lvl1pPr marL="0" indent="0" algn="ctr">
              <a:buFont typeface="AGaramond RegularSC" pitchFamily="1" charset="-52"/>
              <a:buNone/>
              <a:defRPr sz="2600">
                <a:solidFill>
                  <a:srgbClr val="2C93EF"/>
                </a:solidFill>
                <a:latin typeface="Helvetica"/>
                <a:cs typeface="Helvetica"/>
              </a:defRPr>
            </a:lvl1pPr>
          </a:lstStyle>
          <a:p>
            <a:r>
              <a:rPr lang="en-US" dirty="0"/>
              <a:t>Click to edit Master subtitle style</a:t>
            </a:r>
          </a:p>
        </p:txBody>
      </p:sp>
      <p:pic>
        <p:nvPicPr>
          <p:cNvPr id="15" name="Picture 14">
            <a:extLst>
              <a:ext uri="{FF2B5EF4-FFF2-40B4-BE49-F238E27FC236}">
                <a16:creationId xmlns:a16="http://schemas.microsoft.com/office/drawing/2014/main" id="{C964560B-412C-5E44-8A81-2081A5893A0C}"/>
              </a:ext>
            </a:extLst>
          </p:cNvPr>
          <p:cNvPicPr>
            <a:picLocks noChangeAspect="1"/>
          </p:cNvPicPr>
          <p:nvPr userDrawn="1"/>
        </p:nvPicPr>
        <p:blipFill rotWithShape="1">
          <a:blip r:embed="rId2"/>
          <a:srcRect t="22742"/>
          <a:stretch/>
        </p:blipFill>
        <p:spPr>
          <a:xfrm>
            <a:off x="0" y="7686"/>
            <a:ext cx="12192000" cy="1387796"/>
          </a:xfrm>
          <a:prstGeom prst="rect">
            <a:avLst/>
          </a:prstGeom>
        </p:spPr>
      </p:pic>
    </p:spTree>
    <p:extLst>
      <p:ext uri="{BB962C8B-B14F-4D97-AF65-F5344CB8AC3E}">
        <p14:creationId xmlns:p14="http://schemas.microsoft.com/office/powerpoint/2010/main" val="31446978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dirty="0">
                <a:ln w="1905"/>
                <a:solidFill>
                  <a:srgbClr val="2C93EF"/>
                </a:solidFill>
                <a:effectLst>
                  <a:innerShdw blurRad="69850" dist="43180" dir="5400000">
                    <a:srgbClr val="000000">
                      <a:alpha val="65000"/>
                    </a:srgbClr>
                  </a:innerShdw>
                </a:effectLst>
                <a:latin typeface="Avenir Black"/>
                <a:cs typeface="Avenir Black"/>
              </a:rPr>
              <a:t>ACE 2018</a:t>
            </a:r>
            <a:r>
              <a:rPr lang="en-US" b="1" dirty="0">
                <a:ln w="1905"/>
                <a:solidFill>
                  <a:srgbClr val="2C93EF"/>
                </a:solidFill>
                <a:effectLst>
                  <a:innerShdw blurRad="69850" dist="43180" dir="5400000">
                    <a:srgbClr val="000000">
                      <a:alpha val="65000"/>
                    </a:srgbClr>
                  </a:innerShdw>
                </a:effectLst>
              </a:rPr>
              <a:t>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a:xfrm>
            <a:off x="237068" y="241300"/>
            <a:ext cx="11808882" cy="838200"/>
          </a:xfrm>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17894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Content Placeholder 3"/>
          <p:cNvSpPr>
            <a:spLocks noGrp="1"/>
          </p:cNvSpPr>
          <p:nvPr>
            <p:ph sz="quarter" idx="11"/>
          </p:nvPr>
        </p:nvSpPr>
        <p:spPr>
          <a:xfrm>
            <a:off x="234716" y="241301"/>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2"/>
          </p:nvPr>
        </p:nvSpPr>
        <p:spPr>
          <a:xfrm>
            <a:off x="234716" y="3337750"/>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7722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75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754"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693" y="1535113"/>
            <a:ext cx="53887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693" y="2174875"/>
            <a:ext cx="538870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E1BB5D33-BD4A-E140-8329-B4F6DF46627E}" type="datetime1">
              <a:rPr lang="en-US" altLang="zh-CN" smtClean="0"/>
              <a:t>2020-06-03</a:t>
            </a:fld>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4B9B488F-63E9-6748-9C6E-250D8E75CAF2}" type="slidenum">
              <a:rPr lang="zh-CN" altLang="en-US"/>
              <a:pPr>
                <a:defRPr/>
              </a:pPr>
              <a:t>‹#›</a:t>
            </a:fld>
            <a:endParaRPr lang="en-US" altLang="zh-CN"/>
          </a:p>
        </p:txBody>
      </p:sp>
    </p:spTree>
    <p:extLst>
      <p:ext uri="{BB962C8B-B14F-4D97-AF65-F5344CB8AC3E}">
        <p14:creationId xmlns:p14="http://schemas.microsoft.com/office/powerpoint/2010/main" val="1437716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4047" y="4406714"/>
            <a:ext cx="10362046" cy="1362916"/>
          </a:xfrm>
        </p:spPr>
        <p:txBody>
          <a:bodyPr anchor="t"/>
          <a:lstStyle>
            <a:lvl1pPr algn="l">
              <a:defRPr sz="3900" b="1" cap="all"/>
            </a:lvl1pPr>
          </a:lstStyle>
          <a:p>
            <a:r>
              <a:rPr lang="en-US"/>
              <a:t>Click to edit Master title style</a:t>
            </a:r>
          </a:p>
        </p:txBody>
      </p:sp>
      <p:sp>
        <p:nvSpPr>
          <p:cNvPr id="3" name="Text Placeholder 2"/>
          <p:cNvSpPr>
            <a:spLocks noGrp="1"/>
          </p:cNvSpPr>
          <p:nvPr>
            <p:ph type="body" idx="1"/>
          </p:nvPr>
        </p:nvSpPr>
        <p:spPr>
          <a:xfrm>
            <a:off x="964047" y="2906526"/>
            <a:ext cx="10362046" cy="1500187"/>
          </a:xfrm>
          <a:prstGeom prst="rect">
            <a:avLst/>
          </a:prstGeom>
        </p:spPr>
        <p:txBody>
          <a:bodyPr anchor="b"/>
          <a:lstStyle>
            <a:lvl1pPr marL="0" indent="0">
              <a:buNone/>
              <a:defRPr sz="1950"/>
            </a:lvl1pPr>
            <a:lvl2pPr marL="444468" indent="0">
              <a:buNone/>
              <a:defRPr sz="1733"/>
            </a:lvl2pPr>
            <a:lvl3pPr marL="888938" indent="0">
              <a:buNone/>
              <a:defRPr sz="1517"/>
            </a:lvl3pPr>
            <a:lvl4pPr marL="1333406" indent="0">
              <a:buNone/>
              <a:defRPr sz="1408"/>
            </a:lvl4pPr>
            <a:lvl5pPr marL="1777874" indent="0">
              <a:buNone/>
              <a:defRPr sz="1408"/>
            </a:lvl5pPr>
            <a:lvl6pPr marL="2222342" indent="0">
              <a:buNone/>
              <a:defRPr sz="1408"/>
            </a:lvl6pPr>
            <a:lvl7pPr marL="2666812" indent="0">
              <a:buNone/>
              <a:defRPr sz="1408"/>
            </a:lvl7pPr>
            <a:lvl8pPr marL="3111280" indent="0">
              <a:buNone/>
              <a:defRPr sz="1408"/>
            </a:lvl8pPr>
            <a:lvl9pPr marL="3555748" indent="0">
              <a:buNone/>
              <a:defRPr sz="1408"/>
            </a:lvl9pPr>
          </a:lstStyle>
          <a:p>
            <a:pPr lvl="0"/>
            <a:r>
              <a:rPr lang="en-US"/>
              <a:t>Click to edit Master text styles</a:t>
            </a:r>
          </a:p>
        </p:txBody>
      </p:sp>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6585515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quarter" idx="12"/>
          </p:nvPr>
        </p:nvSpPr>
        <p:spPr>
          <a:xfrm>
            <a:off x="2561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997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4587061"/>
      </p:ext>
    </p:extLst>
  </p:cSld>
  <p:clrMapOvr>
    <a:masterClrMapping/>
  </p:clrMapOvr>
  <p:extLst>
    <p:ext uri="{DCECCB84-F9BA-43D5-87BE-67443E8EF086}">
      <p15:sldGuideLst xmlns:p15="http://schemas.microsoft.com/office/powerpoint/2012/main">
        <p15:guide id="1" orient="horz" pos="1620">
          <p15:clr>
            <a:srgbClr val="FBAE40"/>
          </p15:clr>
        </p15:guide>
        <p15:guide id="2" pos="3545">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9917" y="141817"/>
            <a:ext cx="5831417" cy="838200"/>
          </a:xfrm>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Title 1"/>
          <p:cNvSpPr txBox="1">
            <a:spLocks/>
          </p:cNvSpPr>
          <p:nvPr userDrawn="1"/>
        </p:nvSpPr>
        <p:spPr bwMode="auto">
          <a:xfrm>
            <a:off x="6239230" y="288573"/>
            <a:ext cx="5402437" cy="838200"/>
          </a:xfrm>
          <a:prstGeom prst="rect">
            <a:avLst/>
          </a:prstGeom>
          <a:noFill/>
          <a:ln>
            <a:noFill/>
          </a:ln>
        </p:spPr>
        <p:txBody>
          <a:bodyPr vert="horz" wrap="square" lIns="99048" tIns="49524" rIns="99048" bIns="49524" numCol="1" anchor="ctr" anchorCtr="0" compatLnSpc="1">
            <a:prstTxWarp prst="textNoShape">
              <a:avLst/>
            </a:prstTxWarp>
          </a:bodyPr>
          <a:lstStyle>
            <a:lvl1pPr algn="ctr" rtl="0" eaLnBrk="0" fontAlgn="base" hangingPunct="0">
              <a:spcBef>
                <a:spcPct val="0"/>
              </a:spcBef>
              <a:spcAft>
                <a:spcPct val="0"/>
              </a:spcAft>
              <a:defRPr sz="2800"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2800" b="1">
                <a:solidFill>
                  <a:srgbClr val="000000"/>
                </a:solidFill>
                <a:latin typeface="Helvetica" charset="0"/>
                <a:ea typeface="ＭＳ Ｐゴシック" charset="-128"/>
              </a:defRPr>
            </a:lvl2pPr>
            <a:lvl3pPr algn="ctr" rtl="0" eaLnBrk="0" fontAlgn="base" hangingPunct="0">
              <a:spcBef>
                <a:spcPct val="0"/>
              </a:spcBef>
              <a:spcAft>
                <a:spcPct val="0"/>
              </a:spcAft>
              <a:defRPr sz="2800" b="1">
                <a:solidFill>
                  <a:srgbClr val="000000"/>
                </a:solidFill>
                <a:latin typeface="Helvetica" charset="0"/>
                <a:ea typeface="ＭＳ Ｐゴシック" charset="-128"/>
              </a:defRPr>
            </a:lvl3pPr>
            <a:lvl4pPr algn="ctr" rtl="0" eaLnBrk="0" fontAlgn="base" hangingPunct="0">
              <a:spcBef>
                <a:spcPct val="0"/>
              </a:spcBef>
              <a:spcAft>
                <a:spcPct val="0"/>
              </a:spcAft>
              <a:defRPr sz="2800" b="1">
                <a:solidFill>
                  <a:srgbClr val="000000"/>
                </a:solidFill>
                <a:latin typeface="Helvetica" charset="0"/>
                <a:ea typeface="ＭＳ Ｐゴシック" charset="-128"/>
              </a:defRPr>
            </a:lvl4pPr>
            <a:lvl5pPr algn="ctr" rtl="0" eaLnBrk="0" fontAlgn="base" hangingPunct="0">
              <a:spcBef>
                <a:spcPct val="0"/>
              </a:spcBef>
              <a:spcAft>
                <a:spcPct val="0"/>
              </a:spcAft>
              <a:defRPr sz="2800" b="1">
                <a:solidFill>
                  <a:srgbClr val="000000"/>
                </a:solidFill>
                <a:latin typeface="Helvetica" charset="0"/>
                <a:ea typeface="ＭＳ Ｐゴシック" charset="-128"/>
              </a:defRPr>
            </a:lvl5pPr>
            <a:lvl6pPr marL="410291" algn="l" defTabSz="914608" rtl="0" fontAlgn="base">
              <a:spcBef>
                <a:spcPct val="0"/>
              </a:spcBef>
              <a:spcAft>
                <a:spcPct val="0"/>
              </a:spcAft>
              <a:defRPr sz="3200">
                <a:solidFill>
                  <a:srgbClr val="939BA8"/>
                </a:solidFill>
                <a:latin typeface="Arial" pitchFamily="-110" charset="-52"/>
              </a:defRPr>
            </a:lvl6pPr>
            <a:lvl7pPr marL="820583" algn="l" defTabSz="914608" rtl="0" fontAlgn="base">
              <a:spcBef>
                <a:spcPct val="0"/>
              </a:spcBef>
              <a:spcAft>
                <a:spcPct val="0"/>
              </a:spcAft>
              <a:defRPr sz="3200">
                <a:solidFill>
                  <a:srgbClr val="939BA8"/>
                </a:solidFill>
                <a:latin typeface="Arial" pitchFamily="-110" charset="-52"/>
              </a:defRPr>
            </a:lvl7pPr>
            <a:lvl8pPr marL="1230874" algn="l" defTabSz="914608" rtl="0" fontAlgn="base">
              <a:spcBef>
                <a:spcPct val="0"/>
              </a:spcBef>
              <a:spcAft>
                <a:spcPct val="0"/>
              </a:spcAft>
              <a:defRPr sz="3200">
                <a:solidFill>
                  <a:srgbClr val="939BA8"/>
                </a:solidFill>
                <a:latin typeface="Arial" pitchFamily="-110" charset="-52"/>
              </a:defRPr>
            </a:lvl8pPr>
            <a:lvl9pPr marL="1641165" algn="l" defTabSz="914608" rtl="0" fontAlgn="base">
              <a:spcBef>
                <a:spcPct val="0"/>
              </a:spcBef>
              <a:spcAft>
                <a:spcPct val="0"/>
              </a:spcAft>
              <a:defRPr sz="3200">
                <a:solidFill>
                  <a:srgbClr val="939BA8"/>
                </a:solidFill>
                <a:latin typeface="Arial" pitchFamily="-110" charset="-52"/>
              </a:defRPr>
            </a:lvl9pPr>
          </a:lstStyle>
          <a:p>
            <a:r>
              <a:rPr lang="en-US" sz="3033" dirty="0"/>
              <a:t>Click to edit Master title style</a:t>
            </a:r>
          </a:p>
        </p:txBody>
      </p:sp>
      <p:sp>
        <p:nvSpPr>
          <p:cNvPr id="8" name="Content Placeholder 3"/>
          <p:cNvSpPr>
            <a:spLocks noGrp="1"/>
          </p:cNvSpPr>
          <p:nvPr>
            <p:ph sz="quarter" idx="12"/>
          </p:nvPr>
        </p:nvSpPr>
        <p:spPr>
          <a:xfrm>
            <a:off x="1926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3"/>
          </p:nvPr>
        </p:nvSpPr>
        <p:spPr>
          <a:xfrm>
            <a:off x="61362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7527087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306" y="1220558"/>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8398" y="1205300"/>
            <a:ext cx="5445606" cy="5034795"/>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Content Placeholder 2"/>
          <p:cNvSpPr>
            <a:spLocks noGrp="1"/>
          </p:cNvSpPr>
          <p:nvPr>
            <p:ph sz="half" idx="12"/>
          </p:nvPr>
        </p:nvSpPr>
        <p:spPr>
          <a:xfrm>
            <a:off x="3228869" y="1200084"/>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half" idx="13"/>
          </p:nvPr>
        </p:nvSpPr>
        <p:spPr>
          <a:xfrm>
            <a:off x="193846" y="3788310"/>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4"/>
          </p:nvPr>
        </p:nvSpPr>
        <p:spPr>
          <a:xfrm>
            <a:off x="3228868" y="3756356"/>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1668113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6158527" y="1189323"/>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half" idx="12"/>
          </p:nvPr>
        </p:nvSpPr>
        <p:spPr>
          <a:xfrm>
            <a:off x="307658" y="1184827"/>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half" idx="13"/>
          </p:nvPr>
        </p:nvSpPr>
        <p:spPr>
          <a:xfrm>
            <a:off x="339608"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186017"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536723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620" y="274544"/>
            <a:ext cx="11762315" cy="97005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618" y="1370107"/>
            <a:ext cx="5803323"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5" name="Text Placeholder 4"/>
          <p:cNvSpPr>
            <a:spLocks noGrp="1"/>
          </p:cNvSpPr>
          <p:nvPr>
            <p:ph type="body" sz="quarter" idx="3"/>
          </p:nvPr>
        </p:nvSpPr>
        <p:spPr>
          <a:xfrm>
            <a:off x="6136219" y="1370107"/>
            <a:ext cx="5818716"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9" name="Content Placeholder 3"/>
          <p:cNvSpPr>
            <a:spLocks noGrp="1"/>
          </p:cNvSpPr>
          <p:nvPr>
            <p:ph sz="quarter" idx="12"/>
          </p:nvPr>
        </p:nvSpPr>
        <p:spPr>
          <a:xfrm>
            <a:off x="1926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362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478235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988" y="274544"/>
            <a:ext cx="10972031" cy="1143000"/>
          </a:xfr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398315" y="1888095"/>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1" name="Content Placeholder 3"/>
          <p:cNvSpPr>
            <a:spLocks noGrp="1"/>
          </p:cNvSpPr>
          <p:nvPr>
            <p:ph sz="half" idx="12"/>
          </p:nvPr>
        </p:nvSpPr>
        <p:spPr>
          <a:xfrm>
            <a:off x="4230199"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13"/>
          </p:nvPr>
        </p:nvSpPr>
        <p:spPr>
          <a:xfrm>
            <a:off x="8040316"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1606484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3" name="Content Placeholder 3"/>
          <p:cNvSpPr>
            <a:spLocks noGrp="1"/>
          </p:cNvSpPr>
          <p:nvPr>
            <p:ph sz="half" idx="16"/>
          </p:nvPr>
        </p:nvSpPr>
        <p:spPr>
          <a:xfrm>
            <a:off x="8134596" y="20816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3"/>
          <p:cNvSpPr>
            <a:spLocks noGrp="1"/>
          </p:cNvSpPr>
          <p:nvPr>
            <p:ph sz="half" idx="17"/>
          </p:nvPr>
        </p:nvSpPr>
        <p:spPr>
          <a:xfrm>
            <a:off x="4128066" y="20564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p:cNvSpPr>
            <a:spLocks noGrp="1"/>
          </p:cNvSpPr>
          <p:nvPr>
            <p:ph sz="half" idx="18"/>
          </p:nvPr>
        </p:nvSpPr>
        <p:spPr>
          <a:xfrm>
            <a:off x="124070" y="221472"/>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half" idx="19"/>
          </p:nvPr>
        </p:nvSpPr>
        <p:spPr>
          <a:xfrm>
            <a:off x="8159036" y="337057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p:cNvSpPr>
            <a:spLocks noGrp="1"/>
          </p:cNvSpPr>
          <p:nvPr>
            <p:ph sz="half" idx="20"/>
          </p:nvPr>
        </p:nvSpPr>
        <p:spPr>
          <a:xfrm>
            <a:off x="4152505" y="336805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p:cNvSpPr>
            <a:spLocks noGrp="1"/>
          </p:cNvSpPr>
          <p:nvPr>
            <p:ph sz="half" idx="21"/>
          </p:nvPr>
        </p:nvSpPr>
        <p:spPr>
          <a:xfrm>
            <a:off x="148509" y="3383879"/>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466307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321707759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5" name="Rectangle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311211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9EF01DE1-F591-A545-B681-2EEF1F8724BF}" type="datetime1">
              <a:rPr lang="en-US" altLang="zh-CN" smtClean="0"/>
              <a:t>2020-06-03</a:t>
            </a:fld>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3F95CB26-06A8-D04E-B8B9-EDDDAF2A4E8B}" type="slidenum">
              <a:rPr lang="zh-CN" altLang="en-US"/>
              <a:pPr>
                <a:defRPr/>
              </a:pPr>
              <a:t>‹#›</a:t>
            </a:fld>
            <a:endParaRPr lang="en-US" altLang="zh-CN"/>
          </a:p>
        </p:txBody>
      </p:sp>
    </p:spTree>
    <p:extLst>
      <p:ext uri="{BB962C8B-B14F-4D97-AF65-F5344CB8AC3E}">
        <p14:creationId xmlns:p14="http://schemas.microsoft.com/office/powerpoint/2010/main" val="21578723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988" y="273145"/>
            <a:ext cx="4010122" cy="1162611"/>
          </a:xfrm>
        </p:spPr>
        <p:txBody>
          <a:bodyPr anchor="b"/>
          <a:lstStyle>
            <a:lvl1pPr algn="l">
              <a:defRPr sz="1950" b="1"/>
            </a:lvl1pPr>
          </a:lstStyle>
          <a:p>
            <a:r>
              <a:rPr lang="en-US"/>
              <a:t>Click to edit Master title style</a:t>
            </a:r>
          </a:p>
        </p:txBody>
      </p:sp>
      <p:sp>
        <p:nvSpPr>
          <p:cNvPr id="3" name="Content Placeholder 2"/>
          <p:cNvSpPr>
            <a:spLocks noGrp="1"/>
          </p:cNvSpPr>
          <p:nvPr>
            <p:ph idx="1"/>
          </p:nvPr>
        </p:nvSpPr>
        <p:spPr>
          <a:xfrm>
            <a:off x="4766350" y="273144"/>
            <a:ext cx="6815666" cy="5853672"/>
          </a:xfrm>
          <a:prstGeom prst="rect">
            <a:avLst/>
          </a:prstGeom>
        </p:spPr>
        <p:txBody>
          <a:bodyPr/>
          <a:lstStyle>
            <a:lvl1pPr>
              <a:defRPr sz="3142"/>
            </a:lvl1pPr>
            <a:lvl2pPr>
              <a:defRPr sz="2708"/>
            </a:lvl2pPr>
            <a:lvl3pPr>
              <a:defRPr sz="2383"/>
            </a:lvl3pPr>
            <a:lvl4pPr>
              <a:defRPr sz="1950"/>
            </a:lvl4pPr>
            <a:lvl5pPr>
              <a:defRPr sz="1950"/>
            </a:lvl5pPr>
            <a:lvl6pPr>
              <a:defRPr sz="1950"/>
            </a:lvl6pPr>
            <a:lvl7pPr>
              <a:defRPr sz="1950"/>
            </a:lvl7pPr>
            <a:lvl8pPr>
              <a:defRPr sz="1950"/>
            </a:lvl8pPr>
            <a:lvl9pPr>
              <a:defRPr sz="1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988" y="1435756"/>
            <a:ext cx="4010122" cy="4691063"/>
          </a:xfrm>
          <a:prstGeom prst="rect">
            <a:avLst/>
          </a:prstGeom>
        </p:spPr>
        <p:txBody>
          <a:bodyPr/>
          <a:lstStyle>
            <a:lvl1pPr marL="0" indent="0">
              <a:buNone/>
              <a:defRPr sz="1408"/>
            </a:lvl1pPr>
            <a:lvl2pPr marL="444468" indent="0">
              <a:buNone/>
              <a:defRPr sz="1192"/>
            </a:lvl2pPr>
            <a:lvl3pPr marL="888938" indent="0">
              <a:buNone/>
              <a:defRPr sz="975"/>
            </a:lvl3pPr>
            <a:lvl4pPr marL="1333406" indent="0">
              <a:buNone/>
              <a:defRPr sz="867"/>
            </a:lvl4pPr>
            <a:lvl5pPr marL="1777874" indent="0">
              <a:buNone/>
              <a:defRPr sz="867"/>
            </a:lvl5pPr>
            <a:lvl6pPr marL="2222342" indent="0">
              <a:buNone/>
              <a:defRPr sz="867"/>
            </a:lvl6pPr>
            <a:lvl7pPr marL="2666812" indent="0">
              <a:buNone/>
              <a:defRPr sz="867"/>
            </a:lvl7pPr>
            <a:lvl8pPr marL="3111280" indent="0">
              <a:buNone/>
              <a:defRPr sz="867"/>
            </a:lvl8pPr>
            <a:lvl9pPr marL="3555748" indent="0">
              <a:buNone/>
              <a:defRPr sz="867"/>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456B2070-2232-1743-8639-39393822AA53}" type="slidenum">
              <a:rPr lang="en-US"/>
              <a:pPr>
                <a:defRPr/>
              </a:pPr>
              <a:t>‹#›</a:t>
            </a:fld>
            <a:endParaRPr lang="en-US" dirty="0"/>
          </a:p>
        </p:txBody>
      </p:sp>
    </p:spTree>
    <p:extLst>
      <p:ext uri="{BB962C8B-B14F-4D97-AF65-F5344CB8AC3E}">
        <p14:creationId xmlns:p14="http://schemas.microsoft.com/office/powerpoint/2010/main" val="302479672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912" y="4800323"/>
            <a:ext cx="7315969" cy="567297"/>
          </a:xfrm>
        </p:spPr>
        <p:txBody>
          <a:bodyPr anchor="b"/>
          <a:lstStyle>
            <a:lvl1pPr algn="l">
              <a:defRPr sz="1950" b="1"/>
            </a:lvl1pPr>
          </a:lstStyle>
          <a:p>
            <a:r>
              <a:rPr lang="en-US"/>
              <a:t>Click to edit Master title style</a:t>
            </a:r>
          </a:p>
        </p:txBody>
      </p:sp>
      <p:sp>
        <p:nvSpPr>
          <p:cNvPr id="3" name="Picture Placeholder 2"/>
          <p:cNvSpPr>
            <a:spLocks noGrp="1"/>
          </p:cNvSpPr>
          <p:nvPr>
            <p:ph type="pic" idx="1"/>
          </p:nvPr>
        </p:nvSpPr>
        <p:spPr>
          <a:xfrm>
            <a:off x="2389912" y="612121"/>
            <a:ext cx="7315969" cy="4115360"/>
          </a:xfrm>
          <a:prstGeom prst="rect">
            <a:avLst/>
          </a:prstGeom>
        </p:spPr>
        <p:txBody>
          <a:bodyPr/>
          <a:lstStyle>
            <a:lvl1pPr marL="0" indent="0">
              <a:buNone/>
              <a:defRPr sz="3142"/>
            </a:lvl1pPr>
            <a:lvl2pPr marL="444468" indent="0">
              <a:buNone/>
              <a:defRPr sz="2708"/>
            </a:lvl2pPr>
            <a:lvl3pPr marL="888938" indent="0">
              <a:buNone/>
              <a:defRPr sz="2383"/>
            </a:lvl3pPr>
            <a:lvl4pPr marL="1333406" indent="0">
              <a:buNone/>
              <a:defRPr sz="1950"/>
            </a:lvl4pPr>
            <a:lvl5pPr marL="1777874" indent="0">
              <a:buNone/>
              <a:defRPr sz="1950"/>
            </a:lvl5pPr>
            <a:lvl6pPr marL="2222342" indent="0">
              <a:buNone/>
              <a:defRPr sz="1950"/>
            </a:lvl6pPr>
            <a:lvl7pPr marL="2666812" indent="0">
              <a:buNone/>
              <a:defRPr sz="1950"/>
            </a:lvl7pPr>
            <a:lvl8pPr marL="3111280" indent="0">
              <a:buNone/>
              <a:defRPr sz="1950"/>
            </a:lvl8pPr>
            <a:lvl9pPr marL="3555748" indent="0">
              <a:buNone/>
              <a:defRPr sz="1950"/>
            </a:lvl9pPr>
          </a:lstStyle>
          <a:p>
            <a:pPr lvl="0"/>
            <a:endParaRPr lang="en-US" noProof="0" dirty="0"/>
          </a:p>
        </p:txBody>
      </p:sp>
      <p:sp>
        <p:nvSpPr>
          <p:cNvPr id="4" name="Text Placeholder 3"/>
          <p:cNvSpPr>
            <a:spLocks noGrp="1"/>
          </p:cNvSpPr>
          <p:nvPr>
            <p:ph type="body" sz="half" idx="2"/>
          </p:nvPr>
        </p:nvSpPr>
        <p:spPr>
          <a:xfrm>
            <a:off x="2389912" y="5367619"/>
            <a:ext cx="7315969" cy="804023"/>
          </a:xfrm>
          <a:prstGeom prst="rect">
            <a:avLst/>
          </a:prstGeom>
        </p:spPr>
        <p:txBody>
          <a:bodyPr/>
          <a:lstStyle>
            <a:lvl1pPr marL="0" indent="0">
              <a:buNone/>
              <a:defRPr sz="1408"/>
            </a:lvl1pPr>
            <a:lvl2pPr marL="444468" indent="0">
              <a:buNone/>
              <a:defRPr sz="1192"/>
            </a:lvl2pPr>
            <a:lvl3pPr marL="888938" indent="0">
              <a:buNone/>
              <a:defRPr sz="975"/>
            </a:lvl3pPr>
            <a:lvl4pPr marL="1333406" indent="0">
              <a:buNone/>
              <a:defRPr sz="867"/>
            </a:lvl4pPr>
            <a:lvl5pPr marL="1777874" indent="0">
              <a:buNone/>
              <a:defRPr sz="867"/>
            </a:lvl5pPr>
            <a:lvl6pPr marL="2222342" indent="0">
              <a:buNone/>
              <a:defRPr sz="867"/>
            </a:lvl6pPr>
            <a:lvl7pPr marL="2666812" indent="0">
              <a:buNone/>
              <a:defRPr sz="867"/>
            </a:lvl7pPr>
            <a:lvl8pPr marL="3111280" indent="0">
              <a:buNone/>
              <a:defRPr sz="867"/>
            </a:lvl8pPr>
            <a:lvl9pPr marL="3555748" indent="0">
              <a:buNone/>
              <a:defRPr sz="867"/>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4DE066EB-B6EC-2943-BA64-184184D01F13}" type="slidenum">
              <a:rPr lang="en-US"/>
              <a:pPr>
                <a:defRPr/>
              </a:pPr>
              <a:t>‹#›</a:t>
            </a:fld>
            <a:endParaRPr lang="en-US" dirty="0"/>
          </a:p>
        </p:txBody>
      </p:sp>
    </p:spTree>
    <p:extLst>
      <p:ext uri="{BB962C8B-B14F-4D97-AF65-F5344CB8AC3E}">
        <p14:creationId xmlns:p14="http://schemas.microsoft.com/office/powerpoint/2010/main" val="41587827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237068" y="1145109"/>
            <a:ext cx="11751733" cy="508211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5" name="Rectangle 6"/>
          <p:cNvSpPr>
            <a:spLocks noGrp="1" noChangeArrowheads="1"/>
          </p:cNvSpPr>
          <p:nvPr>
            <p:ph type="sldNum" sz="quarter" idx="11"/>
          </p:nvPr>
        </p:nvSpPr>
        <p:spPr>
          <a:ln/>
        </p:spPr>
        <p:txBody>
          <a:bodyPr/>
          <a:lstStyle>
            <a:lvl1pPr>
              <a:defRPr/>
            </a:lvl1pPr>
          </a:lstStyle>
          <a:p>
            <a:pPr>
              <a:defRPr/>
            </a:pPr>
            <a:fld id="{32975CF3-6E55-CB47-BBAB-C546B8D1D3CC}" type="slidenum">
              <a:rPr lang="en-US"/>
              <a:pPr>
                <a:defRPr/>
              </a:pPr>
              <a:t>‹#›</a:t>
            </a:fld>
            <a:endParaRPr lang="en-US" dirty="0"/>
          </a:p>
        </p:txBody>
      </p:sp>
    </p:spTree>
    <p:extLst>
      <p:ext uri="{BB962C8B-B14F-4D97-AF65-F5344CB8AC3E}">
        <p14:creationId xmlns:p14="http://schemas.microsoft.com/office/powerpoint/2010/main" val="4446912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16943" y="1143000"/>
            <a:ext cx="2767060" cy="42666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987" y="1143000"/>
            <a:ext cx="8122226" cy="426664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5" name="Rectangle 6"/>
          <p:cNvSpPr>
            <a:spLocks noGrp="1" noChangeArrowheads="1"/>
          </p:cNvSpPr>
          <p:nvPr>
            <p:ph type="sldNum" sz="quarter" idx="11"/>
          </p:nvPr>
        </p:nvSpPr>
        <p:spPr>
          <a:ln/>
        </p:spPr>
        <p:txBody>
          <a:bodyPr/>
          <a:lstStyle>
            <a:lvl1pPr>
              <a:defRPr/>
            </a:lvl1pPr>
          </a:lstStyle>
          <a:p>
            <a:pPr>
              <a:defRPr/>
            </a:pPr>
            <a:fld id="{94364BA3-C51F-0C42-93A3-97FF0A2370A6}" type="slidenum">
              <a:rPr lang="en-US"/>
              <a:pPr>
                <a:defRPr/>
              </a:pPr>
              <a:t>‹#›</a:t>
            </a:fld>
            <a:endParaRPr lang="en-US" dirty="0"/>
          </a:p>
        </p:txBody>
      </p:sp>
    </p:spTree>
    <p:extLst>
      <p:ext uri="{BB962C8B-B14F-4D97-AF65-F5344CB8AC3E}">
        <p14:creationId xmlns:p14="http://schemas.microsoft.com/office/powerpoint/2010/main" val="59844558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BED7BE0-1685-4438-B25A-8A57FFC85154}" type="datetimeFigureOut">
              <a:rPr lang="en-US" smtClean="0"/>
              <a:t>2020-06-03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459027-BDAD-444B-AA58-17BFA2188E01}" type="slidenum">
              <a:rPr lang="en-US" smtClean="0"/>
              <a:t>‹#›</a:t>
            </a:fld>
            <a:endParaRPr lang="en-US"/>
          </a:p>
        </p:txBody>
      </p:sp>
    </p:spTree>
    <p:extLst>
      <p:ext uri="{BB962C8B-B14F-4D97-AF65-F5344CB8AC3E}">
        <p14:creationId xmlns:p14="http://schemas.microsoft.com/office/powerpoint/2010/main" val="410529468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7F49E0-61F7-415B-B3CE-1114AA381742}" type="datetimeFigureOut">
              <a:rPr lang="en-US" smtClean="0"/>
              <a:t>2020-06-03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6F55D1-17F3-4A82-9046-A48CCE667CF2}" type="slidenum">
              <a:rPr lang="en-US" smtClean="0"/>
              <a:t>‹#›</a:t>
            </a:fld>
            <a:endParaRPr lang="en-US"/>
          </a:p>
        </p:txBody>
      </p:sp>
      <p:sp>
        <p:nvSpPr>
          <p:cNvPr id="7" name="Rectangle 10"/>
          <p:cNvSpPr>
            <a:spLocks noChangeArrowheads="1"/>
          </p:cNvSpPr>
          <p:nvPr userDrawn="1"/>
        </p:nvSpPr>
        <p:spPr bwMode="auto">
          <a:xfrm flipV="1">
            <a:off x="0" y="6724651"/>
            <a:ext cx="12192000" cy="141816"/>
          </a:xfrm>
          <a:prstGeom prst="rect">
            <a:avLst/>
          </a:prstGeom>
          <a:solidFill>
            <a:srgbClr val="094AB8"/>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sz="975" dirty="0"/>
          </a:p>
        </p:txBody>
      </p:sp>
      <p:sp>
        <p:nvSpPr>
          <p:cNvPr id="8" name="Rectangle 6"/>
          <p:cNvSpPr>
            <a:spLocks noChangeArrowheads="1"/>
          </p:cNvSpPr>
          <p:nvPr userDrawn="1"/>
        </p:nvSpPr>
        <p:spPr bwMode="auto">
          <a:xfrm>
            <a:off x="133350" y="230719"/>
            <a:ext cx="11478683" cy="4169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9048" tIns="49524" rIns="99048" bIns="49524"/>
          <a:lstStyle/>
          <a:p>
            <a:pPr eaLnBrk="1" hangingPunct="1"/>
            <a:endParaRPr lang="en-US" sz="975" dirty="0">
              <a:solidFill>
                <a:schemeClr val="bg1"/>
              </a:solidFill>
              <a:latin typeface="Arial" charset="0"/>
            </a:endParaRPr>
          </a:p>
        </p:txBody>
      </p:sp>
      <p:sp>
        <p:nvSpPr>
          <p:cNvPr id="9" name="Rectangle 7"/>
          <p:cNvSpPr>
            <a:spLocks noChangeArrowheads="1"/>
          </p:cNvSpPr>
          <p:nvPr userDrawn="1"/>
        </p:nvSpPr>
        <p:spPr bwMode="auto">
          <a:xfrm>
            <a:off x="118535" y="6424085"/>
            <a:ext cx="11478684" cy="3577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9048" tIns="49524" rIns="99048" bIns="49524"/>
          <a:lstStyle/>
          <a:p>
            <a:pPr eaLnBrk="1" hangingPunct="1"/>
            <a:r>
              <a:rPr lang="en-US" sz="975" dirty="0">
                <a:solidFill>
                  <a:schemeClr val="bg1"/>
                </a:solidFill>
                <a:latin typeface="Arial" charset="0"/>
              </a:rPr>
              <a:t> </a:t>
            </a:r>
          </a:p>
        </p:txBody>
      </p:sp>
      <p:sp>
        <p:nvSpPr>
          <p:cNvPr id="10" name="Rectangle 15"/>
          <p:cNvSpPr>
            <a:spLocks noChangeArrowheads="1"/>
          </p:cNvSpPr>
          <p:nvPr userDrawn="1"/>
        </p:nvSpPr>
        <p:spPr bwMode="auto">
          <a:xfrm flipV="1">
            <a:off x="0" y="1"/>
            <a:ext cx="12192000" cy="107951"/>
          </a:xfrm>
          <a:prstGeom prst="rect">
            <a:avLst/>
          </a:prstGeom>
          <a:solidFill>
            <a:srgbClr val="EF0202"/>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sz="975" dirty="0"/>
          </a:p>
        </p:txBody>
      </p:sp>
      <p:pic>
        <p:nvPicPr>
          <p:cNvPr id="11" name="Picture 10">
            <a:extLst>
              <a:ext uri="{FF2B5EF4-FFF2-40B4-BE49-F238E27FC236}">
                <a16:creationId xmlns:a16="http://schemas.microsoft.com/office/drawing/2014/main" id="{C964560B-412C-5E44-8A81-2081A5893A0C}"/>
              </a:ext>
            </a:extLst>
          </p:cNvPr>
          <p:cNvPicPr>
            <a:picLocks noChangeAspect="1"/>
          </p:cNvPicPr>
          <p:nvPr userDrawn="1"/>
        </p:nvPicPr>
        <p:blipFill rotWithShape="1">
          <a:blip r:embed="rId2"/>
          <a:srcRect t="22742"/>
          <a:stretch/>
        </p:blipFill>
        <p:spPr>
          <a:xfrm>
            <a:off x="0" y="7686"/>
            <a:ext cx="12192000" cy="1387796"/>
          </a:xfrm>
          <a:prstGeom prst="rect">
            <a:avLst/>
          </a:prstGeom>
        </p:spPr>
      </p:pic>
    </p:spTree>
    <p:extLst>
      <p:ext uri="{BB962C8B-B14F-4D97-AF65-F5344CB8AC3E}">
        <p14:creationId xmlns:p14="http://schemas.microsoft.com/office/powerpoint/2010/main" val="285529684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7F49E0-61F7-415B-B3CE-1114AA381742}"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1555419320"/>
      </p:ext>
    </p:extLst>
  </p:cSld>
  <p:clrMapOvr>
    <a:masterClrMapping/>
  </p:clrMapOvr>
  <p:hf hd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17F49E0-61F7-415B-B3CE-1114AA381742}"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49773137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7F49E0-61F7-415B-B3CE-1114AA381742}"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7" name="Slide Number Placeholder 6"/>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1131327143"/>
      </p:ext>
    </p:extLst>
  </p:cSld>
  <p:clrMapOvr>
    <a:masterClrMapping/>
  </p:clrMapOvr>
  <p:hf hd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17F49E0-61F7-415B-B3CE-1114AA381742}" type="datetimeFigureOut">
              <a:rPr lang="en-US" smtClean="0"/>
              <a:t>2020-06-03</a:t>
            </a:fld>
            <a:endParaRPr lang="en-US"/>
          </a:p>
        </p:txBody>
      </p:sp>
      <p:sp>
        <p:nvSpPr>
          <p:cNvPr id="8" name="Footer Placeholder 7"/>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 SWG Programmatic Workshop</a:t>
            </a:r>
            <a:endParaRPr lang="en-US" dirty="0"/>
          </a:p>
        </p:txBody>
      </p:sp>
      <p:sp>
        <p:nvSpPr>
          <p:cNvPr id="9" name="Slide Number Placeholder 8"/>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1636188552"/>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D4B8D843-ED2B-A746-98DE-9D479FCABCF7}" type="datetime1">
              <a:rPr lang="en-US" altLang="zh-CN" smtClean="0"/>
              <a:t>2020-06-03</a:t>
            </a:fld>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82BE524F-2571-A647-A23F-441485687A8D}" type="slidenum">
              <a:rPr lang="zh-CN" altLang="en-US"/>
              <a:pPr>
                <a:defRPr/>
              </a:pPr>
              <a:t>‹#›</a:t>
            </a:fld>
            <a:endParaRPr lang="en-US" altLang="zh-CN"/>
          </a:p>
        </p:txBody>
      </p:sp>
    </p:spTree>
    <p:extLst>
      <p:ext uri="{BB962C8B-B14F-4D97-AF65-F5344CB8AC3E}">
        <p14:creationId xmlns:p14="http://schemas.microsoft.com/office/powerpoint/2010/main" val="423596841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17F49E0-61F7-415B-B3CE-1114AA381742}" type="datetimeFigureOut">
              <a:rPr lang="en-US" smtClean="0"/>
              <a:t>2020-06-03</a:t>
            </a:fld>
            <a:endParaRPr lang="en-US"/>
          </a:p>
        </p:txBody>
      </p:sp>
      <p:sp>
        <p:nvSpPr>
          <p:cNvPr id="4" name="Footer Placeholder 3"/>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5" name="Slide Number Placeholder 4"/>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5956861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7F49E0-61F7-415B-B3CE-1114AA381742}" type="datetimeFigureOut">
              <a:rPr lang="en-US" smtClean="0"/>
              <a:t>2020-06-03</a:t>
            </a:fld>
            <a:endParaRPr lang="en-US"/>
          </a:p>
        </p:txBody>
      </p:sp>
      <p:sp>
        <p:nvSpPr>
          <p:cNvPr id="3" name="Footer Placeholder 2"/>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4" name="Slide Number Placeholder 3"/>
          <p:cNvSpPr>
            <a:spLocks noGrp="1"/>
          </p:cNvSpPr>
          <p:nvPr>
            <p:ph type="sldNum" sz="quarter" idx="12"/>
          </p:nvPr>
        </p:nvSpPr>
        <p:spPr/>
        <p:txBody>
          <a:bodyPr/>
          <a:lstStyle/>
          <a:p>
            <a:pPr>
              <a:defRPr/>
            </a:pPr>
            <a:fld id="{CD6D5042-7F60-904A-9DE5-D05C0BD0A3FB}" type="slidenum">
              <a:rPr lang="en-US" smtClean="0"/>
              <a:pPr>
                <a:defRPr/>
              </a:pPr>
              <a:t>‹#›</a:t>
            </a:fld>
            <a:endParaRPr lang="en-US" dirty="0"/>
          </a:p>
        </p:txBody>
      </p:sp>
    </p:spTree>
    <p:extLst>
      <p:ext uri="{BB962C8B-B14F-4D97-AF65-F5344CB8AC3E}">
        <p14:creationId xmlns:p14="http://schemas.microsoft.com/office/powerpoint/2010/main" val="56369793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17F49E0-61F7-415B-B3CE-1114AA381742}"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56B2070-2232-1743-8639-39393822AA53}" type="slidenum">
              <a:rPr lang="en-US" smtClean="0"/>
              <a:pPr>
                <a:defRPr/>
              </a:pPr>
              <a:t>‹#›</a:t>
            </a:fld>
            <a:endParaRPr lang="en-US" dirty="0"/>
          </a:p>
        </p:txBody>
      </p:sp>
    </p:spTree>
    <p:extLst>
      <p:ext uri="{BB962C8B-B14F-4D97-AF65-F5344CB8AC3E}">
        <p14:creationId xmlns:p14="http://schemas.microsoft.com/office/powerpoint/2010/main" val="190541390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17F49E0-61F7-415B-B3CE-1114AA381742}" type="datetimeFigureOut">
              <a:rPr lang="en-US" smtClean="0"/>
              <a:t>2020-06-03</a:t>
            </a:fld>
            <a:endParaRPr lang="en-US"/>
          </a:p>
        </p:txBody>
      </p:sp>
      <p:sp>
        <p:nvSpPr>
          <p:cNvPr id="6" name="Footer Placeholder 5"/>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7" name="Slide Number Placeholder 6"/>
          <p:cNvSpPr>
            <a:spLocks noGrp="1"/>
          </p:cNvSpPr>
          <p:nvPr>
            <p:ph type="sldNum" sz="quarter" idx="12"/>
          </p:nvPr>
        </p:nvSpPr>
        <p:spPr/>
        <p:txBody>
          <a:bodyPr/>
          <a:lstStyle/>
          <a:p>
            <a:pPr>
              <a:defRPr/>
            </a:pPr>
            <a:fld id="{4DE066EB-B6EC-2943-BA64-184184D01F13}" type="slidenum">
              <a:rPr lang="en-US" smtClean="0"/>
              <a:pPr>
                <a:defRPr/>
              </a:pPr>
              <a:t>‹#›</a:t>
            </a:fld>
            <a:endParaRPr lang="en-US" dirty="0"/>
          </a:p>
        </p:txBody>
      </p:sp>
    </p:spTree>
    <p:extLst>
      <p:ext uri="{BB962C8B-B14F-4D97-AF65-F5344CB8AC3E}">
        <p14:creationId xmlns:p14="http://schemas.microsoft.com/office/powerpoint/2010/main" val="381343870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7F49E0-61F7-415B-B3CE-1114AA381742}"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32975CF3-6E55-CB47-BBAB-C546B8D1D3CC}" type="slidenum">
              <a:rPr lang="en-US" smtClean="0"/>
              <a:pPr>
                <a:defRPr/>
              </a:pPr>
              <a:t>‹#›</a:t>
            </a:fld>
            <a:endParaRPr lang="en-US" dirty="0"/>
          </a:p>
        </p:txBody>
      </p:sp>
    </p:spTree>
    <p:extLst>
      <p:ext uri="{BB962C8B-B14F-4D97-AF65-F5344CB8AC3E}">
        <p14:creationId xmlns:p14="http://schemas.microsoft.com/office/powerpoint/2010/main" val="189397833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7F49E0-61F7-415B-B3CE-1114AA381742}" type="datetimeFigureOut">
              <a:rPr lang="en-US" smtClean="0"/>
              <a:t>2020-06-03</a:t>
            </a:fld>
            <a:endParaRPr lang="en-US"/>
          </a:p>
        </p:txBody>
      </p:sp>
      <p:sp>
        <p:nvSpPr>
          <p:cNvPr id="5" name="Footer Placeholder 4"/>
          <p:cNvSpPr>
            <a:spLocks noGrp="1"/>
          </p:cNvSpPr>
          <p:nvPr>
            <p:ph type="ftr" sz="quarter" idx="11"/>
          </p:nvPr>
        </p:nvSpPr>
        <p:spPr/>
        <p:txBody>
          <a:bodyPr/>
          <a:lstStyle/>
          <a:p>
            <a:pPr>
              <a:defRPr/>
            </a:pPr>
            <a:r>
              <a:rPr lang="en-US" b="1">
                <a:ln w="1905"/>
                <a:solidFill>
                  <a:srgbClr val="2C93EF"/>
                </a:solidFill>
                <a:effectLst>
                  <a:innerShdw blurRad="69850" dist="43180" dir="5400000">
                    <a:srgbClr val="000000">
                      <a:alpha val="65000"/>
                    </a:srgbClr>
                  </a:innerShdw>
                </a:effectLst>
              </a:rPr>
              <a:t>ACE 2018 </a:t>
            </a:r>
            <a:r>
              <a:rPr lang="en-US"/>
              <a:t>SWG Programmatic Workshop</a:t>
            </a:r>
            <a:endParaRPr lang="en-US" dirty="0"/>
          </a:p>
        </p:txBody>
      </p:sp>
      <p:sp>
        <p:nvSpPr>
          <p:cNvPr id="6" name="Slide Number Placeholder 5"/>
          <p:cNvSpPr>
            <a:spLocks noGrp="1"/>
          </p:cNvSpPr>
          <p:nvPr>
            <p:ph type="sldNum" sz="quarter" idx="12"/>
          </p:nvPr>
        </p:nvSpPr>
        <p:spPr/>
        <p:txBody>
          <a:bodyPr/>
          <a:lstStyle/>
          <a:p>
            <a:pPr>
              <a:defRPr/>
            </a:pPr>
            <a:fld id="{94364BA3-C51F-0C42-93A3-97FF0A2370A6}" type="slidenum">
              <a:rPr lang="en-US" smtClean="0"/>
              <a:pPr>
                <a:defRPr/>
              </a:pPr>
              <a:t>‹#›</a:t>
            </a:fld>
            <a:endParaRPr lang="en-US" dirty="0"/>
          </a:p>
        </p:txBody>
      </p:sp>
    </p:spTree>
    <p:extLst>
      <p:ext uri="{BB962C8B-B14F-4D97-AF65-F5344CB8AC3E}">
        <p14:creationId xmlns:p14="http://schemas.microsoft.com/office/powerpoint/2010/main" val="32488178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dirty="0">
                <a:ln w="1905"/>
                <a:solidFill>
                  <a:srgbClr val="2C93EF"/>
                </a:solidFill>
                <a:effectLst>
                  <a:innerShdw blurRad="69850" dist="43180" dir="5400000">
                    <a:srgbClr val="000000">
                      <a:alpha val="65000"/>
                    </a:srgbClr>
                  </a:innerShdw>
                </a:effectLst>
                <a:latin typeface="Avenir Black"/>
                <a:cs typeface="Avenir Black"/>
              </a:rPr>
              <a:t>ACE 2018</a:t>
            </a:r>
            <a:r>
              <a:rPr lang="en-US" b="1" dirty="0">
                <a:ln w="1905"/>
                <a:solidFill>
                  <a:srgbClr val="2C93EF"/>
                </a:solidFill>
                <a:effectLst>
                  <a:innerShdw blurRad="69850" dist="43180" dir="5400000">
                    <a:srgbClr val="000000">
                      <a:alpha val="65000"/>
                    </a:srgbClr>
                  </a:innerShdw>
                </a:effectLst>
              </a:rPr>
              <a:t>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a:xfrm>
            <a:off x="-562707" y="275399"/>
            <a:ext cx="11808882" cy="838200"/>
          </a:xfrm>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p:cNvSpPr txBox="1"/>
          <p:nvPr userDrawn="1"/>
        </p:nvSpPr>
        <p:spPr>
          <a:xfrm>
            <a:off x="2751016" y="3581400"/>
            <a:ext cx="4783015"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38264951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dirty="0">
                <a:ln w="1905"/>
                <a:solidFill>
                  <a:srgbClr val="2C93EF"/>
                </a:solidFill>
                <a:effectLst>
                  <a:innerShdw blurRad="69850" dist="43180" dir="5400000">
                    <a:srgbClr val="000000">
                      <a:alpha val="65000"/>
                    </a:srgbClr>
                  </a:innerShdw>
                </a:effectLst>
                <a:latin typeface="Avenir Black"/>
                <a:cs typeface="Avenir Black"/>
              </a:rPr>
              <a:t>ACE 2018</a:t>
            </a:r>
            <a:r>
              <a:rPr lang="en-US" b="1" dirty="0">
                <a:ln w="1905"/>
                <a:solidFill>
                  <a:srgbClr val="2C93EF"/>
                </a:solidFill>
                <a:effectLst>
                  <a:innerShdw blurRad="69850" dist="43180" dir="5400000">
                    <a:srgbClr val="000000">
                      <a:alpha val="65000"/>
                    </a:srgbClr>
                  </a:innerShdw>
                </a:effectLst>
              </a:rPr>
              <a:t>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Title 7"/>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37068" y="1231899"/>
            <a:ext cx="11637434" cy="4991100"/>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485296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Footer Placeholder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7" name="Slide Number Placeholder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sp>
        <p:nvSpPr>
          <p:cNvPr id="8" name="Content Placeholder 3"/>
          <p:cNvSpPr>
            <a:spLocks noGrp="1"/>
          </p:cNvSpPr>
          <p:nvPr>
            <p:ph sz="quarter" idx="11"/>
          </p:nvPr>
        </p:nvSpPr>
        <p:spPr>
          <a:xfrm>
            <a:off x="234716" y="241301"/>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2"/>
          </p:nvPr>
        </p:nvSpPr>
        <p:spPr>
          <a:xfrm>
            <a:off x="234716" y="3337750"/>
            <a:ext cx="11637434" cy="2921003"/>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710079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quarter" idx="12"/>
          </p:nvPr>
        </p:nvSpPr>
        <p:spPr>
          <a:xfrm>
            <a:off x="2561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99717" y="1202973"/>
            <a:ext cx="5818718" cy="5020028"/>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68038630"/>
      </p:ext>
    </p:extLst>
  </p:cSld>
  <p:clrMapOvr>
    <a:masterClrMapping/>
  </p:clrMapOvr>
  <p:extLst>
    <p:ext uri="{DCECCB84-F9BA-43D5-87BE-67443E8EF086}">
      <p15:sldGuideLst xmlns:p15="http://schemas.microsoft.com/office/powerpoint/2012/main">
        <p15:guide id="1" orient="horz" pos="1620">
          <p15:clr>
            <a:srgbClr val="FBAE40"/>
          </p15:clr>
        </p15:guide>
        <p15:guide id="2" pos="3545">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247"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7385" y="273051"/>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435101"/>
            <a:ext cx="4011247"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CFAE98C9-9DB6-5D49-A51C-8C25B717CDE5}" type="datetime1">
              <a:rPr lang="en-US" altLang="zh-CN" smtClean="0"/>
              <a:t>2020-06-03</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3EA3CD18-BBE1-D146-B3D2-12010790AB0A}" type="slidenum">
              <a:rPr lang="zh-CN" altLang="en-US"/>
              <a:pPr>
                <a:defRPr/>
              </a:pPr>
              <a:t>‹#›</a:t>
            </a:fld>
            <a:endParaRPr lang="en-US" altLang="zh-CN"/>
          </a:p>
        </p:txBody>
      </p:sp>
    </p:spTree>
    <p:extLst>
      <p:ext uri="{BB962C8B-B14F-4D97-AF65-F5344CB8AC3E}">
        <p14:creationId xmlns:p14="http://schemas.microsoft.com/office/powerpoint/2010/main" val="33875535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9917" y="141817"/>
            <a:ext cx="5831417" cy="838200"/>
          </a:xfrm>
        </p:spPr>
        <p:txBody>
          <a:bodyPr/>
          <a:lstStyle/>
          <a:p>
            <a:r>
              <a:rPr lang="en-US"/>
              <a:t>Click to edit Master title style</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Title 1"/>
          <p:cNvSpPr txBox="1">
            <a:spLocks/>
          </p:cNvSpPr>
          <p:nvPr userDrawn="1"/>
        </p:nvSpPr>
        <p:spPr bwMode="auto">
          <a:xfrm>
            <a:off x="6239230" y="288573"/>
            <a:ext cx="5402437" cy="838200"/>
          </a:xfrm>
          <a:prstGeom prst="rect">
            <a:avLst/>
          </a:prstGeom>
          <a:noFill/>
          <a:ln>
            <a:noFill/>
          </a:ln>
        </p:spPr>
        <p:txBody>
          <a:bodyPr vert="horz" wrap="square" lIns="99048" tIns="49524" rIns="99048" bIns="49524" numCol="1" anchor="ctr" anchorCtr="0" compatLnSpc="1">
            <a:prstTxWarp prst="textNoShape">
              <a:avLst/>
            </a:prstTxWarp>
          </a:bodyPr>
          <a:lstStyle>
            <a:lvl1pPr algn="ctr" rtl="0" eaLnBrk="0" fontAlgn="base" hangingPunct="0">
              <a:spcBef>
                <a:spcPct val="0"/>
              </a:spcBef>
              <a:spcAft>
                <a:spcPct val="0"/>
              </a:spcAft>
              <a:defRPr sz="2800"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2800" b="1">
                <a:solidFill>
                  <a:srgbClr val="000000"/>
                </a:solidFill>
                <a:latin typeface="Helvetica" charset="0"/>
                <a:ea typeface="ＭＳ Ｐゴシック" charset="-128"/>
              </a:defRPr>
            </a:lvl2pPr>
            <a:lvl3pPr algn="ctr" rtl="0" eaLnBrk="0" fontAlgn="base" hangingPunct="0">
              <a:spcBef>
                <a:spcPct val="0"/>
              </a:spcBef>
              <a:spcAft>
                <a:spcPct val="0"/>
              </a:spcAft>
              <a:defRPr sz="2800" b="1">
                <a:solidFill>
                  <a:srgbClr val="000000"/>
                </a:solidFill>
                <a:latin typeface="Helvetica" charset="0"/>
                <a:ea typeface="ＭＳ Ｐゴシック" charset="-128"/>
              </a:defRPr>
            </a:lvl3pPr>
            <a:lvl4pPr algn="ctr" rtl="0" eaLnBrk="0" fontAlgn="base" hangingPunct="0">
              <a:spcBef>
                <a:spcPct val="0"/>
              </a:spcBef>
              <a:spcAft>
                <a:spcPct val="0"/>
              </a:spcAft>
              <a:defRPr sz="2800" b="1">
                <a:solidFill>
                  <a:srgbClr val="000000"/>
                </a:solidFill>
                <a:latin typeface="Helvetica" charset="0"/>
                <a:ea typeface="ＭＳ Ｐゴシック" charset="-128"/>
              </a:defRPr>
            </a:lvl4pPr>
            <a:lvl5pPr algn="ctr" rtl="0" eaLnBrk="0" fontAlgn="base" hangingPunct="0">
              <a:spcBef>
                <a:spcPct val="0"/>
              </a:spcBef>
              <a:spcAft>
                <a:spcPct val="0"/>
              </a:spcAft>
              <a:defRPr sz="2800" b="1">
                <a:solidFill>
                  <a:srgbClr val="000000"/>
                </a:solidFill>
                <a:latin typeface="Helvetica" charset="0"/>
                <a:ea typeface="ＭＳ Ｐゴシック" charset="-128"/>
              </a:defRPr>
            </a:lvl5pPr>
            <a:lvl6pPr marL="410291" algn="l" defTabSz="914608" rtl="0" fontAlgn="base">
              <a:spcBef>
                <a:spcPct val="0"/>
              </a:spcBef>
              <a:spcAft>
                <a:spcPct val="0"/>
              </a:spcAft>
              <a:defRPr sz="3200">
                <a:solidFill>
                  <a:srgbClr val="939BA8"/>
                </a:solidFill>
                <a:latin typeface="Arial" pitchFamily="-110" charset="-52"/>
              </a:defRPr>
            </a:lvl6pPr>
            <a:lvl7pPr marL="820583" algn="l" defTabSz="914608" rtl="0" fontAlgn="base">
              <a:spcBef>
                <a:spcPct val="0"/>
              </a:spcBef>
              <a:spcAft>
                <a:spcPct val="0"/>
              </a:spcAft>
              <a:defRPr sz="3200">
                <a:solidFill>
                  <a:srgbClr val="939BA8"/>
                </a:solidFill>
                <a:latin typeface="Arial" pitchFamily="-110" charset="-52"/>
              </a:defRPr>
            </a:lvl7pPr>
            <a:lvl8pPr marL="1230874" algn="l" defTabSz="914608" rtl="0" fontAlgn="base">
              <a:spcBef>
                <a:spcPct val="0"/>
              </a:spcBef>
              <a:spcAft>
                <a:spcPct val="0"/>
              </a:spcAft>
              <a:defRPr sz="3200">
                <a:solidFill>
                  <a:srgbClr val="939BA8"/>
                </a:solidFill>
                <a:latin typeface="Arial" pitchFamily="-110" charset="-52"/>
              </a:defRPr>
            </a:lvl8pPr>
            <a:lvl9pPr marL="1641165" algn="l" defTabSz="914608" rtl="0" fontAlgn="base">
              <a:spcBef>
                <a:spcPct val="0"/>
              </a:spcBef>
              <a:spcAft>
                <a:spcPct val="0"/>
              </a:spcAft>
              <a:defRPr sz="3200">
                <a:solidFill>
                  <a:srgbClr val="939BA8"/>
                </a:solidFill>
                <a:latin typeface="Arial" pitchFamily="-110" charset="-52"/>
              </a:defRPr>
            </a:lvl9pPr>
          </a:lstStyle>
          <a:p>
            <a:r>
              <a:rPr lang="en-US" sz="3033" dirty="0"/>
              <a:t>Click to edit Master title style</a:t>
            </a:r>
          </a:p>
        </p:txBody>
      </p:sp>
      <p:sp>
        <p:nvSpPr>
          <p:cNvPr id="8" name="Content Placeholder 3"/>
          <p:cNvSpPr>
            <a:spLocks noGrp="1"/>
          </p:cNvSpPr>
          <p:nvPr>
            <p:ph sz="quarter" idx="12"/>
          </p:nvPr>
        </p:nvSpPr>
        <p:spPr>
          <a:xfrm>
            <a:off x="1926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p:cNvSpPr>
            <a:spLocks noGrp="1"/>
          </p:cNvSpPr>
          <p:nvPr>
            <p:ph sz="quarter" idx="13"/>
          </p:nvPr>
        </p:nvSpPr>
        <p:spPr>
          <a:xfrm>
            <a:off x="6136218" y="1126774"/>
            <a:ext cx="5818718" cy="5173369"/>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602414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306" y="1220558"/>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8398" y="1205300"/>
            <a:ext cx="5445606" cy="5034795"/>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7" name="Content Placeholder 2"/>
          <p:cNvSpPr>
            <a:spLocks noGrp="1"/>
          </p:cNvSpPr>
          <p:nvPr>
            <p:ph sz="half" idx="12"/>
          </p:nvPr>
        </p:nvSpPr>
        <p:spPr>
          <a:xfrm>
            <a:off x="3228869" y="1200084"/>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half" idx="13"/>
          </p:nvPr>
        </p:nvSpPr>
        <p:spPr>
          <a:xfrm>
            <a:off x="193846" y="3788310"/>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4"/>
          </p:nvPr>
        </p:nvSpPr>
        <p:spPr>
          <a:xfrm>
            <a:off x="3228868" y="3756356"/>
            <a:ext cx="2948532" cy="2470063"/>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7226011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6158527" y="1189323"/>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6" name="Rectangle 6"/>
          <p:cNvSpPr>
            <a:spLocks noGrp="1" noChangeArrowheads="1"/>
          </p:cNvSpPr>
          <p:nvPr>
            <p:ph type="sldNum" sz="quarter" idx="11"/>
          </p:nvPr>
        </p:nvSpPr>
        <p:spPr>
          <a:ln/>
        </p:spPr>
        <p:txBody>
          <a:bodyPr/>
          <a:lstStyle>
            <a:lvl1pPr>
              <a:defRPr/>
            </a:lvl1pPr>
          </a:lstStyle>
          <a:p>
            <a:pPr>
              <a:defRPr/>
            </a:pPr>
            <a:fld id="{754059A9-27D9-9D4D-A366-1B1688A37AD7}" type="slidenum">
              <a:rPr lang="en-US"/>
              <a:pPr>
                <a:defRPr/>
              </a:pPr>
              <a:t>‹#›</a:t>
            </a:fld>
            <a:endParaRPr lang="en-US" dirty="0"/>
          </a:p>
        </p:txBody>
      </p:sp>
      <p:sp>
        <p:nvSpPr>
          <p:cNvPr id="9" name="Content Placeholder 3"/>
          <p:cNvSpPr>
            <a:spLocks noGrp="1"/>
          </p:cNvSpPr>
          <p:nvPr>
            <p:ph sz="half" idx="12"/>
          </p:nvPr>
        </p:nvSpPr>
        <p:spPr>
          <a:xfrm>
            <a:off x="307658" y="1184827"/>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half" idx="13"/>
          </p:nvPr>
        </p:nvSpPr>
        <p:spPr>
          <a:xfrm>
            <a:off x="339608"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186017" y="3836959"/>
            <a:ext cx="5725978" cy="2533249"/>
          </a:xfrm>
          <a:prstGeom prst="rect">
            <a:avLst/>
          </a:prstGeom>
        </p:spPr>
        <p:txBody>
          <a:bodyPr/>
          <a:lstStyle>
            <a:lvl1pPr>
              <a:defRPr sz="2708"/>
            </a:lvl1pPr>
            <a:lvl2pPr>
              <a:defRPr sz="2383"/>
            </a:lvl2pPr>
            <a:lvl3pPr>
              <a:defRPr sz="1950"/>
            </a:lvl3pPr>
            <a:lvl4pPr>
              <a:defRPr sz="1733"/>
            </a:lvl4pPr>
            <a:lvl5pPr>
              <a:defRPr sz="1733"/>
            </a:lvl5pPr>
            <a:lvl6pPr>
              <a:defRPr sz="1733"/>
            </a:lvl6pPr>
            <a:lvl7pPr>
              <a:defRPr sz="1733"/>
            </a:lvl7pPr>
            <a:lvl8pPr>
              <a:defRPr sz="1733"/>
            </a:lvl8pPr>
            <a:lvl9pPr>
              <a:defRPr sz="1733"/>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4455789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620" y="274544"/>
            <a:ext cx="11762315" cy="97005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618" y="1370107"/>
            <a:ext cx="5803323"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5" name="Text Placeholder 4"/>
          <p:cNvSpPr>
            <a:spLocks noGrp="1"/>
          </p:cNvSpPr>
          <p:nvPr>
            <p:ph type="body" sz="quarter" idx="3"/>
          </p:nvPr>
        </p:nvSpPr>
        <p:spPr>
          <a:xfrm>
            <a:off x="6136219" y="1370107"/>
            <a:ext cx="5818716" cy="651816"/>
          </a:xfrm>
          <a:prstGeom prst="rect">
            <a:avLst/>
          </a:prstGeom>
        </p:spPr>
        <p:txBody>
          <a:bodyPr anchor="b"/>
          <a:lstStyle>
            <a:lvl1pPr marL="0" indent="0">
              <a:buNone/>
              <a:defRPr sz="2383" b="1"/>
            </a:lvl1pPr>
            <a:lvl2pPr marL="444468" indent="0">
              <a:buNone/>
              <a:defRPr sz="1950" b="1"/>
            </a:lvl2pPr>
            <a:lvl3pPr marL="888938" indent="0">
              <a:buNone/>
              <a:defRPr sz="1733" b="1"/>
            </a:lvl3pPr>
            <a:lvl4pPr marL="1333406" indent="0">
              <a:buNone/>
              <a:defRPr sz="1517" b="1"/>
            </a:lvl4pPr>
            <a:lvl5pPr marL="1777874" indent="0">
              <a:buNone/>
              <a:defRPr sz="1517" b="1"/>
            </a:lvl5pPr>
            <a:lvl6pPr marL="2222342" indent="0">
              <a:buNone/>
              <a:defRPr sz="1517" b="1"/>
            </a:lvl6pPr>
            <a:lvl7pPr marL="2666812" indent="0">
              <a:buNone/>
              <a:defRPr sz="1517" b="1"/>
            </a:lvl7pPr>
            <a:lvl8pPr marL="3111280" indent="0">
              <a:buNone/>
              <a:defRPr sz="1517" b="1"/>
            </a:lvl8pPr>
            <a:lvl9pPr marL="3555748" indent="0">
              <a:buNone/>
              <a:defRPr sz="1517" b="1"/>
            </a:lvl9pPr>
          </a:lstStyle>
          <a:p>
            <a:pPr lvl="0"/>
            <a:r>
              <a:rPr lang="en-US"/>
              <a:t>Click to edit Master text styles</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9" name="Content Placeholder 3"/>
          <p:cNvSpPr>
            <a:spLocks noGrp="1"/>
          </p:cNvSpPr>
          <p:nvPr>
            <p:ph sz="quarter" idx="12"/>
          </p:nvPr>
        </p:nvSpPr>
        <p:spPr>
          <a:xfrm>
            <a:off x="1926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quarter" idx="13"/>
          </p:nvPr>
        </p:nvSpPr>
        <p:spPr>
          <a:xfrm>
            <a:off x="6136218" y="2010245"/>
            <a:ext cx="5818718" cy="4200057"/>
          </a:xfrm>
          <a:prstGeom prst="rect">
            <a:avLst/>
          </a:prstGeom>
        </p:spPr>
        <p:txBody>
          <a:bodyPr/>
          <a:lstStyle>
            <a:lvl1pPr marL="247642" indent="-198114">
              <a:buClr>
                <a:srgbClr val="0070C0"/>
              </a:buClr>
              <a:buFont typeface="Wingdings" charset="2"/>
              <a:buChar char="q"/>
              <a:defRPr/>
            </a:lvl1pPr>
            <a:lvl2pPr marL="495285" indent="-198114">
              <a:buClr>
                <a:srgbClr val="C00000"/>
              </a:buClr>
              <a:buFont typeface="Wingdings" charset="2"/>
              <a:buChar char="Ø"/>
              <a:defRPr/>
            </a:lvl2pPr>
            <a:lvl3pPr marL="742927" indent="-198114">
              <a:buClr>
                <a:srgbClr val="0070C0"/>
              </a:buClr>
              <a:defRPr/>
            </a:lvl3pPr>
            <a:lvl4pPr marL="990570" indent="-198114">
              <a:buClr>
                <a:srgbClr val="C00000"/>
              </a:buClr>
              <a:buFont typeface="Courier New" charset="0"/>
              <a:buChar char="o"/>
              <a:defRPr/>
            </a:lvl4pPr>
            <a:lvl5pPr marL="1238212" indent="-198114">
              <a:buClr>
                <a:srgbClr val="0070C0"/>
              </a:buClr>
              <a:buFont typeface="Wingdings"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285005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988" y="274544"/>
            <a:ext cx="10972031" cy="1143000"/>
          </a:xfr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398315" y="1888095"/>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1" name="Content Placeholder 3"/>
          <p:cNvSpPr>
            <a:spLocks noGrp="1"/>
          </p:cNvSpPr>
          <p:nvPr>
            <p:ph sz="half" idx="12"/>
          </p:nvPr>
        </p:nvSpPr>
        <p:spPr>
          <a:xfrm>
            <a:off x="4230199"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13"/>
          </p:nvPr>
        </p:nvSpPr>
        <p:spPr>
          <a:xfrm>
            <a:off x="8040316" y="1909878"/>
            <a:ext cx="3668837" cy="3992889"/>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4483311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5"/>
          <p:cNvSpPr>
            <a:spLocks noGrp="1" noChangeArrowheads="1"/>
          </p:cNvSpPr>
          <p:nvPr>
            <p:ph type="ftr" sz="quarter" idx="10"/>
          </p:nvPr>
        </p:nvSpPr>
        <p:spPr>
          <a:ln/>
        </p:spPr>
        <p:txBody>
          <a:bodyPr/>
          <a:lstStyle>
            <a:lvl1pPr>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SWG Programmatic Workshop</a:t>
            </a:r>
          </a:p>
        </p:txBody>
      </p:sp>
      <p:sp>
        <p:nvSpPr>
          <p:cNvPr id="8" name="Rectangle 6"/>
          <p:cNvSpPr>
            <a:spLocks noGrp="1" noChangeArrowheads="1"/>
          </p:cNvSpPr>
          <p:nvPr>
            <p:ph type="sldNum" sz="quarter" idx="11"/>
          </p:nvPr>
        </p:nvSpPr>
        <p:spPr>
          <a:ln/>
        </p:spPr>
        <p:txBody>
          <a:bodyPr/>
          <a:lstStyle>
            <a:lvl1pPr>
              <a:defRPr/>
            </a:lvl1pPr>
          </a:lstStyle>
          <a:p>
            <a:pPr>
              <a:defRPr/>
            </a:pPr>
            <a:fld id="{4F37720F-C29D-6144-B1AC-CC9417057FCB}" type="slidenum">
              <a:rPr lang="en-US"/>
              <a:pPr>
                <a:defRPr/>
              </a:pPr>
              <a:t>‹#›</a:t>
            </a:fld>
            <a:endParaRPr lang="en-US" dirty="0"/>
          </a:p>
        </p:txBody>
      </p:sp>
      <p:sp>
        <p:nvSpPr>
          <p:cNvPr id="13" name="Content Placeholder 3"/>
          <p:cNvSpPr>
            <a:spLocks noGrp="1"/>
          </p:cNvSpPr>
          <p:nvPr>
            <p:ph sz="half" idx="16"/>
          </p:nvPr>
        </p:nvSpPr>
        <p:spPr>
          <a:xfrm>
            <a:off x="8134596" y="20816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3"/>
          <p:cNvSpPr>
            <a:spLocks noGrp="1"/>
          </p:cNvSpPr>
          <p:nvPr>
            <p:ph sz="half" idx="17"/>
          </p:nvPr>
        </p:nvSpPr>
        <p:spPr>
          <a:xfrm>
            <a:off x="4128066" y="205648"/>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p:cNvSpPr>
            <a:spLocks noGrp="1"/>
          </p:cNvSpPr>
          <p:nvPr>
            <p:ph sz="half" idx="18"/>
          </p:nvPr>
        </p:nvSpPr>
        <p:spPr>
          <a:xfrm>
            <a:off x="124070" y="221472"/>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half" idx="19"/>
          </p:nvPr>
        </p:nvSpPr>
        <p:spPr>
          <a:xfrm>
            <a:off x="8159036" y="337057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p:cNvSpPr>
            <a:spLocks noGrp="1"/>
          </p:cNvSpPr>
          <p:nvPr>
            <p:ph sz="half" idx="20"/>
          </p:nvPr>
        </p:nvSpPr>
        <p:spPr>
          <a:xfrm>
            <a:off x="4152505" y="3368055"/>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p:cNvSpPr>
            <a:spLocks noGrp="1"/>
          </p:cNvSpPr>
          <p:nvPr>
            <p:ph sz="half" idx="21"/>
          </p:nvPr>
        </p:nvSpPr>
        <p:spPr>
          <a:xfrm>
            <a:off x="148509" y="3383879"/>
            <a:ext cx="3906352" cy="3033365"/>
          </a:xfrm>
          <a:prstGeom prst="rect">
            <a:avLst/>
          </a:prstGeom>
        </p:spPr>
        <p:txBody>
          <a:bodyPr/>
          <a:lstStyle>
            <a:lvl1pPr>
              <a:defRPr sz="2383"/>
            </a:lvl1pPr>
            <a:lvl2pPr>
              <a:defRPr sz="1950"/>
            </a:lvl2pPr>
            <a:lvl3pPr>
              <a:defRPr sz="1733"/>
            </a:lvl3pPr>
            <a:lvl4pPr>
              <a:defRPr sz="1517"/>
            </a:lvl4pPr>
            <a:lvl5pPr>
              <a:defRPr sz="1517"/>
            </a:lvl5pPr>
            <a:lvl6pPr>
              <a:defRPr sz="1517"/>
            </a:lvl6pPr>
            <a:lvl7pPr>
              <a:defRPr sz="1517"/>
            </a:lvl7pPr>
            <a:lvl8pPr>
              <a:defRPr sz="1517"/>
            </a:lvl8pPr>
            <a:lvl9pPr>
              <a:defRPr sz="151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4293437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2144A5D-749E-C84D-AAE0-45D808184A70}"/>
              </a:ext>
            </a:extLst>
          </p:cNvPr>
          <p:cNvPicPr>
            <a:picLocks noChangeAspect="1"/>
          </p:cNvPicPr>
          <p:nvPr userDrawn="1"/>
        </p:nvPicPr>
        <p:blipFill rotWithShape="1">
          <a:blip r:embed="rId2"/>
          <a:srcRect t="-1" r="-263" b="43510"/>
          <a:stretch/>
        </p:blipFill>
        <p:spPr>
          <a:xfrm>
            <a:off x="-19874" y="-1"/>
            <a:ext cx="12284764" cy="6855231"/>
          </a:xfrm>
          <a:prstGeom prst="rect">
            <a:avLst/>
          </a:prstGeom>
        </p:spPr>
      </p:pic>
      <p:sp>
        <p:nvSpPr>
          <p:cNvPr id="2" name="Title 1"/>
          <p:cNvSpPr>
            <a:spLocks noGrp="1"/>
          </p:cNvSpPr>
          <p:nvPr>
            <p:ph type="ctrTitle"/>
          </p:nvPr>
        </p:nvSpPr>
        <p:spPr>
          <a:xfrm>
            <a:off x="609605" y="725983"/>
            <a:ext cx="10673541" cy="2873288"/>
          </a:xfrm>
          <a:prstGeom prst="rect">
            <a:avLst/>
          </a:prstGeom>
          <a:solidFill>
            <a:schemeClr val="tx1">
              <a:alpha val="50000"/>
            </a:schemeClr>
          </a:solidFill>
        </p:spPr>
        <p:txBody>
          <a:bodyPr anchor="b"/>
          <a:lstStyle>
            <a:lvl1pPr algn="ctr">
              <a:defRPr sz="4909" b="1">
                <a:solidFill>
                  <a:srgbClr val="FFC000"/>
                </a:solidFill>
              </a:defRPr>
            </a:lvl1pPr>
          </a:lstStyle>
          <a:p>
            <a:r>
              <a:rPr lang="en-US" dirty="0"/>
              <a:t>Click to edit Master title style</a:t>
            </a:r>
          </a:p>
        </p:txBody>
      </p:sp>
      <p:sp>
        <p:nvSpPr>
          <p:cNvPr id="3" name="Subtitle 2"/>
          <p:cNvSpPr>
            <a:spLocks noGrp="1"/>
          </p:cNvSpPr>
          <p:nvPr>
            <p:ph type="subTitle" idx="1"/>
          </p:nvPr>
        </p:nvSpPr>
        <p:spPr>
          <a:xfrm>
            <a:off x="609605" y="3669566"/>
            <a:ext cx="10717875" cy="3255963"/>
          </a:xfrm>
          <a:solidFill>
            <a:schemeClr val="tx1">
              <a:alpha val="50000"/>
            </a:schemeClr>
          </a:solidFill>
        </p:spPr>
        <p:txBody>
          <a:bodyPr/>
          <a:lstStyle>
            <a:lvl1pPr marL="0" indent="0" algn="ctr">
              <a:buNone/>
              <a:defRPr sz="1963">
                <a:solidFill>
                  <a:srgbClr val="00B0F0"/>
                </a:solidFill>
              </a:defRPr>
            </a:lvl1pPr>
            <a:lvl2pPr marL="374030" indent="0" algn="ctr">
              <a:buNone/>
              <a:defRPr sz="1637"/>
            </a:lvl2pPr>
            <a:lvl3pPr marL="748058" indent="0" algn="ctr">
              <a:buNone/>
              <a:defRPr sz="1474"/>
            </a:lvl3pPr>
            <a:lvl4pPr marL="1122089" indent="0" algn="ctr">
              <a:buNone/>
              <a:defRPr sz="1309"/>
            </a:lvl4pPr>
            <a:lvl5pPr marL="1496120" indent="0" algn="ctr">
              <a:buNone/>
              <a:defRPr sz="1309"/>
            </a:lvl5pPr>
            <a:lvl6pPr marL="1870149" indent="0" algn="ctr">
              <a:buNone/>
              <a:defRPr sz="1309"/>
            </a:lvl6pPr>
            <a:lvl7pPr marL="2244178" indent="0" algn="ctr">
              <a:buNone/>
              <a:defRPr sz="1309"/>
            </a:lvl7pPr>
            <a:lvl8pPr marL="2618208" indent="0" algn="ctr">
              <a:buNone/>
              <a:defRPr sz="1309"/>
            </a:lvl8pPr>
            <a:lvl9pPr marL="2992237" indent="0" algn="ctr">
              <a:buNone/>
              <a:defRPr sz="1309"/>
            </a:lvl9pPr>
          </a:lstStyle>
          <a:p>
            <a:r>
              <a:rPr lang="en-US" dirty="0"/>
              <a:t>Click to edit Master subtitle style</a:t>
            </a:r>
          </a:p>
        </p:txBody>
      </p:sp>
      <p:sp>
        <p:nvSpPr>
          <p:cNvPr id="8" name="TextBox 3">
            <a:extLst>
              <a:ext uri="{FF2B5EF4-FFF2-40B4-BE49-F238E27FC236}">
                <a16:creationId xmlns:a16="http://schemas.microsoft.com/office/drawing/2014/main" id="{08382D9F-7C54-224E-B34F-A3E16CCF5F23}"/>
              </a:ext>
            </a:extLst>
          </p:cNvPr>
          <p:cNvSpPr txBox="1"/>
          <p:nvPr userDrawn="1"/>
        </p:nvSpPr>
        <p:spPr>
          <a:xfrm>
            <a:off x="122153" y="113967"/>
            <a:ext cx="11859261" cy="612021"/>
          </a:xfrm>
          <a:prstGeom prst="rect">
            <a:avLst/>
          </a:prstGeom>
          <a:noFill/>
        </p:spPr>
        <p:txBody>
          <a:bodyPr wrap="square" rtlCol="0">
            <a:noAutofit/>
          </a:bodyPr>
          <a:lstStyle/>
          <a:p>
            <a:pPr marL="0" marR="0" algn="ctr">
              <a:spcBef>
                <a:spcPts val="0"/>
              </a:spcBef>
              <a:spcAft>
                <a:spcPts val="0"/>
              </a:spcAft>
            </a:pPr>
            <a:r>
              <a:rPr lang="en-US" sz="2291" b="1" kern="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ACCP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Aerosols,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Clouds,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Convection,</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and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Precipitation Study</a:t>
            </a:r>
            <a:endParaRPr lang="en-US" sz="982" dirty="0">
              <a:solidFill>
                <a:schemeClr val="bg1"/>
              </a:solidFill>
              <a:effectLst/>
              <a:latin typeface="Times" pitchFamily="2" charset="0"/>
              <a:ea typeface="Calibri" panose="020F0502020204030204" pitchFamily="34" charset="0"/>
              <a:cs typeface="Times New Roman" panose="02020603050405020304" pitchFamily="18" charset="0"/>
            </a:endParaRPr>
          </a:p>
        </p:txBody>
      </p:sp>
      <p:sp>
        <p:nvSpPr>
          <p:cNvPr id="6" name="Rectangle 5"/>
          <p:cNvSpPr/>
          <p:nvPr userDrawn="1"/>
        </p:nvSpPr>
        <p:spPr>
          <a:xfrm>
            <a:off x="2938699" y="5933289"/>
            <a:ext cx="6367618" cy="810799"/>
          </a:xfrm>
          <a:prstGeom prst="rect">
            <a:avLst/>
          </a:prstGeom>
        </p:spPr>
        <p:txBody>
          <a:bodyPr wrap="square">
            <a:spAutoFit/>
          </a:bodyPr>
          <a:lstStyle/>
          <a:p>
            <a:pPr algn="ctr">
              <a:defRPr/>
            </a:pPr>
            <a:r>
              <a:rPr lang="en-US" sz="1167" b="1" dirty="0">
                <a:solidFill>
                  <a:schemeClr val="bg1"/>
                </a:solidFill>
                <a:latin typeface="Calibri" pitchFamily="34" charset="0"/>
              </a:rPr>
              <a:t>No one shall distribute this material without permission from</a:t>
            </a:r>
          </a:p>
          <a:p>
            <a:pPr algn="ctr">
              <a:defRPr/>
            </a:pPr>
            <a:r>
              <a:rPr lang="en-US" sz="1167" b="1" dirty="0">
                <a:solidFill>
                  <a:schemeClr val="bg1"/>
                </a:solidFill>
                <a:latin typeface="Calibri" pitchFamily="34" charset="0"/>
              </a:rPr>
              <a:t>Vickie Moran </a:t>
            </a:r>
            <a:r>
              <a:rPr lang="en-US" sz="1167" b="1" dirty="0">
                <a:solidFill>
                  <a:schemeClr val="bg1"/>
                </a:solidFill>
                <a:latin typeface="Calibri" pitchFamily="34" charset="0"/>
                <a:hlinkClick r:id="rId3"/>
              </a:rPr>
              <a:t>vickie.e.moran@nasa.gov</a:t>
            </a:r>
            <a:endParaRPr lang="en-US" sz="1167" b="1" dirty="0">
              <a:solidFill>
                <a:schemeClr val="bg1"/>
              </a:solidFill>
              <a:latin typeface="Calibri" pitchFamily="34" charset="0"/>
            </a:endParaRPr>
          </a:p>
          <a:p>
            <a:pPr algn="ctr">
              <a:defRPr/>
            </a:pPr>
            <a:r>
              <a:rPr lang="en-US" sz="1167" b="1" i="1" baseline="0" dirty="0">
                <a:solidFill>
                  <a:schemeClr val="bg1"/>
                </a:solidFill>
                <a:latin typeface="Calibri" pitchFamily="34" charset="0"/>
              </a:rPr>
              <a:t>This document contains sensitive information and is intended for NASA Official Use Only</a:t>
            </a:r>
          </a:p>
        </p:txBody>
      </p:sp>
    </p:spTree>
    <p:extLst>
      <p:ext uri="{BB962C8B-B14F-4D97-AF65-F5344CB8AC3E}">
        <p14:creationId xmlns:p14="http://schemas.microsoft.com/office/powerpoint/2010/main" val="3715380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52945"/>
          </a:xfrm>
          <a:prstGeom prst="rect">
            <a:avLst/>
          </a:prstGeo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609605" y="1219210"/>
            <a:ext cx="10917381" cy="5070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59999962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2" y="1709751"/>
            <a:ext cx="10515600" cy="2852737"/>
          </a:xfrm>
          <a:prstGeom prst="rect">
            <a:avLst/>
          </a:prstGeom>
          <a:noFill/>
        </p:spPr>
        <p:txBody>
          <a:bodyPr anchor="b"/>
          <a:lstStyle>
            <a:lvl1pPr>
              <a:defRPr sz="4909">
                <a:solidFill>
                  <a:srgbClr val="FF0000"/>
                </a:solidFill>
              </a:defRPr>
            </a:lvl1pPr>
          </a:lstStyle>
          <a:p>
            <a:r>
              <a:rPr lang="en-US" dirty="0"/>
              <a:t>Click to edit Master title style</a:t>
            </a:r>
          </a:p>
        </p:txBody>
      </p:sp>
      <p:sp>
        <p:nvSpPr>
          <p:cNvPr id="3" name="Text Placeholder 2"/>
          <p:cNvSpPr>
            <a:spLocks noGrp="1"/>
          </p:cNvSpPr>
          <p:nvPr>
            <p:ph type="body" idx="1"/>
          </p:nvPr>
        </p:nvSpPr>
        <p:spPr>
          <a:xfrm>
            <a:off x="831852" y="4589474"/>
            <a:ext cx="10515600" cy="1500187"/>
          </a:xfrm>
        </p:spPr>
        <p:txBody>
          <a:bodyPr/>
          <a:lstStyle>
            <a:lvl1pPr marL="0" indent="0">
              <a:buNone/>
              <a:defRPr sz="1963">
                <a:solidFill>
                  <a:srgbClr val="0070C0"/>
                </a:solidFill>
              </a:defRPr>
            </a:lvl1pPr>
            <a:lvl2pPr marL="374030" indent="0">
              <a:buNone/>
              <a:defRPr sz="1637">
                <a:solidFill>
                  <a:schemeClr val="tx1">
                    <a:tint val="75000"/>
                  </a:schemeClr>
                </a:solidFill>
              </a:defRPr>
            </a:lvl2pPr>
            <a:lvl3pPr marL="748058" indent="0">
              <a:buNone/>
              <a:defRPr sz="1474">
                <a:solidFill>
                  <a:schemeClr val="tx1">
                    <a:tint val="75000"/>
                  </a:schemeClr>
                </a:solidFill>
              </a:defRPr>
            </a:lvl3pPr>
            <a:lvl4pPr marL="1122089" indent="0">
              <a:buNone/>
              <a:defRPr sz="1309">
                <a:solidFill>
                  <a:schemeClr val="tx1">
                    <a:tint val="75000"/>
                  </a:schemeClr>
                </a:solidFill>
              </a:defRPr>
            </a:lvl4pPr>
            <a:lvl5pPr marL="1496120" indent="0">
              <a:buNone/>
              <a:defRPr sz="1309">
                <a:solidFill>
                  <a:schemeClr val="tx1">
                    <a:tint val="75000"/>
                  </a:schemeClr>
                </a:solidFill>
              </a:defRPr>
            </a:lvl5pPr>
            <a:lvl6pPr marL="1870149" indent="0">
              <a:buNone/>
              <a:defRPr sz="1309">
                <a:solidFill>
                  <a:schemeClr val="tx1">
                    <a:tint val="75000"/>
                  </a:schemeClr>
                </a:solidFill>
              </a:defRPr>
            </a:lvl6pPr>
            <a:lvl7pPr marL="2244178" indent="0">
              <a:buNone/>
              <a:defRPr sz="1309">
                <a:solidFill>
                  <a:schemeClr val="tx1">
                    <a:tint val="75000"/>
                  </a:schemeClr>
                </a:solidFill>
              </a:defRPr>
            </a:lvl7pPr>
            <a:lvl8pPr marL="2618208" indent="0">
              <a:buNone/>
              <a:defRPr sz="1309">
                <a:solidFill>
                  <a:schemeClr val="tx1">
                    <a:tint val="75000"/>
                  </a:schemeClr>
                </a:solidFill>
              </a:defRPr>
            </a:lvl8pPr>
            <a:lvl9pPr marL="2992237" indent="0">
              <a:buNone/>
              <a:defRPr sz="1309">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itle Placeholder 1">
            <a:extLst>
              <a:ext uri="{FF2B5EF4-FFF2-40B4-BE49-F238E27FC236}">
                <a16:creationId xmlns:a16="http://schemas.microsoft.com/office/drawing/2014/main" id="{53C09FFA-848F-5242-AAA9-4621CFD8DB8C}"/>
              </a:ext>
            </a:extLst>
          </p:cNvPr>
          <p:cNvSpPr txBox="1">
            <a:spLocks/>
          </p:cNvSpPr>
          <p:nvPr userDrawn="1"/>
        </p:nvSpPr>
        <p:spPr>
          <a:xfrm>
            <a:off x="0" y="5"/>
            <a:ext cx="12192000" cy="1061916"/>
          </a:xfrm>
          <a:prstGeom prst="rect">
            <a:avLst/>
          </a:prstGeom>
          <a:solidFill>
            <a:schemeClr val="tx1">
              <a:alpha val="30000"/>
            </a:schemeClr>
          </a:solidFill>
        </p:spPr>
        <p:txBody>
          <a:bodyPr vert="horz" lIns="99753" rIns="49877" rtlCol="0" anchor="ctr">
            <a:normAutofit/>
            <a:scene3d>
              <a:camera prst="orthographicFront"/>
              <a:lightRig rig="threePt" dir="t">
                <a:rot lat="0" lon="0" rev="4800000"/>
              </a:lightRig>
            </a:scene3d>
            <a:sp3d prstMaterial="matte">
              <a:bevelT w="50800" h="10160"/>
            </a:sp3d>
          </a:bodyPr>
          <a:lstStyle>
            <a:lvl1pPr algn="ctr" defTabSz="685800" rtl="0" eaLnBrk="1" latinLnBrk="0" hangingPunct="1">
              <a:lnSpc>
                <a:spcPct val="90000"/>
              </a:lnSpc>
              <a:spcBef>
                <a:spcPct val="0"/>
              </a:spcBef>
              <a:buNone/>
              <a:defRPr sz="3300" kern="1200">
                <a:solidFill>
                  <a:srgbClr val="FFC000"/>
                </a:solidFill>
                <a:latin typeface="Corbel" panose="020B0503020204020204" pitchFamily="34" charset="0"/>
                <a:ea typeface="+mj-ea"/>
                <a:cs typeface="+mj-cs"/>
              </a:defRPr>
            </a:lvl1pPr>
          </a:lstStyle>
          <a:p>
            <a:r>
              <a:rPr lang="en-US" sz="3600"/>
              <a:t>Click to edit Master title style</a:t>
            </a:r>
            <a:endParaRPr lang="en-US" sz="3600" dirty="0"/>
          </a:p>
        </p:txBody>
      </p:sp>
      <p:sp>
        <p:nvSpPr>
          <p:cNvPr id="7"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9279491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3"/>
            <a:ext cx="12192000" cy="106402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31771" y="1241371"/>
            <a:ext cx="5388035"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2" y="1241376"/>
            <a:ext cx="5388032"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6"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4118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554"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554"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554"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0E8D807D-18E2-7F42-A4B0-9A21ED28B2E1}" type="datetime1">
              <a:rPr lang="en-US" altLang="zh-CN" smtClean="0"/>
              <a:t>2020-06-03</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8624D84F-1467-C146-8A76-F4E0C9305554}" type="slidenum">
              <a:rPr lang="zh-CN" altLang="en-US"/>
              <a:pPr>
                <a:defRPr/>
              </a:pPr>
              <a:t>‹#›</a:t>
            </a:fld>
            <a:endParaRPr lang="en-US" altLang="zh-CN"/>
          </a:p>
        </p:txBody>
      </p:sp>
    </p:spTree>
    <p:extLst>
      <p:ext uri="{BB962C8B-B14F-4D97-AF65-F5344CB8AC3E}">
        <p14:creationId xmlns:p14="http://schemas.microsoft.com/office/powerpoint/2010/main" val="82198933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4"/>
            <a:ext cx="12192000" cy="1041861"/>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09610"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4" name="Content Placeholder 3"/>
          <p:cNvSpPr>
            <a:spLocks noGrp="1"/>
          </p:cNvSpPr>
          <p:nvPr>
            <p:ph sz="half" idx="2"/>
          </p:nvPr>
        </p:nvSpPr>
        <p:spPr>
          <a:xfrm>
            <a:off x="609610" y="2061732"/>
            <a:ext cx="5387976" cy="41783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8" y="1237817"/>
            <a:ext cx="5387976" cy="823912"/>
          </a:xfrm>
        </p:spPr>
        <p:txBody>
          <a:bodyPr anchor="b"/>
          <a:lstStyle>
            <a:lvl1pPr marL="0" indent="0">
              <a:buNone/>
              <a:defRPr sz="1963" b="1"/>
            </a:lvl1pPr>
            <a:lvl2pPr marL="374030" indent="0">
              <a:buNone/>
              <a:defRPr sz="1637" b="1"/>
            </a:lvl2pPr>
            <a:lvl3pPr marL="748058" indent="0">
              <a:buNone/>
              <a:defRPr sz="1474" b="1"/>
            </a:lvl3pPr>
            <a:lvl4pPr marL="1122089" indent="0">
              <a:buNone/>
              <a:defRPr sz="1309" b="1"/>
            </a:lvl4pPr>
            <a:lvl5pPr marL="1496120" indent="0">
              <a:buNone/>
              <a:defRPr sz="1309" b="1"/>
            </a:lvl5pPr>
            <a:lvl6pPr marL="1870149" indent="0">
              <a:buNone/>
              <a:defRPr sz="1309" b="1"/>
            </a:lvl6pPr>
            <a:lvl7pPr marL="2244178" indent="0">
              <a:buNone/>
              <a:defRPr sz="1309" b="1"/>
            </a:lvl7pPr>
            <a:lvl8pPr marL="2618208" indent="0">
              <a:buNone/>
              <a:defRPr sz="1309" b="1"/>
            </a:lvl8pPr>
            <a:lvl9pPr marL="2992237" indent="0">
              <a:buNone/>
              <a:defRPr sz="1309" b="1"/>
            </a:lvl9pPr>
          </a:lstStyle>
          <a:p>
            <a:pPr lvl="0"/>
            <a:r>
              <a:rPr lang="en-US" dirty="0"/>
              <a:t>Click to edit Master text styles</a:t>
            </a:r>
          </a:p>
        </p:txBody>
      </p:sp>
      <p:sp>
        <p:nvSpPr>
          <p:cNvPr id="6" name="Content Placeholder 5"/>
          <p:cNvSpPr>
            <a:spLocks noGrp="1"/>
          </p:cNvSpPr>
          <p:nvPr>
            <p:ph sz="quarter" idx="4"/>
          </p:nvPr>
        </p:nvSpPr>
        <p:spPr>
          <a:xfrm>
            <a:off x="6172208" y="2061732"/>
            <a:ext cx="5387976" cy="4178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fld id="{98C382E8-64D7-CF41-91DF-781111A69940}" type="slidenum">
              <a:rPr lang="en-US" smtClean="0"/>
              <a:t>‹#›</a:t>
            </a:fld>
            <a:endParaRPr lang="en-US"/>
          </a:p>
        </p:txBody>
      </p:sp>
      <p:sp>
        <p:nvSpPr>
          <p:cNvPr id="8"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70203728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81177"/>
          </a:xfrm>
          <a:prstGeom prst="rect">
            <a:avLst/>
          </a:prstGeom>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p>
            <a:fld id="{98C382E8-64D7-CF41-91DF-781111A69940}" type="slidenum">
              <a:rPr lang="en-US" smtClean="0"/>
              <a:t>‹#›</a:t>
            </a:fld>
            <a:endParaRPr lang="en-US"/>
          </a:p>
        </p:txBody>
      </p:sp>
      <p:sp>
        <p:nvSpPr>
          <p:cNvPr id="4"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31986947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8C382E8-64D7-CF41-91DF-781111A69940}" type="slidenum">
              <a:rPr lang="en-US" smtClean="0"/>
              <a:t>‹#›</a:t>
            </a:fld>
            <a:endParaRPr lang="en-US"/>
          </a:p>
        </p:txBody>
      </p:sp>
      <p:sp>
        <p:nvSpPr>
          <p:cNvPr id="3"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42440034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1175853"/>
            <a:ext cx="6360421" cy="5053158"/>
          </a:xfrm>
        </p:spPr>
        <p:txBody>
          <a:bodyPr anchor="t"/>
          <a:lstStyle>
            <a:lvl1pPr marL="0" indent="0">
              <a:buNone/>
              <a:defRPr sz="2617"/>
            </a:lvl1pPr>
            <a:lvl2pPr marL="374030" indent="0">
              <a:buNone/>
              <a:defRPr sz="2291"/>
            </a:lvl2pPr>
            <a:lvl3pPr marL="748058" indent="0">
              <a:buNone/>
              <a:defRPr sz="1963"/>
            </a:lvl3pPr>
            <a:lvl4pPr marL="1122089" indent="0">
              <a:buNone/>
              <a:defRPr sz="1637"/>
            </a:lvl4pPr>
            <a:lvl5pPr marL="1496120" indent="0">
              <a:buNone/>
              <a:defRPr sz="1637"/>
            </a:lvl5pPr>
            <a:lvl6pPr marL="1870149" indent="0">
              <a:buNone/>
              <a:defRPr sz="1637"/>
            </a:lvl6pPr>
            <a:lvl7pPr marL="2244178" indent="0">
              <a:buNone/>
              <a:defRPr sz="1637"/>
            </a:lvl7pPr>
            <a:lvl8pPr marL="2618208" indent="0">
              <a:buNone/>
              <a:defRPr sz="1637"/>
            </a:lvl8pPr>
            <a:lvl9pPr marL="2992237" indent="0">
              <a:buNone/>
              <a:defRPr sz="1637"/>
            </a:lvl9pPr>
          </a:lstStyle>
          <a:p>
            <a:r>
              <a:rPr lang="en-US"/>
              <a:t>Click icon to add picture</a:t>
            </a:r>
            <a:endParaRPr lang="en-US" dirty="0"/>
          </a:p>
        </p:txBody>
      </p:sp>
      <p:sp>
        <p:nvSpPr>
          <p:cNvPr id="4" name="Text Placeholder 3"/>
          <p:cNvSpPr>
            <a:spLocks noGrp="1"/>
          </p:cNvSpPr>
          <p:nvPr>
            <p:ph type="body" sz="half" idx="2"/>
          </p:nvPr>
        </p:nvSpPr>
        <p:spPr>
          <a:xfrm>
            <a:off x="598520" y="1175850"/>
            <a:ext cx="4361930" cy="5180504"/>
          </a:xfrm>
        </p:spPr>
        <p:txBody>
          <a:bodyPr/>
          <a:lstStyle>
            <a:lvl1pPr marL="0" indent="0">
              <a:buNone/>
              <a:defRPr sz="1309"/>
            </a:lvl1pPr>
            <a:lvl2pPr marL="374030" indent="0">
              <a:buNone/>
              <a:defRPr sz="1147"/>
            </a:lvl2pPr>
            <a:lvl3pPr marL="748058" indent="0">
              <a:buNone/>
              <a:defRPr sz="982"/>
            </a:lvl3pPr>
            <a:lvl4pPr marL="1122089" indent="0">
              <a:buNone/>
              <a:defRPr sz="819"/>
            </a:lvl4pPr>
            <a:lvl5pPr marL="1496120" indent="0">
              <a:buNone/>
              <a:defRPr sz="819"/>
            </a:lvl5pPr>
            <a:lvl6pPr marL="1870149" indent="0">
              <a:buNone/>
              <a:defRPr sz="819"/>
            </a:lvl6pPr>
            <a:lvl7pPr marL="2244178" indent="0">
              <a:buNone/>
              <a:defRPr sz="819"/>
            </a:lvl7pPr>
            <a:lvl8pPr marL="2618208" indent="0">
              <a:buNone/>
              <a:defRPr sz="819"/>
            </a:lvl8pPr>
            <a:lvl9pPr marL="2992237" indent="0">
              <a:buNone/>
              <a:defRPr sz="819"/>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8" name="Title Placeholder 1">
            <a:extLst>
              <a:ext uri="{FF2B5EF4-FFF2-40B4-BE49-F238E27FC236}">
                <a16:creationId xmlns:a16="http://schemas.microsoft.com/office/drawing/2014/main" id="{8D3DC105-C0AA-6246-A123-55D23DECDFBF}"/>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6"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3337829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3"/>
            <a:ext cx="12192000" cy="1030779"/>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8515" y="1219210"/>
            <a:ext cx="10972800" cy="507064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210903825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2 X Precise Grid">
    <p:spTree>
      <p:nvGrpSpPr>
        <p:cNvPr id="1" name=""/>
        <p:cNvGrpSpPr/>
        <p:nvPr/>
      </p:nvGrpSpPr>
      <p:grpSpPr>
        <a:xfrm>
          <a:off x="0" y="0"/>
          <a:ext cx="0" cy="0"/>
          <a:chOff x="0" y="0"/>
          <a:chExt cx="0" cy="0"/>
        </a:xfrm>
      </p:grpSpPr>
      <p:sp>
        <p:nvSpPr>
          <p:cNvPr id="19" name="Picture Placeholder 16">
            <a:extLst>
              <a:ext uri="{FF2B5EF4-FFF2-40B4-BE49-F238E27FC236}">
                <a16:creationId xmlns:a16="http://schemas.microsoft.com/office/drawing/2014/main" id="{1DD0D5AE-1AF3-4404-8BB7-3C93BD4E4767}"/>
              </a:ext>
            </a:extLst>
          </p:cNvPr>
          <p:cNvSpPr>
            <a:spLocks noGrp="1"/>
          </p:cNvSpPr>
          <p:nvPr>
            <p:ph type="pic" sz="quarter" idx="15"/>
          </p:nvPr>
        </p:nvSpPr>
        <p:spPr>
          <a:xfrm>
            <a:off x="32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16" name="Picture Placeholder 16">
            <a:extLst>
              <a:ext uri="{FF2B5EF4-FFF2-40B4-BE49-F238E27FC236}">
                <a16:creationId xmlns:a16="http://schemas.microsoft.com/office/drawing/2014/main" id="{85A93534-10D7-4916-A93E-1DE43B24A52A}"/>
              </a:ext>
            </a:extLst>
          </p:cNvPr>
          <p:cNvSpPr>
            <a:spLocks noGrp="1"/>
          </p:cNvSpPr>
          <p:nvPr>
            <p:ph type="pic" sz="quarter" idx="19"/>
          </p:nvPr>
        </p:nvSpPr>
        <p:spPr>
          <a:xfrm>
            <a:off x="32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1" name="Picture Placeholder 16">
            <a:extLst>
              <a:ext uri="{FF2B5EF4-FFF2-40B4-BE49-F238E27FC236}">
                <a16:creationId xmlns:a16="http://schemas.microsoft.com/office/drawing/2014/main" id="{59920760-BE5B-4C1D-981E-1FFF796FDB99}"/>
              </a:ext>
            </a:extLst>
          </p:cNvPr>
          <p:cNvSpPr>
            <a:spLocks noGrp="1"/>
          </p:cNvSpPr>
          <p:nvPr>
            <p:ph type="pic" sz="quarter" idx="20"/>
          </p:nvPr>
        </p:nvSpPr>
        <p:spPr>
          <a:xfrm>
            <a:off x="32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4" name="Picture Placeholder 16">
            <a:extLst>
              <a:ext uri="{FF2B5EF4-FFF2-40B4-BE49-F238E27FC236}">
                <a16:creationId xmlns:a16="http://schemas.microsoft.com/office/drawing/2014/main" id="{45D188E0-32F2-442B-B62E-AA9670C2B08A}"/>
              </a:ext>
            </a:extLst>
          </p:cNvPr>
          <p:cNvSpPr>
            <a:spLocks noGrp="1"/>
          </p:cNvSpPr>
          <p:nvPr>
            <p:ph type="pic" sz="quarter" idx="21"/>
          </p:nvPr>
        </p:nvSpPr>
        <p:spPr>
          <a:xfrm>
            <a:off x="239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5" name="Picture Placeholder 16">
            <a:extLst>
              <a:ext uri="{FF2B5EF4-FFF2-40B4-BE49-F238E27FC236}">
                <a16:creationId xmlns:a16="http://schemas.microsoft.com/office/drawing/2014/main" id="{F636BBA3-1F77-4FB5-9A78-C9E257599EF7}"/>
              </a:ext>
            </a:extLst>
          </p:cNvPr>
          <p:cNvSpPr>
            <a:spLocks noGrp="1"/>
          </p:cNvSpPr>
          <p:nvPr>
            <p:ph type="pic" sz="quarter" idx="22"/>
          </p:nvPr>
        </p:nvSpPr>
        <p:spPr>
          <a:xfrm>
            <a:off x="239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26" name="Picture Placeholder 16">
            <a:extLst>
              <a:ext uri="{FF2B5EF4-FFF2-40B4-BE49-F238E27FC236}">
                <a16:creationId xmlns:a16="http://schemas.microsoft.com/office/drawing/2014/main" id="{A43C49AF-45E3-4F3A-8683-B60FB586B499}"/>
              </a:ext>
            </a:extLst>
          </p:cNvPr>
          <p:cNvSpPr>
            <a:spLocks noGrp="1"/>
          </p:cNvSpPr>
          <p:nvPr>
            <p:ph type="pic" sz="quarter" idx="23"/>
          </p:nvPr>
        </p:nvSpPr>
        <p:spPr>
          <a:xfrm>
            <a:off x="239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2" name="Picture Placeholder 16">
            <a:extLst>
              <a:ext uri="{FF2B5EF4-FFF2-40B4-BE49-F238E27FC236}">
                <a16:creationId xmlns:a16="http://schemas.microsoft.com/office/drawing/2014/main" id="{8B57C8C7-F7D1-4136-B896-20B694338960}"/>
              </a:ext>
            </a:extLst>
          </p:cNvPr>
          <p:cNvSpPr>
            <a:spLocks noGrp="1"/>
          </p:cNvSpPr>
          <p:nvPr>
            <p:ph type="pic" sz="quarter" idx="24"/>
          </p:nvPr>
        </p:nvSpPr>
        <p:spPr>
          <a:xfrm>
            <a:off x="4463998"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3" name="Picture Placeholder 16">
            <a:extLst>
              <a:ext uri="{FF2B5EF4-FFF2-40B4-BE49-F238E27FC236}">
                <a16:creationId xmlns:a16="http://schemas.microsoft.com/office/drawing/2014/main" id="{3E62906B-EB98-453B-AB89-8120D1A1B086}"/>
              </a:ext>
            </a:extLst>
          </p:cNvPr>
          <p:cNvSpPr>
            <a:spLocks noGrp="1"/>
          </p:cNvSpPr>
          <p:nvPr>
            <p:ph type="pic" sz="quarter" idx="25"/>
          </p:nvPr>
        </p:nvSpPr>
        <p:spPr>
          <a:xfrm>
            <a:off x="4463998"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4" name="Picture Placeholder 16">
            <a:extLst>
              <a:ext uri="{FF2B5EF4-FFF2-40B4-BE49-F238E27FC236}">
                <a16:creationId xmlns:a16="http://schemas.microsoft.com/office/drawing/2014/main" id="{CEFF2032-FE07-48A6-A165-D8C1D0A68FF9}"/>
              </a:ext>
            </a:extLst>
          </p:cNvPr>
          <p:cNvSpPr>
            <a:spLocks noGrp="1"/>
          </p:cNvSpPr>
          <p:nvPr>
            <p:ph type="pic" sz="quarter" idx="26"/>
          </p:nvPr>
        </p:nvSpPr>
        <p:spPr>
          <a:xfrm>
            <a:off x="4463998"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6" name="Picture Placeholder 16">
            <a:extLst>
              <a:ext uri="{FF2B5EF4-FFF2-40B4-BE49-F238E27FC236}">
                <a16:creationId xmlns:a16="http://schemas.microsoft.com/office/drawing/2014/main" id="{29E9F81D-24AF-4921-9C7E-8A41BC06AC7E}"/>
              </a:ext>
            </a:extLst>
          </p:cNvPr>
          <p:cNvSpPr>
            <a:spLocks noGrp="1"/>
          </p:cNvSpPr>
          <p:nvPr>
            <p:ph type="pic" sz="quarter" idx="27"/>
          </p:nvPr>
        </p:nvSpPr>
        <p:spPr>
          <a:xfrm>
            <a:off x="6533999" y="324004"/>
            <a:ext cx="1908000" cy="1983504"/>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7" name="Picture Placeholder 16">
            <a:extLst>
              <a:ext uri="{FF2B5EF4-FFF2-40B4-BE49-F238E27FC236}">
                <a16:creationId xmlns:a16="http://schemas.microsoft.com/office/drawing/2014/main" id="{3E1A1F38-B22C-48EB-86FA-22DAF1012A02}"/>
              </a:ext>
            </a:extLst>
          </p:cNvPr>
          <p:cNvSpPr>
            <a:spLocks noGrp="1"/>
          </p:cNvSpPr>
          <p:nvPr>
            <p:ph type="pic" sz="quarter" idx="28"/>
          </p:nvPr>
        </p:nvSpPr>
        <p:spPr>
          <a:xfrm>
            <a:off x="6533999" y="2470813"/>
            <a:ext cx="1908000" cy="1908888"/>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38" name="Picture Placeholder 16">
            <a:extLst>
              <a:ext uri="{FF2B5EF4-FFF2-40B4-BE49-F238E27FC236}">
                <a16:creationId xmlns:a16="http://schemas.microsoft.com/office/drawing/2014/main" id="{B0B22428-8245-4610-A545-D0DB5D212279}"/>
              </a:ext>
            </a:extLst>
          </p:cNvPr>
          <p:cNvSpPr>
            <a:spLocks noGrp="1"/>
          </p:cNvSpPr>
          <p:nvPr>
            <p:ph type="pic" sz="quarter" idx="29"/>
          </p:nvPr>
        </p:nvSpPr>
        <p:spPr>
          <a:xfrm>
            <a:off x="6533999" y="4539027"/>
            <a:ext cx="1908000" cy="1990133"/>
          </a:xfrm>
          <a:solidFill>
            <a:schemeClr val="bg1">
              <a:lumMod val="95000"/>
            </a:schemeClr>
          </a:solidFill>
        </p:spPr>
        <p:txBody>
          <a:bodyPr anchor="ctr">
            <a:normAutofit/>
          </a:bodyPr>
          <a:lstStyle>
            <a:lvl1pPr marL="0" indent="0" algn="ctr">
              <a:buNone/>
              <a:defRPr sz="1474" i="1"/>
            </a:lvl1pPr>
          </a:lstStyle>
          <a:p>
            <a:r>
              <a:rPr lang="en-US"/>
              <a:t>Click icon to add picture</a:t>
            </a:r>
            <a:endParaRPr lang="en-ZA"/>
          </a:p>
        </p:txBody>
      </p:sp>
      <p:sp>
        <p:nvSpPr>
          <p:cNvPr id="9" name="Title 8">
            <a:extLst>
              <a:ext uri="{FF2B5EF4-FFF2-40B4-BE49-F238E27FC236}">
                <a16:creationId xmlns:a16="http://schemas.microsoft.com/office/drawing/2014/main" id="{BA5BB91B-DCAB-4DEA-BFB5-67E11ED7DDC5}"/>
              </a:ext>
            </a:extLst>
          </p:cNvPr>
          <p:cNvSpPr>
            <a:spLocks noGrp="1"/>
          </p:cNvSpPr>
          <p:nvPr>
            <p:ph type="title" hasCustomPrompt="1"/>
          </p:nvPr>
        </p:nvSpPr>
        <p:spPr>
          <a:xfrm>
            <a:off x="9310809" y="763529"/>
            <a:ext cx="2395349" cy="1135180"/>
          </a:xfrm>
        </p:spPr>
        <p:txBody>
          <a:bodyPr lIns="0" tIns="0" rIns="0" bIns="0" anchor="t">
            <a:noAutofit/>
          </a:bodyPr>
          <a:lstStyle/>
          <a:p>
            <a:r>
              <a:rPr lang="en-US" dirty="0"/>
              <a:t>Click to edit title</a:t>
            </a:r>
            <a:endParaRPr lang="en-ZA" dirty="0"/>
          </a:p>
        </p:txBody>
      </p:sp>
      <p:cxnSp>
        <p:nvCxnSpPr>
          <p:cNvPr id="15" name="Straight Connector 14">
            <a:extLst>
              <a:ext uri="{FF2B5EF4-FFF2-40B4-BE49-F238E27FC236}">
                <a16:creationId xmlns:a16="http://schemas.microsoft.com/office/drawing/2014/main" id="{19F7B568-D8C6-44ED-98DA-ED99D1A6A557}"/>
              </a:ext>
            </a:extLst>
          </p:cNvPr>
          <p:cNvCxnSpPr/>
          <p:nvPr userDrawn="1"/>
        </p:nvCxnSpPr>
        <p:spPr>
          <a:xfrm>
            <a:off x="9058203" y="832433"/>
            <a:ext cx="0" cy="9084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28">
            <a:extLst>
              <a:ext uri="{FF2B5EF4-FFF2-40B4-BE49-F238E27FC236}">
                <a16:creationId xmlns:a16="http://schemas.microsoft.com/office/drawing/2014/main" id="{B5D2B1EA-0AEB-42E1-A3D5-E97C93F4225B}"/>
              </a:ext>
            </a:extLst>
          </p:cNvPr>
          <p:cNvSpPr>
            <a:spLocks noGrp="1"/>
          </p:cNvSpPr>
          <p:nvPr>
            <p:ph type="body" sz="quarter" idx="18" hasCustomPrompt="1"/>
          </p:nvPr>
        </p:nvSpPr>
        <p:spPr>
          <a:xfrm>
            <a:off x="9310622" y="2038363"/>
            <a:ext cx="2395349" cy="2314575"/>
          </a:xfrm>
        </p:spPr>
        <p:txBody>
          <a:bodyPr>
            <a:noAutofit/>
          </a:bodyPr>
          <a:lstStyle>
            <a:lvl1pPr marL="0" indent="0">
              <a:buFontTx/>
              <a:buNone/>
              <a:defRPr sz="1474"/>
            </a:lvl1pPr>
            <a:lvl2pPr marL="104730" indent="0">
              <a:buFontTx/>
              <a:buNone/>
              <a:defRPr/>
            </a:lvl2pPr>
            <a:lvl3pPr marL="254340" indent="0">
              <a:buFontTx/>
              <a:buNone/>
              <a:defRPr/>
            </a:lvl3pPr>
            <a:lvl4pPr marL="374030" indent="0">
              <a:buFontTx/>
              <a:buNone/>
              <a:defRPr/>
            </a:lvl4pPr>
            <a:lvl5pPr marL="523642" indent="0">
              <a:buFontTx/>
              <a:buNone/>
              <a:defRPr/>
            </a:lvl5pPr>
          </a:lstStyle>
          <a:p>
            <a:pPr lvl="0"/>
            <a:r>
              <a:rPr lang="en-US" dirty="0"/>
              <a:t>Subtitle</a:t>
            </a:r>
            <a:endParaRPr lang="en-ZA" dirty="0"/>
          </a:p>
        </p:txBody>
      </p:sp>
      <p:sp>
        <p:nvSpPr>
          <p:cNvPr id="17" name="Text Box 71"/>
          <p:cNvSpPr txBox="1">
            <a:spLocks noChangeArrowheads="1"/>
          </p:cNvSpPr>
          <p:nvPr userDrawn="1"/>
        </p:nvSpPr>
        <p:spPr bwMode="auto">
          <a:xfrm>
            <a:off x="4932503" y="6398694"/>
            <a:ext cx="2095500" cy="297646"/>
          </a:xfrm>
          <a:prstGeom prst="rect">
            <a:avLst/>
          </a:prstGeom>
          <a:noFill/>
          <a:ln w="12700">
            <a:noFill/>
            <a:miter lim="800000"/>
            <a:headEnd/>
            <a:tailEnd/>
          </a:ln>
          <a:effectLst/>
        </p:spPr>
        <p:txBody>
          <a:bodyPr>
            <a:spAutoFit/>
          </a:bodyPr>
          <a:lstStyle/>
          <a:p>
            <a:r>
              <a:rPr lang="en-US" sz="667"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5264783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000">
        <p15:prstTrans prst="peelOff"/>
      </p:transition>
    </mc:Choice>
    <mc:Fallback xmlns="">
      <p:transition spd="slow" advTm="11000">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2144A5D-749E-C84D-AAE0-45D808184A70}"/>
              </a:ext>
            </a:extLst>
          </p:cNvPr>
          <p:cNvPicPr>
            <a:picLocks noChangeAspect="1"/>
          </p:cNvPicPr>
          <p:nvPr userDrawn="1"/>
        </p:nvPicPr>
        <p:blipFill rotWithShape="1">
          <a:blip r:embed="rId2"/>
          <a:srcRect t="-1" r="-263" b="43510"/>
          <a:stretch/>
        </p:blipFill>
        <p:spPr>
          <a:xfrm>
            <a:off x="-19874" y="-1"/>
            <a:ext cx="12284764" cy="6855231"/>
          </a:xfrm>
          <a:prstGeom prst="rect">
            <a:avLst/>
          </a:prstGeom>
        </p:spPr>
      </p:pic>
      <p:sp>
        <p:nvSpPr>
          <p:cNvPr id="2" name="Title 1"/>
          <p:cNvSpPr>
            <a:spLocks noGrp="1"/>
          </p:cNvSpPr>
          <p:nvPr>
            <p:ph type="ctrTitle"/>
          </p:nvPr>
        </p:nvSpPr>
        <p:spPr>
          <a:xfrm>
            <a:off x="609605" y="725983"/>
            <a:ext cx="10673541" cy="2873288"/>
          </a:xfrm>
          <a:prstGeom prst="rect">
            <a:avLst/>
          </a:prstGeom>
          <a:solidFill>
            <a:schemeClr val="tx1">
              <a:alpha val="50000"/>
            </a:schemeClr>
          </a:solidFill>
        </p:spPr>
        <p:txBody>
          <a:bodyPr anchor="b"/>
          <a:lstStyle>
            <a:lvl1pPr algn="ctr">
              <a:defRPr sz="4909" b="1">
                <a:solidFill>
                  <a:srgbClr val="FFC000"/>
                </a:solidFill>
              </a:defRPr>
            </a:lvl1pPr>
          </a:lstStyle>
          <a:p>
            <a:r>
              <a:rPr lang="en-US" dirty="0"/>
              <a:t>Click to edit Master title style</a:t>
            </a:r>
          </a:p>
        </p:txBody>
      </p:sp>
      <p:sp>
        <p:nvSpPr>
          <p:cNvPr id="3" name="Subtitle 2"/>
          <p:cNvSpPr>
            <a:spLocks noGrp="1"/>
          </p:cNvSpPr>
          <p:nvPr>
            <p:ph type="subTitle" idx="1"/>
          </p:nvPr>
        </p:nvSpPr>
        <p:spPr>
          <a:xfrm>
            <a:off x="609607" y="3640630"/>
            <a:ext cx="10717875" cy="3255963"/>
          </a:xfrm>
          <a:solidFill>
            <a:schemeClr val="tx1">
              <a:alpha val="50000"/>
            </a:schemeClr>
          </a:solidFill>
        </p:spPr>
        <p:txBody>
          <a:bodyPr/>
          <a:lstStyle>
            <a:lvl1pPr marL="0" indent="0" algn="ctr">
              <a:buNone/>
              <a:defRPr sz="1963">
                <a:solidFill>
                  <a:srgbClr val="00B0F0"/>
                </a:solidFill>
              </a:defRPr>
            </a:lvl1pPr>
            <a:lvl2pPr marL="374030" indent="0" algn="ctr">
              <a:buNone/>
              <a:defRPr sz="1637"/>
            </a:lvl2pPr>
            <a:lvl3pPr marL="748058" indent="0" algn="ctr">
              <a:buNone/>
              <a:defRPr sz="1474"/>
            </a:lvl3pPr>
            <a:lvl4pPr marL="1122089" indent="0" algn="ctr">
              <a:buNone/>
              <a:defRPr sz="1309"/>
            </a:lvl4pPr>
            <a:lvl5pPr marL="1496120" indent="0" algn="ctr">
              <a:buNone/>
              <a:defRPr sz="1309"/>
            </a:lvl5pPr>
            <a:lvl6pPr marL="1870149" indent="0" algn="ctr">
              <a:buNone/>
              <a:defRPr sz="1309"/>
            </a:lvl6pPr>
            <a:lvl7pPr marL="2244178" indent="0" algn="ctr">
              <a:buNone/>
              <a:defRPr sz="1309"/>
            </a:lvl7pPr>
            <a:lvl8pPr marL="2618208" indent="0" algn="ctr">
              <a:buNone/>
              <a:defRPr sz="1309"/>
            </a:lvl8pPr>
            <a:lvl9pPr marL="2992237" indent="0" algn="ctr">
              <a:buNone/>
              <a:defRPr sz="1309"/>
            </a:lvl9pPr>
          </a:lstStyle>
          <a:p>
            <a:r>
              <a:rPr lang="en-US" dirty="0"/>
              <a:t>Click to edit Master subtitle style</a:t>
            </a:r>
          </a:p>
        </p:txBody>
      </p:sp>
      <p:sp>
        <p:nvSpPr>
          <p:cNvPr id="8" name="TextBox 3">
            <a:extLst>
              <a:ext uri="{FF2B5EF4-FFF2-40B4-BE49-F238E27FC236}">
                <a16:creationId xmlns:a16="http://schemas.microsoft.com/office/drawing/2014/main" id="{08382D9F-7C54-224E-B34F-A3E16CCF5F23}"/>
              </a:ext>
            </a:extLst>
          </p:cNvPr>
          <p:cNvSpPr txBox="1"/>
          <p:nvPr userDrawn="1"/>
        </p:nvSpPr>
        <p:spPr>
          <a:xfrm>
            <a:off x="122153" y="113967"/>
            <a:ext cx="11859261" cy="612021"/>
          </a:xfrm>
          <a:prstGeom prst="rect">
            <a:avLst/>
          </a:prstGeom>
          <a:noFill/>
        </p:spPr>
        <p:txBody>
          <a:bodyPr wrap="square" rtlCol="0">
            <a:noAutofit/>
          </a:bodyPr>
          <a:lstStyle/>
          <a:p>
            <a:pPr marL="0" marR="0" algn="ctr">
              <a:spcBef>
                <a:spcPts val="0"/>
              </a:spcBef>
              <a:spcAft>
                <a:spcPts val="0"/>
              </a:spcAft>
            </a:pPr>
            <a:r>
              <a:rPr lang="en-US" sz="2291" b="1" kern="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ACCP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Aerosols,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Clouds,</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Convection,</a:t>
            </a:r>
            <a:r>
              <a:rPr lang="en-US" sz="1637" b="1" kern="1200" baseline="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and </a:t>
            </a:r>
            <a:r>
              <a:rPr lang="en-US" sz="1637" b="1" kern="12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Precipitation Study</a:t>
            </a:r>
            <a:endParaRPr lang="en-US" sz="982" dirty="0">
              <a:solidFill>
                <a:schemeClr val="bg1"/>
              </a:solidFill>
              <a:effectLst/>
              <a:latin typeface="Times" pitchFamily="2" charset="0"/>
              <a:ea typeface="Calibri" panose="020F0502020204030204" pitchFamily="34" charset="0"/>
              <a:cs typeface="Times New Roman" panose="02020603050405020304" pitchFamily="18" charset="0"/>
            </a:endParaRPr>
          </a:p>
        </p:txBody>
      </p:sp>
      <p:sp>
        <p:nvSpPr>
          <p:cNvPr id="7" name="Rectangle 6"/>
          <p:cNvSpPr/>
          <p:nvPr userDrawn="1"/>
        </p:nvSpPr>
        <p:spPr>
          <a:xfrm>
            <a:off x="2938699" y="5933289"/>
            <a:ext cx="6367618" cy="810799"/>
          </a:xfrm>
          <a:prstGeom prst="rect">
            <a:avLst/>
          </a:prstGeom>
        </p:spPr>
        <p:txBody>
          <a:bodyPr wrap="square">
            <a:spAutoFit/>
          </a:bodyPr>
          <a:lstStyle/>
          <a:p>
            <a:pPr algn="ctr">
              <a:defRPr/>
            </a:pPr>
            <a:r>
              <a:rPr lang="en-US" sz="1167" b="1" dirty="0">
                <a:solidFill>
                  <a:schemeClr val="bg1"/>
                </a:solidFill>
                <a:latin typeface="Calibri" pitchFamily="34" charset="0"/>
              </a:rPr>
              <a:t>No one shall distribute this material without permission from</a:t>
            </a:r>
          </a:p>
          <a:p>
            <a:pPr algn="ctr">
              <a:defRPr/>
            </a:pPr>
            <a:r>
              <a:rPr lang="en-US" sz="1167" b="1" dirty="0">
                <a:solidFill>
                  <a:schemeClr val="bg1"/>
                </a:solidFill>
                <a:latin typeface="Calibri" pitchFamily="34" charset="0"/>
              </a:rPr>
              <a:t>Vickie Moran </a:t>
            </a:r>
            <a:r>
              <a:rPr lang="en-US" sz="1167" b="1" dirty="0">
                <a:solidFill>
                  <a:schemeClr val="bg1"/>
                </a:solidFill>
                <a:latin typeface="Calibri" pitchFamily="34" charset="0"/>
                <a:hlinkClick r:id="rId3"/>
              </a:rPr>
              <a:t>vickie.e.moran@nasa.gov</a:t>
            </a:r>
            <a:endParaRPr lang="en-US" sz="1167" b="1" dirty="0">
              <a:solidFill>
                <a:schemeClr val="bg1"/>
              </a:solidFill>
              <a:latin typeface="Calibri" pitchFamily="34" charset="0"/>
            </a:endParaRPr>
          </a:p>
          <a:p>
            <a:pPr algn="ctr">
              <a:defRPr/>
            </a:pPr>
            <a:r>
              <a:rPr lang="en-US" sz="1167" b="1" i="1" baseline="0" dirty="0">
                <a:solidFill>
                  <a:schemeClr val="bg1"/>
                </a:solidFill>
                <a:latin typeface="Calibri" pitchFamily="34" charset="0"/>
              </a:rPr>
              <a:t>This document contains sensitive information and is intended for NASA Official Use Only</a:t>
            </a:r>
          </a:p>
        </p:txBody>
      </p:sp>
    </p:spTree>
    <p:extLst>
      <p:ext uri="{BB962C8B-B14F-4D97-AF65-F5344CB8AC3E}">
        <p14:creationId xmlns:p14="http://schemas.microsoft.com/office/powerpoint/2010/main" val="400207672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2"/>
            <a:ext cx="12192000" cy="1052945"/>
          </a:xfrm>
          <a:prstGeom prst="rect">
            <a:avLst/>
          </a:prstGeo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609605" y="1219210"/>
            <a:ext cx="10917381" cy="5070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15033763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2" y="1709751"/>
            <a:ext cx="10515600" cy="2852737"/>
          </a:xfrm>
          <a:prstGeom prst="rect">
            <a:avLst/>
          </a:prstGeom>
          <a:noFill/>
        </p:spPr>
        <p:txBody>
          <a:bodyPr anchor="b"/>
          <a:lstStyle>
            <a:lvl1pPr>
              <a:defRPr sz="4909">
                <a:solidFill>
                  <a:srgbClr val="FF0000"/>
                </a:solidFill>
              </a:defRPr>
            </a:lvl1pPr>
          </a:lstStyle>
          <a:p>
            <a:r>
              <a:rPr lang="en-US" dirty="0"/>
              <a:t>Click to edit Master title style</a:t>
            </a:r>
          </a:p>
        </p:txBody>
      </p:sp>
      <p:sp>
        <p:nvSpPr>
          <p:cNvPr id="3" name="Text Placeholder 2"/>
          <p:cNvSpPr>
            <a:spLocks noGrp="1"/>
          </p:cNvSpPr>
          <p:nvPr>
            <p:ph type="body" idx="1"/>
          </p:nvPr>
        </p:nvSpPr>
        <p:spPr>
          <a:xfrm>
            <a:off x="831852" y="4589474"/>
            <a:ext cx="10515600" cy="1500187"/>
          </a:xfrm>
        </p:spPr>
        <p:txBody>
          <a:bodyPr/>
          <a:lstStyle>
            <a:lvl1pPr marL="0" indent="0">
              <a:buNone/>
              <a:defRPr sz="1963">
                <a:solidFill>
                  <a:srgbClr val="0070C0"/>
                </a:solidFill>
              </a:defRPr>
            </a:lvl1pPr>
            <a:lvl2pPr marL="374030" indent="0">
              <a:buNone/>
              <a:defRPr sz="1637">
                <a:solidFill>
                  <a:schemeClr val="tx1">
                    <a:tint val="75000"/>
                  </a:schemeClr>
                </a:solidFill>
              </a:defRPr>
            </a:lvl2pPr>
            <a:lvl3pPr marL="748058" indent="0">
              <a:buNone/>
              <a:defRPr sz="1474">
                <a:solidFill>
                  <a:schemeClr val="tx1">
                    <a:tint val="75000"/>
                  </a:schemeClr>
                </a:solidFill>
              </a:defRPr>
            </a:lvl3pPr>
            <a:lvl4pPr marL="1122089" indent="0">
              <a:buNone/>
              <a:defRPr sz="1309">
                <a:solidFill>
                  <a:schemeClr val="tx1">
                    <a:tint val="75000"/>
                  </a:schemeClr>
                </a:solidFill>
              </a:defRPr>
            </a:lvl4pPr>
            <a:lvl5pPr marL="1496120" indent="0">
              <a:buNone/>
              <a:defRPr sz="1309">
                <a:solidFill>
                  <a:schemeClr val="tx1">
                    <a:tint val="75000"/>
                  </a:schemeClr>
                </a:solidFill>
              </a:defRPr>
            </a:lvl5pPr>
            <a:lvl6pPr marL="1870149" indent="0">
              <a:buNone/>
              <a:defRPr sz="1309">
                <a:solidFill>
                  <a:schemeClr val="tx1">
                    <a:tint val="75000"/>
                  </a:schemeClr>
                </a:solidFill>
              </a:defRPr>
            </a:lvl6pPr>
            <a:lvl7pPr marL="2244178" indent="0">
              <a:buNone/>
              <a:defRPr sz="1309">
                <a:solidFill>
                  <a:schemeClr val="tx1">
                    <a:tint val="75000"/>
                  </a:schemeClr>
                </a:solidFill>
              </a:defRPr>
            </a:lvl7pPr>
            <a:lvl8pPr marL="2618208" indent="0">
              <a:buNone/>
              <a:defRPr sz="1309">
                <a:solidFill>
                  <a:schemeClr val="tx1">
                    <a:tint val="75000"/>
                  </a:schemeClr>
                </a:solidFill>
              </a:defRPr>
            </a:lvl8pPr>
            <a:lvl9pPr marL="2992237" indent="0">
              <a:buNone/>
              <a:defRPr sz="1309">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8C382E8-64D7-CF41-91DF-781111A69940}" type="slidenum">
              <a:rPr lang="en-US" smtClean="0"/>
              <a:t>‹#›</a:t>
            </a:fld>
            <a:endParaRPr lang="en-US"/>
          </a:p>
        </p:txBody>
      </p:sp>
      <p:sp>
        <p:nvSpPr>
          <p:cNvPr id="5" name="Title Placeholder 1">
            <a:extLst>
              <a:ext uri="{FF2B5EF4-FFF2-40B4-BE49-F238E27FC236}">
                <a16:creationId xmlns:a16="http://schemas.microsoft.com/office/drawing/2014/main" id="{53C09FFA-848F-5242-AAA9-4621CFD8DB8C}"/>
              </a:ext>
            </a:extLst>
          </p:cNvPr>
          <p:cNvSpPr txBox="1">
            <a:spLocks/>
          </p:cNvSpPr>
          <p:nvPr userDrawn="1"/>
        </p:nvSpPr>
        <p:spPr>
          <a:xfrm>
            <a:off x="0" y="5"/>
            <a:ext cx="12192000" cy="1061916"/>
          </a:xfrm>
          <a:prstGeom prst="rect">
            <a:avLst/>
          </a:prstGeom>
          <a:solidFill>
            <a:schemeClr val="tx1">
              <a:alpha val="30000"/>
            </a:schemeClr>
          </a:solidFill>
        </p:spPr>
        <p:txBody>
          <a:bodyPr vert="horz" lIns="99753" rIns="49877" rtlCol="0" anchor="ctr">
            <a:normAutofit/>
            <a:scene3d>
              <a:camera prst="orthographicFront"/>
              <a:lightRig rig="threePt" dir="t">
                <a:rot lat="0" lon="0" rev="4800000"/>
              </a:lightRig>
            </a:scene3d>
            <a:sp3d prstMaterial="matte">
              <a:bevelT w="50800" h="10160"/>
            </a:sp3d>
          </a:bodyPr>
          <a:lstStyle>
            <a:lvl1pPr algn="ctr" defTabSz="685800" rtl="0" eaLnBrk="1" latinLnBrk="0" hangingPunct="1">
              <a:lnSpc>
                <a:spcPct val="90000"/>
              </a:lnSpc>
              <a:spcBef>
                <a:spcPct val="0"/>
              </a:spcBef>
              <a:buNone/>
              <a:defRPr sz="3300" kern="1200">
                <a:solidFill>
                  <a:srgbClr val="FFC000"/>
                </a:solidFill>
                <a:latin typeface="Corbel" panose="020B0503020204020204" pitchFamily="34" charset="0"/>
                <a:ea typeface="+mj-ea"/>
                <a:cs typeface="+mj-cs"/>
              </a:defRPr>
            </a:lvl1pPr>
          </a:lstStyle>
          <a:p>
            <a:r>
              <a:rPr lang="en-US" sz="3600"/>
              <a:t>Click to edit Master title style</a:t>
            </a:r>
            <a:endParaRPr lang="en-US" sz="3600" dirty="0"/>
          </a:p>
        </p:txBody>
      </p:sp>
      <p:sp>
        <p:nvSpPr>
          <p:cNvPr id="7"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184080572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3"/>
            <a:ext cx="12192000" cy="106402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31771" y="1241371"/>
            <a:ext cx="5388035"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2" y="1241376"/>
            <a:ext cx="5388032" cy="50375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8C382E8-64D7-CF41-91DF-781111A69940}" type="slidenum">
              <a:rPr lang="en-US" smtClean="0"/>
              <a:t>‹#›</a:t>
            </a:fld>
            <a:endParaRPr lang="en-US"/>
          </a:p>
        </p:txBody>
      </p:sp>
      <p:sp>
        <p:nvSpPr>
          <p:cNvPr id="6" name="Text Box 71"/>
          <p:cNvSpPr txBox="1">
            <a:spLocks noChangeArrowheads="1"/>
          </p:cNvSpPr>
          <p:nvPr userDrawn="1"/>
        </p:nvSpPr>
        <p:spPr bwMode="auto">
          <a:xfrm>
            <a:off x="4350152" y="6398693"/>
            <a:ext cx="4523773" cy="400110"/>
          </a:xfrm>
          <a:prstGeom prst="rect">
            <a:avLst/>
          </a:prstGeom>
          <a:noFill/>
          <a:ln w="12700">
            <a:noFill/>
            <a:miter lim="800000"/>
            <a:headEnd/>
            <a:tailEnd/>
          </a:ln>
          <a:effectLst/>
        </p:spPr>
        <p:txBody>
          <a:bodyPr wrap="square">
            <a:spAutoFit/>
          </a:bodyPr>
          <a:lstStyle/>
          <a:p>
            <a:pPr algn="ctr"/>
            <a:r>
              <a:rPr lang="en-US" sz="1000" b="0" dirty="0">
                <a:solidFill>
                  <a:schemeClr val="tx2"/>
                </a:solidFill>
                <a:latin typeface="Trebuchet MS" pitchFamily="-111" charset="0"/>
              </a:rPr>
              <a:t>Use or disclosure of this data is subject to the restriction on the title page of this document</a:t>
            </a:r>
          </a:p>
        </p:txBody>
      </p:sp>
    </p:spTree>
    <p:extLst>
      <p:ext uri="{BB962C8B-B14F-4D97-AF65-F5344CB8AC3E}">
        <p14:creationId xmlns:p14="http://schemas.microsoft.com/office/powerpoint/2010/main" val="3030321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26" Type="http://schemas.openxmlformats.org/officeDocument/2006/relationships/image" Target="../media/image1.png"/><Relationship Id="rId3" Type="http://schemas.openxmlformats.org/officeDocument/2006/relationships/slideLayout" Target="../slideLayouts/slideLayout128.xml"/><Relationship Id="rId21" Type="http://schemas.openxmlformats.org/officeDocument/2006/relationships/theme" Target="../theme/theme10.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5" Type="http://schemas.openxmlformats.org/officeDocument/2006/relationships/oleObject" Target="../embeddings/oleObject4.bin"/><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slideLayout" Target="../slideLayouts/slideLayout145.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24" Type="http://schemas.openxmlformats.org/officeDocument/2006/relationships/image" Target="../media/image3.emf"/><Relationship Id="rId5" Type="http://schemas.openxmlformats.org/officeDocument/2006/relationships/slideLayout" Target="../slideLayouts/slideLayout130.xml"/><Relationship Id="rId15" Type="http://schemas.openxmlformats.org/officeDocument/2006/relationships/slideLayout" Target="../slideLayouts/slideLayout140.xml"/><Relationship Id="rId23" Type="http://schemas.openxmlformats.org/officeDocument/2006/relationships/image" Target="../media/image2.emf"/><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 Id="rId22" Type="http://schemas.openxmlformats.org/officeDocument/2006/relationships/vmlDrawing" Target="../drawings/vmlDrawing4.v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oleObject" Target="../embeddings/oleObject1.bin"/><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image" Target="../media/image3.emf"/><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image" Target="../media/image2.emf"/><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vmlDrawing" Target="../drawings/vmlDrawing1.v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3.xml"/><Relationship Id="rId27"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3" Type="http://schemas.openxmlformats.org/officeDocument/2006/relationships/slideLayout" Target="../slideLayouts/slideLayout49.xml"/><Relationship Id="rId21" Type="http://schemas.openxmlformats.org/officeDocument/2006/relationships/image" Target="../media/image2.emf"/><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0" Type="http://schemas.openxmlformats.org/officeDocument/2006/relationships/vmlDrawing" Target="../drawings/vmlDrawing2.v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image" Target="../media/image1.png"/><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oleObject" Target="../embeddings/oleObject2.bin"/><Relationship Id="rId10" Type="http://schemas.openxmlformats.org/officeDocument/2006/relationships/slideLayout" Target="../slideLayouts/slideLayout56.xml"/><Relationship Id="rId19" Type="http://schemas.openxmlformats.org/officeDocument/2006/relationships/theme" Target="../theme/theme4.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image" Target="../media/image3.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oleObject" Target="../embeddings/oleObject3.bin"/><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image" Target="../media/image3.emf"/><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image" Target="../media/image2.emf"/><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vmlDrawing" Target="../drawings/vmlDrawing3.v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theme" Target="../theme/theme5.xml"/><Relationship Id="rId27"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image" Target="../media/image6.png"/><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image" Target="../media/image5.png"/><Relationship Id="rId2" Type="http://schemas.openxmlformats.org/officeDocument/2006/relationships/slideLayout" Target="../slideLayouts/slideLayout87.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theme" Target="../theme/theme6.xml"/><Relationship Id="rId5" Type="http://schemas.openxmlformats.org/officeDocument/2006/relationships/slideLayout" Target="../slideLayouts/slideLayout9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image" Target="../media/image6.png"/><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image" Target="../media/image5.png"/><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theme" Target="../theme/theme7.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image" Target="../media/image6.png"/><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image" Target="../media/image5.png"/><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theme" Target="../theme/theme8.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image" Target="../media/image9.png"/><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image" Target="../media/image8.png"/><Relationship Id="rId2" Type="http://schemas.openxmlformats.org/officeDocument/2006/relationships/slideLayout" Target="../slideLayouts/slideLayout117.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theme" Target="../theme/theme9.xml"/><Relationship Id="rId5" Type="http://schemas.openxmlformats.org/officeDocument/2006/relationships/slideLayout" Target="../slideLayouts/slideLayout120.xml"/><Relationship Id="rId10" Type="http://schemas.openxmlformats.org/officeDocument/2006/relationships/slideLayout" Target="../slideLayouts/slideLayout125.xml"/><Relationship Id="rId4" Type="http://schemas.openxmlformats.org/officeDocument/2006/relationships/slideLayout" Target="../slideLayouts/slideLayout119.xml"/><Relationship Id="rId9" Type="http://schemas.openxmlformats.org/officeDocument/2006/relationships/slideLayout" Target="../slideLayouts/slideLayout1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bwMode="auto">
          <a:xfrm>
            <a:off x="609600" y="274638"/>
            <a:ext cx="10972800" cy="11430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82947" name="Rectangle 3"/>
          <p:cNvSpPr>
            <a:spLocks noGrp="1" noChangeArrowheads="1"/>
          </p:cNvSpPr>
          <p:nvPr>
            <p:ph type="body" idx="1"/>
          </p:nvPr>
        </p:nvSpPr>
        <p:spPr bwMode="auto">
          <a:xfrm>
            <a:off x="609600" y="1600201"/>
            <a:ext cx="10972800" cy="4525963"/>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82948" name="Rectangle 4"/>
          <p:cNvSpPr>
            <a:spLocks noGrp="1" noChangeArrowheads="1"/>
          </p:cNvSpPr>
          <p:nvPr>
            <p:ph type="dt" sz="half" idx="2"/>
          </p:nvPr>
        </p:nvSpPr>
        <p:spPr bwMode="auto">
          <a:xfrm>
            <a:off x="609600" y="6245225"/>
            <a:ext cx="2844800" cy="47625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l" eaLnBrk="0" hangingPunct="0">
              <a:defRPr sz="1400"/>
            </a:lvl1pPr>
          </a:lstStyle>
          <a:p>
            <a:pPr>
              <a:defRPr/>
            </a:pPr>
            <a:fld id="{096763BF-A9C5-3B41-904E-F240E29EAD86}" type="datetime1">
              <a:rPr lang="en-US" altLang="zh-CN" smtClean="0"/>
              <a:t>2020-06-03</a:t>
            </a:fld>
            <a:endParaRPr lang="en-US" altLang="zh-CN"/>
          </a:p>
        </p:txBody>
      </p:sp>
      <p:sp>
        <p:nvSpPr>
          <p:cNvPr id="82949" name="Rectangle 5"/>
          <p:cNvSpPr>
            <a:spLocks noGrp="1" noChangeArrowheads="1"/>
          </p:cNvSpPr>
          <p:nvPr>
            <p:ph type="ftr" sz="quarter" idx="3"/>
          </p:nvPr>
        </p:nvSpPr>
        <p:spPr bwMode="auto">
          <a:xfrm>
            <a:off x="4165600" y="6245225"/>
            <a:ext cx="3860800" cy="47625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400"/>
            </a:lvl1pPr>
          </a:lstStyle>
          <a:p>
            <a:pPr>
              <a:defRPr/>
            </a:pPr>
            <a:endParaRPr lang="en-US" altLang="zh-CN"/>
          </a:p>
        </p:txBody>
      </p:sp>
      <p:sp>
        <p:nvSpPr>
          <p:cNvPr id="82950" name="Rectangle 6"/>
          <p:cNvSpPr>
            <a:spLocks noGrp="1" noChangeArrowheads="1"/>
          </p:cNvSpPr>
          <p:nvPr>
            <p:ph type="sldNum" sz="quarter" idx="4"/>
          </p:nvPr>
        </p:nvSpPr>
        <p:spPr bwMode="auto">
          <a:xfrm>
            <a:off x="8737600" y="6245225"/>
            <a:ext cx="2844800" cy="47625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400"/>
            </a:lvl1pPr>
          </a:lstStyle>
          <a:p>
            <a:pPr>
              <a:defRPr/>
            </a:pPr>
            <a:fld id="{9ECCD484-3591-F04F-8ECC-D90886384D53}"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charset="0"/>
          <a:cs typeface="宋体" charset="0"/>
        </a:defRPr>
      </a:lvl2pPr>
      <a:lvl3pPr algn="ctr" rtl="0" eaLnBrk="0" fontAlgn="base" hangingPunct="0">
        <a:spcBef>
          <a:spcPct val="0"/>
        </a:spcBef>
        <a:spcAft>
          <a:spcPct val="0"/>
        </a:spcAft>
        <a:defRPr sz="4400">
          <a:solidFill>
            <a:schemeClr val="tx2"/>
          </a:solidFill>
          <a:latin typeface="Arial" charset="0"/>
          <a:ea typeface="宋体" charset="0"/>
          <a:cs typeface="宋体" charset="0"/>
        </a:defRPr>
      </a:lvl3pPr>
      <a:lvl4pPr algn="ctr" rtl="0" eaLnBrk="0" fontAlgn="base" hangingPunct="0">
        <a:spcBef>
          <a:spcPct val="0"/>
        </a:spcBef>
        <a:spcAft>
          <a:spcPct val="0"/>
        </a:spcAft>
        <a:defRPr sz="4400">
          <a:solidFill>
            <a:schemeClr val="tx2"/>
          </a:solidFill>
          <a:latin typeface="Arial" charset="0"/>
          <a:ea typeface="宋体" charset="0"/>
          <a:cs typeface="宋体" charset="0"/>
        </a:defRPr>
      </a:lvl4pPr>
      <a:lvl5pPr algn="ctr" rtl="0" eaLnBrk="0" fontAlgn="base" hangingPunct="0">
        <a:spcBef>
          <a:spcPct val="0"/>
        </a:spcBef>
        <a:spcAft>
          <a:spcPct val="0"/>
        </a:spcAft>
        <a:defRPr sz="4400">
          <a:solidFill>
            <a:schemeClr val="tx2"/>
          </a:solidFill>
          <a:latin typeface="Arial" charset="0"/>
          <a:ea typeface="宋体" charset="0"/>
          <a:cs typeface="宋体" charset="0"/>
        </a:defRPr>
      </a:lvl5pPr>
      <a:lvl6pPr marL="457200" algn="ctr" rtl="0" fontAlgn="base">
        <a:spcBef>
          <a:spcPct val="0"/>
        </a:spcBef>
        <a:spcAft>
          <a:spcPct val="0"/>
        </a:spcAft>
        <a:defRPr sz="4400">
          <a:solidFill>
            <a:schemeClr val="tx2"/>
          </a:solidFill>
          <a:latin typeface="Arial" charset="0"/>
          <a:ea typeface="宋体" charset="0"/>
          <a:cs typeface="宋体" charset="0"/>
        </a:defRPr>
      </a:lvl6pPr>
      <a:lvl7pPr marL="914400" algn="ctr" rtl="0" fontAlgn="base">
        <a:spcBef>
          <a:spcPct val="0"/>
        </a:spcBef>
        <a:spcAft>
          <a:spcPct val="0"/>
        </a:spcAft>
        <a:defRPr sz="4400">
          <a:solidFill>
            <a:schemeClr val="tx2"/>
          </a:solidFill>
          <a:latin typeface="Arial" charset="0"/>
          <a:ea typeface="宋体" charset="0"/>
          <a:cs typeface="宋体" charset="0"/>
        </a:defRPr>
      </a:lvl7pPr>
      <a:lvl8pPr marL="1371600" algn="ctr" rtl="0" fontAlgn="base">
        <a:spcBef>
          <a:spcPct val="0"/>
        </a:spcBef>
        <a:spcAft>
          <a:spcPct val="0"/>
        </a:spcAft>
        <a:defRPr sz="4400">
          <a:solidFill>
            <a:schemeClr val="tx2"/>
          </a:solidFill>
          <a:latin typeface="Arial" charset="0"/>
          <a:ea typeface="宋体" charset="0"/>
          <a:cs typeface="宋体" charset="0"/>
        </a:defRPr>
      </a:lvl8pPr>
      <a:lvl9pPr marL="1828800" algn="ctr" rtl="0" fontAlgn="base">
        <a:spcBef>
          <a:spcPct val="0"/>
        </a:spcBef>
        <a:spcAft>
          <a:spcPct val="0"/>
        </a:spcAft>
        <a:defRPr sz="4400">
          <a:solidFill>
            <a:schemeClr val="tx2"/>
          </a:solidFill>
          <a:latin typeface="Arial" charset="0"/>
          <a:ea typeface="宋体" charset="0"/>
          <a:cs typeface="宋体"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096763BF-A9C5-3B41-904E-F240E29EAD86}" type="datetime1">
              <a:rPr lang="en-US" altLang="zh-CN" smtClean="0"/>
              <a:t>2020-06-03</a:t>
            </a:fld>
            <a:endParaRPr lang="en-US" altLang="zh-C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ECCD484-3591-F04F-8ECC-D90886384D53}" type="slidenum">
              <a:rPr lang="zh-CN" altLang="en-US" smtClean="0"/>
              <a:pPr>
                <a:defRPr/>
              </a:pPr>
              <a:t>‹#›</a:t>
            </a:fld>
            <a:endParaRPr lang="en-US" altLang="zh-CN"/>
          </a:p>
        </p:txBody>
      </p:sp>
      <p:pic>
        <p:nvPicPr>
          <p:cNvPr id="7" name="Picture 6"/>
          <p:cNvPicPr>
            <a:picLocks noChangeAspect="1"/>
          </p:cNvPicPr>
          <p:nvPr userDrawn="1"/>
        </p:nvPicPr>
        <p:blipFill>
          <a:blip r:embed="rId23"/>
          <a:stretch>
            <a:fillRect/>
          </a:stretch>
        </p:blipFill>
        <p:spPr>
          <a:xfrm>
            <a:off x="0" y="6739460"/>
            <a:ext cx="12192000" cy="118541"/>
          </a:xfrm>
          <a:prstGeom prst="rect">
            <a:avLst/>
          </a:prstGeom>
          <a:effectLst>
            <a:outerShdw blurRad="50800" dist="38100" dir="10800000" algn="r" rotWithShape="0">
              <a:prstClr val="black">
                <a:alpha val="40000"/>
              </a:prstClr>
            </a:outerShdw>
          </a:effectLst>
        </p:spPr>
      </p:pic>
      <p:pic>
        <p:nvPicPr>
          <p:cNvPr id="8" name="Picture 7"/>
          <p:cNvPicPr>
            <a:picLocks noChangeAspect="1"/>
          </p:cNvPicPr>
          <p:nvPr userDrawn="1"/>
        </p:nvPicPr>
        <p:blipFill>
          <a:blip r:embed="rId24"/>
          <a:stretch>
            <a:fillRect/>
          </a:stretch>
        </p:blipFill>
        <p:spPr>
          <a:xfrm>
            <a:off x="0" y="2"/>
            <a:ext cx="12192000" cy="162833"/>
          </a:xfrm>
          <a:prstGeom prst="rect">
            <a:avLst/>
          </a:prstGeom>
          <a:effectLst>
            <a:outerShdw blurRad="50800" dist="38100" dir="2700000" algn="tl" rotWithShape="0">
              <a:prstClr val="black">
                <a:alpha val="40000"/>
              </a:prstClr>
            </a:outerShdw>
          </a:effectLst>
        </p:spPr>
      </p:pic>
      <p:graphicFrame>
        <p:nvGraphicFramePr>
          <p:cNvPr id="9" name="Object 8">
            <a:extLst>
              <a:ext uri="{FF2B5EF4-FFF2-40B4-BE49-F238E27FC236}">
                <a16:creationId xmlns:a16="http://schemas.microsoft.com/office/drawing/2014/main" id="{2CCBE7E3-AD28-134A-AC9B-922BDEB636AE}"/>
              </a:ext>
            </a:extLst>
          </p:cNvPr>
          <p:cNvGraphicFramePr>
            <a:graphicFrameLocks noChangeAspect="1"/>
          </p:cNvGraphicFramePr>
          <p:nvPr userDrawn="1"/>
        </p:nvGraphicFramePr>
        <p:xfrm>
          <a:off x="10972800" y="262469"/>
          <a:ext cx="1079500" cy="751417"/>
        </p:xfrm>
        <a:graphic>
          <a:graphicData uri="http://schemas.openxmlformats.org/presentationml/2006/ole">
            <mc:AlternateContent xmlns:mc="http://schemas.openxmlformats.org/markup-compatibility/2006">
              <mc:Choice xmlns:v="urn:schemas-microsoft-com:vml" Requires="v">
                <p:oleObj spid="_x0000_s24602" name="Photo Editor Photo" r:id="rId25" imgW="5982535" imgH="4944165" progId="MSPhotoEd.3">
                  <p:embed/>
                </p:oleObj>
              </mc:Choice>
              <mc:Fallback>
                <p:oleObj name="Photo Editor Photo" r:id="rId25" imgW="5982535" imgH="4944165" progId="MSPhotoEd.3">
                  <p:embed/>
                  <p:pic>
                    <p:nvPicPr>
                      <p:cNvPr id="9" name="Object 8">
                        <a:extLst>
                          <a:ext uri="{FF2B5EF4-FFF2-40B4-BE49-F238E27FC236}">
                            <a16:creationId xmlns:a16="http://schemas.microsoft.com/office/drawing/2014/main" id="{2CCBE7E3-AD28-134A-AC9B-922BDEB636AE}"/>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10972800" y="262469"/>
                        <a:ext cx="1079500" cy="751417"/>
                      </a:xfrm>
                      <a:prstGeom prst="rect">
                        <a:avLst/>
                      </a:prstGeom>
                      <a:noFill/>
                      <a:ln>
                        <a:noFill/>
                      </a:ln>
                      <a:effectLst/>
                      <a:extLst>
                        <a:ext uri="{909E8E84-426E-40dd-AFC4-6F175D3DCCD1}">
                          <a14:hiddenFill xmlns="" xmlns:a14="http://schemas.microsoft.com/office/drawing/2010/main">
                            <a:gradFill rotWithShape="0">
                              <a:gsLst>
                                <a:gs pos="0">
                                  <a:srgbClr val="0000C2"/>
                                </a:gs>
                                <a:gs pos="100000">
                                  <a:srgbClr val="FE0030"/>
                                </a:gs>
                              </a:gsLst>
                              <a:lin ang="0" scaled="1"/>
                            </a:gradFill>
                          </a14:hiddenFill>
                        </a:ext>
                        <a:ext uri="{91240B29-F687-4f45-9708-019B960494DF}">
                          <a14:hiddenLine xmlns="" xmlns:a14="http://schemas.microsoft.com/office/drawing/2010/main" w="9525">
                            <a:solidFill>
                              <a:srgbClr val="00008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1772292605"/>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 id="2147483917" r:id="rId19"/>
    <p:sldLayoutId id="214748391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5" name="Rectangle 14"/>
          <p:cNvSpPr/>
          <p:nvPr userDrawn="1"/>
        </p:nvSpPr>
        <p:spPr bwMode="auto">
          <a:xfrm>
            <a:off x="-31263" y="668867"/>
            <a:ext cx="675249" cy="369332"/>
          </a:xfrm>
          <a:prstGeom prst="rect">
            <a:avLst/>
          </a:prstGeom>
          <a:solidFill>
            <a:srgbClr val="FF6600">
              <a:alpha val="63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50000"/>
              </a:spcBef>
              <a:spcAft>
                <a:spcPct val="0"/>
              </a:spcAft>
              <a:buClrTx/>
              <a:buSzTx/>
              <a:buFontTx/>
              <a:buNone/>
              <a:tabLst/>
            </a:pPr>
            <a:endParaRPr kumimoji="0" lang="en-US" sz="1800" b="1" i="0" u="none" strike="noStrike" cap="none" normalizeH="0" baseline="0" dirty="0">
              <a:ln>
                <a:noFill/>
              </a:ln>
              <a:solidFill>
                <a:schemeClr val="tx1"/>
              </a:solidFill>
              <a:effectLst/>
              <a:latin typeface="Times New Roman" charset="0"/>
              <a:ea typeface="宋体" charset="0"/>
              <a:cs typeface="宋体" charset="0"/>
            </a:endParaRPr>
          </a:p>
        </p:txBody>
      </p:sp>
      <p:sp>
        <p:nvSpPr>
          <p:cNvPr id="16" name="Rectangle 15"/>
          <p:cNvSpPr/>
          <p:nvPr userDrawn="1"/>
        </p:nvSpPr>
        <p:spPr bwMode="auto">
          <a:xfrm>
            <a:off x="854484" y="685800"/>
            <a:ext cx="11366695" cy="369332"/>
          </a:xfrm>
          <a:prstGeom prst="rect">
            <a:avLst/>
          </a:prstGeom>
          <a:solidFill>
            <a:srgbClr val="5589CF">
              <a:alpha val="63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50000"/>
              </a:spcBef>
              <a:spcAft>
                <a:spcPct val="0"/>
              </a:spcAft>
              <a:buClrTx/>
              <a:buSzTx/>
              <a:buFontTx/>
              <a:buNone/>
              <a:tabLst/>
            </a:pPr>
            <a:endParaRPr kumimoji="0" lang="en-US" sz="1800" b="1" i="0" u="none" strike="noStrike" cap="none" normalizeH="0" baseline="0">
              <a:ln>
                <a:noFill/>
              </a:ln>
              <a:solidFill>
                <a:schemeClr val="tx1"/>
              </a:solidFill>
              <a:effectLst/>
              <a:latin typeface="Times New Roman" charset="0"/>
              <a:ea typeface="宋体" charset="0"/>
              <a:cs typeface="宋体" charset="0"/>
            </a:endParaRPr>
          </a:p>
        </p:txBody>
      </p:sp>
    </p:spTree>
    <p:extLst>
      <p:ext uri="{BB962C8B-B14F-4D97-AF65-F5344CB8AC3E}">
        <p14:creationId xmlns:p14="http://schemas.microsoft.com/office/powerpoint/2010/main" val="217883638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096763BF-A9C5-3B41-904E-F240E29EAD86}" type="datetime1">
              <a:rPr lang="en-US" altLang="zh-CN" smtClean="0"/>
              <a:t>2020-06-03</a:t>
            </a:fld>
            <a:endParaRPr lang="en-US" altLang="zh-C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ECCD484-3591-F04F-8ECC-D90886384D53}" type="slidenum">
              <a:rPr lang="zh-CN" altLang="en-US" smtClean="0"/>
              <a:pPr>
                <a:defRPr/>
              </a:pPr>
              <a:t>‹#›</a:t>
            </a:fld>
            <a:endParaRPr lang="en-US" altLang="zh-CN"/>
          </a:p>
        </p:txBody>
      </p:sp>
      <p:pic>
        <p:nvPicPr>
          <p:cNvPr id="7" name="Picture 6"/>
          <p:cNvPicPr>
            <a:picLocks noChangeAspect="1"/>
          </p:cNvPicPr>
          <p:nvPr userDrawn="1"/>
        </p:nvPicPr>
        <p:blipFill>
          <a:blip r:embed="rId24"/>
          <a:stretch>
            <a:fillRect/>
          </a:stretch>
        </p:blipFill>
        <p:spPr>
          <a:xfrm>
            <a:off x="0" y="6739460"/>
            <a:ext cx="12192000" cy="118541"/>
          </a:xfrm>
          <a:prstGeom prst="rect">
            <a:avLst/>
          </a:prstGeom>
          <a:effectLst>
            <a:outerShdw blurRad="50800" dist="38100" dir="10800000" algn="r" rotWithShape="0">
              <a:prstClr val="black">
                <a:alpha val="40000"/>
              </a:prstClr>
            </a:outerShdw>
          </a:effectLst>
        </p:spPr>
      </p:pic>
      <p:pic>
        <p:nvPicPr>
          <p:cNvPr id="8" name="Picture 7"/>
          <p:cNvPicPr>
            <a:picLocks noChangeAspect="1"/>
          </p:cNvPicPr>
          <p:nvPr userDrawn="1"/>
        </p:nvPicPr>
        <p:blipFill>
          <a:blip r:embed="rId25"/>
          <a:stretch>
            <a:fillRect/>
          </a:stretch>
        </p:blipFill>
        <p:spPr>
          <a:xfrm>
            <a:off x="0" y="2"/>
            <a:ext cx="12192000" cy="162833"/>
          </a:xfrm>
          <a:prstGeom prst="rect">
            <a:avLst/>
          </a:prstGeom>
          <a:effectLst>
            <a:outerShdw blurRad="50800" dist="38100" dir="2700000" algn="tl" rotWithShape="0">
              <a:prstClr val="black">
                <a:alpha val="40000"/>
              </a:prstClr>
            </a:outerShdw>
          </a:effectLst>
        </p:spPr>
      </p:pic>
      <p:graphicFrame>
        <p:nvGraphicFramePr>
          <p:cNvPr id="9" name="Object 8">
            <a:extLst>
              <a:ext uri="{FF2B5EF4-FFF2-40B4-BE49-F238E27FC236}">
                <a16:creationId xmlns:a16="http://schemas.microsoft.com/office/drawing/2014/main" id="{2CCBE7E3-AD28-134A-AC9B-922BDEB636AE}"/>
              </a:ext>
            </a:extLst>
          </p:cNvPr>
          <p:cNvGraphicFramePr>
            <a:graphicFrameLocks noChangeAspect="1"/>
          </p:cNvGraphicFramePr>
          <p:nvPr userDrawn="1">
            <p:extLst>
              <p:ext uri="{D42A27DB-BD31-4B8C-83A1-F6EECF244321}">
                <p14:modId xmlns:p14="http://schemas.microsoft.com/office/powerpoint/2010/main" val="2354965392"/>
              </p:ext>
            </p:extLst>
          </p:nvPr>
        </p:nvGraphicFramePr>
        <p:xfrm>
          <a:off x="10972800" y="261937"/>
          <a:ext cx="1079500" cy="910879"/>
        </p:xfrm>
        <a:graphic>
          <a:graphicData uri="http://schemas.openxmlformats.org/presentationml/2006/ole">
            <mc:AlternateContent xmlns:mc="http://schemas.openxmlformats.org/markup-compatibility/2006">
              <mc:Choice xmlns:v="urn:schemas-microsoft-com:vml" Requires="v">
                <p:oleObj spid="_x0000_s18661" name="Photo Editor Photo" r:id="rId26" imgW="5982535" imgH="4944165" progId="MSPhotoEd.3">
                  <p:embed/>
                </p:oleObj>
              </mc:Choice>
              <mc:Fallback>
                <p:oleObj name="Photo Editor Photo" r:id="rId26" imgW="5982535" imgH="4944165" progId="MSPhotoEd.3">
                  <p:embed/>
                  <p:pic>
                    <p:nvPicPr>
                      <p:cNvPr id="10" name="Object 9">
                        <a:extLst>
                          <a:ext uri="{FF2B5EF4-FFF2-40B4-BE49-F238E27FC236}">
                            <a16:creationId xmlns:a16="http://schemas.microsoft.com/office/drawing/2014/main" id="{2CCBE7E3-AD28-134A-AC9B-922BDEB636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0972800" y="261937"/>
                        <a:ext cx="1079500" cy="910879"/>
                      </a:xfrm>
                      <a:prstGeom prst="rect">
                        <a:avLst/>
                      </a:prstGeom>
                      <a:noFill/>
                      <a:ln>
                        <a:noFill/>
                      </a:ln>
                      <a:effectLst/>
                      <a:extLst>
                        <a:ext uri="{909E8E84-426E-40dd-AFC4-6F175D3DCCD1}">
                          <a14:hiddenFill xmlns:a14="http://schemas.microsoft.com/office/drawing/2010/main" xmlns="">
                            <a:gradFill rotWithShape="0">
                              <a:gsLst>
                                <a:gs pos="0">
                                  <a:srgbClr val="0000C2"/>
                                </a:gs>
                                <a:gs pos="100000">
                                  <a:srgbClr val="FE0030"/>
                                </a:gs>
                              </a:gsLst>
                              <a:lin ang="0" scaled="1"/>
                            </a:gradFill>
                          </a14:hiddenFill>
                        </a:ext>
                        <a:ext uri="{91240B29-F687-4f45-9708-019B960494DF}">
                          <a14:hiddenLine xmlns:a14="http://schemas.microsoft.com/office/drawing/2010/main" xmlns="" w="9525">
                            <a:solidFill>
                              <a:srgbClr val="00008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3900196418"/>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783" r:id="rId13"/>
    <p:sldLayoutId id="2147483785" r:id="rId14"/>
    <p:sldLayoutId id="2147483786" r:id="rId15"/>
    <p:sldLayoutId id="2147483787" r:id="rId16"/>
    <p:sldLayoutId id="2147483788" r:id="rId17"/>
    <p:sldLayoutId id="2147483789" r:id="rId18"/>
    <p:sldLayoutId id="2147483790" r:id="rId19"/>
    <p:sldLayoutId id="2147483791" r:id="rId20"/>
    <p:sldLayoutId id="2147483852"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237068" y="241300"/>
            <a:ext cx="11808882" cy="838200"/>
          </a:xfrm>
          <a:prstGeom prst="rect">
            <a:avLst/>
          </a:prstGeom>
          <a:noFill/>
          <a:ln>
            <a:noFill/>
          </a:ln>
        </p:spPr>
        <p:txBody>
          <a:bodyPr vert="horz" wrap="square" lIns="91429" tIns="45714" rIns="91429" bIns="45714" numCol="1" anchor="ctr" anchorCtr="0" compatLnSpc="1">
            <a:prstTxWarp prst="textNoShape">
              <a:avLst/>
            </a:prstTxWarp>
          </a:bodyPr>
          <a:lstStyle/>
          <a:p>
            <a:pPr lvl="0"/>
            <a:r>
              <a:rPr lang="en-US" dirty="0"/>
              <a:t>Click to edit Master title style</a:t>
            </a:r>
          </a:p>
        </p:txBody>
      </p:sp>
      <p:sp>
        <p:nvSpPr>
          <p:cNvPr id="83973" name="Rectangle 5"/>
          <p:cNvSpPr>
            <a:spLocks noGrp="1" noChangeArrowheads="1"/>
          </p:cNvSpPr>
          <p:nvPr>
            <p:ph type="ftr" sz="quarter" idx="3"/>
          </p:nvPr>
        </p:nvSpPr>
        <p:spPr bwMode="auto">
          <a:xfrm>
            <a:off x="583260" y="6446899"/>
            <a:ext cx="5801785" cy="3556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defTabSz="990795" eaLnBrk="1" hangingPunct="1">
              <a:defRPr sz="975">
                <a:solidFill>
                  <a:srgbClr val="677085"/>
                </a:solidFill>
                <a:latin typeface="+mn-lt"/>
                <a:ea typeface="+mn-ea"/>
                <a:cs typeface="+mn-cs"/>
              </a:defRPr>
            </a:lvl1pPr>
          </a:lstStyle>
          <a:p>
            <a:pPr>
              <a:defRPr/>
            </a:pPr>
            <a:r>
              <a:rPr lang="en-US" b="1" dirty="0">
                <a:ln w="1905"/>
                <a:solidFill>
                  <a:srgbClr val="2C93EF"/>
                </a:solidFill>
                <a:effectLst>
                  <a:innerShdw blurRad="69850" dist="43180" dir="5400000">
                    <a:srgbClr val="000000">
                      <a:alpha val="65000"/>
                    </a:srgbClr>
                  </a:innerShdw>
                </a:effectLst>
              </a:rPr>
              <a:t>ACE 2018 </a:t>
            </a:r>
            <a:r>
              <a:rPr lang="en-US" dirty="0"/>
              <a:t> SWG Programmatic Workshop</a:t>
            </a:r>
          </a:p>
        </p:txBody>
      </p:sp>
      <p:sp>
        <p:nvSpPr>
          <p:cNvPr id="83974" name="Rectangle 6"/>
          <p:cNvSpPr>
            <a:spLocks noGrp="1" noChangeArrowheads="1"/>
          </p:cNvSpPr>
          <p:nvPr>
            <p:ph type="sldNum" sz="quarter" idx="4"/>
          </p:nvPr>
        </p:nvSpPr>
        <p:spPr bwMode="auto">
          <a:xfrm>
            <a:off x="0" y="6459599"/>
            <a:ext cx="545630" cy="342900"/>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1" hangingPunct="1">
              <a:defRPr smtClean="0">
                <a:solidFill>
                  <a:srgbClr val="677085"/>
                </a:solidFill>
                <a:latin typeface="75 Helvetica Bold" charset="0"/>
              </a:defRPr>
            </a:lvl1pPr>
          </a:lstStyle>
          <a:p>
            <a:pPr>
              <a:defRPr/>
            </a:pPr>
            <a:fld id="{CD6D5042-7F60-904A-9DE5-D05C0BD0A3FB}" type="slidenum">
              <a:rPr lang="en-US" smtClean="0"/>
              <a:pPr>
                <a:defRPr/>
              </a:pPr>
              <a:t>‹#›</a:t>
            </a:fld>
            <a:endParaRPr lang="en-US" dirty="0"/>
          </a:p>
        </p:txBody>
      </p:sp>
      <p:pic>
        <p:nvPicPr>
          <p:cNvPr id="11" name="Picture 10"/>
          <p:cNvPicPr>
            <a:picLocks noChangeAspect="1"/>
          </p:cNvPicPr>
          <p:nvPr userDrawn="1"/>
        </p:nvPicPr>
        <p:blipFill>
          <a:blip r:embed="rId21"/>
          <a:stretch>
            <a:fillRect/>
          </a:stretch>
        </p:blipFill>
        <p:spPr>
          <a:xfrm>
            <a:off x="0" y="6739460"/>
            <a:ext cx="12192000" cy="118541"/>
          </a:xfrm>
          <a:prstGeom prst="rect">
            <a:avLst/>
          </a:prstGeom>
          <a:effectLst>
            <a:outerShdw blurRad="50800" dist="38100" dir="10800000" algn="r" rotWithShape="0">
              <a:prstClr val="black">
                <a:alpha val="40000"/>
              </a:prstClr>
            </a:outerShdw>
          </a:effectLst>
        </p:spPr>
      </p:pic>
      <p:pic>
        <p:nvPicPr>
          <p:cNvPr id="12" name="Picture 11"/>
          <p:cNvPicPr>
            <a:picLocks noChangeAspect="1"/>
          </p:cNvPicPr>
          <p:nvPr userDrawn="1"/>
        </p:nvPicPr>
        <p:blipFill>
          <a:blip r:embed="rId22"/>
          <a:stretch>
            <a:fillRect/>
          </a:stretch>
        </p:blipFill>
        <p:spPr>
          <a:xfrm>
            <a:off x="0" y="2"/>
            <a:ext cx="12192000" cy="162833"/>
          </a:xfrm>
          <a:prstGeom prst="rect">
            <a:avLst/>
          </a:prstGeom>
          <a:effectLst>
            <a:outerShdw blurRad="50800" dist="38100" dir="2700000" algn="tl" rotWithShape="0">
              <a:prstClr val="black">
                <a:alpha val="40000"/>
              </a:prstClr>
            </a:outerShdw>
          </a:effectLst>
        </p:spPr>
      </p:pic>
      <p:graphicFrame>
        <p:nvGraphicFramePr>
          <p:cNvPr id="10" name="Object 9">
            <a:extLst>
              <a:ext uri="{FF2B5EF4-FFF2-40B4-BE49-F238E27FC236}">
                <a16:creationId xmlns:a16="http://schemas.microsoft.com/office/drawing/2014/main" id="{2CCBE7E3-AD28-134A-AC9B-922BDEB636AE}"/>
              </a:ext>
            </a:extLst>
          </p:cNvPr>
          <p:cNvGraphicFramePr>
            <a:graphicFrameLocks noChangeAspect="1"/>
          </p:cNvGraphicFramePr>
          <p:nvPr userDrawn="1"/>
        </p:nvGraphicFramePr>
        <p:xfrm>
          <a:off x="10972800" y="262469"/>
          <a:ext cx="1079500" cy="751417"/>
        </p:xfrm>
        <a:graphic>
          <a:graphicData uri="http://schemas.openxmlformats.org/presentationml/2006/ole">
            <mc:AlternateContent xmlns:mc="http://schemas.openxmlformats.org/markup-compatibility/2006">
              <mc:Choice xmlns:v="urn:schemas-microsoft-com:vml" Requires="v">
                <p:oleObj spid="_x0000_s19657" name="Photo Editor Photo" r:id="rId23" imgW="5982535" imgH="4944165" progId="MSPhotoEd.3">
                  <p:embed/>
                </p:oleObj>
              </mc:Choice>
              <mc:Fallback>
                <p:oleObj name="Photo Editor Photo" r:id="rId23" imgW="5982535" imgH="4944165" progId="MSPhotoEd.3">
                  <p:embed/>
                  <p:pic>
                    <p:nvPicPr>
                      <p:cNvPr id="10" name="Object 9">
                        <a:extLst>
                          <a:ext uri="{FF2B5EF4-FFF2-40B4-BE49-F238E27FC236}">
                            <a16:creationId xmlns:a16="http://schemas.microsoft.com/office/drawing/2014/main" id="{2CCBE7E3-AD28-134A-AC9B-922BDEB636A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0972800" y="262469"/>
                        <a:ext cx="1079500" cy="751417"/>
                      </a:xfrm>
                      <a:prstGeom prst="rect">
                        <a:avLst/>
                      </a:prstGeom>
                      <a:noFill/>
                      <a:ln>
                        <a:noFill/>
                      </a:ln>
                      <a:effectLst/>
                      <a:extLst>
                        <a:ext uri="{909E8E84-426E-40dd-AFC4-6F175D3DCCD1}">
                          <a14:hiddenFill xmlns:a14="http://schemas.microsoft.com/office/drawing/2010/main" xmlns="">
                            <a:gradFill rotWithShape="0">
                              <a:gsLst>
                                <a:gs pos="0">
                                  <a:srgbClr val="0000C2"/>
                                </a:gs>
                                <a:gs pos="100000">
                                  <a:srgbClr val="FE0030"/>
                                </a:gs>
                              </a:gsLst>
                              <a:lin ang="0" scaled="1"/>
                            </a:gradFill>
                          </a14:hiddenFill>
                        </a:ext>
                        <a:ext uri="{91240B29-F687-4f45-9708-019B960494DF}">
                          <a14:hiddenLine xmlns:a14="http://schemas.microsoft.com/office/drawing/2010/main" xmlns="" w="9525">
                            <a:solidFill>
                              <a:srgbClr val="00008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1800616712"/>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 id="2147483827" r:id="rId16"/>
    <p:sldLayoutId id="2147483828" r:id="rId17"/>
    <p:sldLayoutId id="2147483829" r:id="rId18"/>
  </p:sldLayoutIdLst>
  <p:hf hdr="0" dt="0"/>
  <p:txStyles>
    <p:titleStyle>
      <a:lvl1pPr algn="ctr" rtl="0" eaLnBrk="0" fontAlgn="base" hangingPunct="0">
        <a:spcBef>
          <a:spcPct val="0"/>
        </a:spcBef>
        <a:spcAft>
          <a:spcPct val="0"/>
        </a:spcAft>
        <a:defRPr sz="3033"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3033" b="1">
          <a:solidFill>
            <a:srgbClr val="000000"/>
          </a:solidFill>
          <a:latin typeface="Helvetica" charset="0"/>
          <a:ea typeface="ＭＳ Ｐゴシック" charset="-128"/>
        </a:defRPr>
      </a:lvl2pPr>
      <a:lvl3pPr algn="ctr" rtl="0" eaLnBrk="0" fontAlgn="base" hangingPunct="0">
        <a:spcBef>
          <a:spcPct val="0"/>
        </a:spcBef>
        <a:spcAft>
          <a:spcPct val="0"/>
        </a:spcAft>
        <a:defRPr sz="3033" b="1">
          <a:solidFill>
            <a:srgbClr val="000000"/>
          </a:solidFill>
          <a:latin typeface="Helvetica" charset="0"/>
          <a:ea typeface="ＭＳ Ｐゴシック" charset="-128"/>
        </a:defRPr>
      </a:lvl3pPr>
      <a:lvl4pPr algn="ctr" rtl="0" eaLnBrk="0" fontAlgn="base" hangingPunct="0">
        <a:spcBef>
          <a:spcPct val="0"/>
        </a:spcBef>
        <a:spcAft>
          <a:spcPct val="0"/>
        </a:spcAft>
        <a:defRPr sz="3033" b="1">
          <a:solidFill>
            <a:srgbClr val="000000"/>
          </a:solidFill>
          <a:latin typeface="Helvetica" charset="0"/>
          <a:ea typeface="ＭＳ Ｐゴシック" charset="-128"/>
        </a:defRPr>
      </a:lvl4pPr>
      <a:lvl5pPr algn="ctr" rtl="0" eaLnBrk="0" fontAlgn="base" hangingPunct="0">
        <a:spcBef>
          <a:spcPct val="0"/>
        </a:spcBef>
        <a:spcAft>
          <a:spcPct val="0"/>
        </a:spcAft>
        <a:defRPr sz="3033" b="1">
          <a:solidFill>
            <a:srgbClr val="000000"/>
          </a:solidFill>
          <a:latin typeface="Helvetica" charset="0"/>
          <a:ea typeface="ＭＳ Ｐゴシック" charset="-128"/>
        </a:defRPr>
      </a:lvl5pPr>
      <a:lvl6pPr marL="444468" algn="l" defTabSz="990795" rtl="0" fontAlgn="base">
        <a:spcBef>
          <a:spcPct val="0"/>
        </a:spcBef>
        <a:spcAft>
          <a:spcPct val="0"/>
        </a:spcAft>
        <a:defRPr sz="3467">
          <a:solidFill>
            <a:srgbClr val="939BA8"/>
          </a:solidFill>
          <a:latin typeface="Arial" pitchFamily="-110" charset="-52"/>
        </a:defRPr>
      </a:lvl6pPr>
      <a:lvl7pPr marL="888938" algn="l" defTabSz="990795" rtl="0" fontAlgn="base">
        <a:spcBef>
          <a:spcPct val="0"/>
        </a:spcBef>
        <a:spcAft>
          <a:spcPct val="0"/>
        </a:spcAft>
        <a:defRPr sz="3467">
          <a:solidFill>
            <a:srgbClr val="939BA8"/>
          </a:solidFill>
          <a:latin typeface="Arial" pitchFamily="-110" charset="-52"/>
        </a:defRPr>
      </a:lvl7pPr>
      <a:lvl8pPr marL="1333406" algn="l" defTabSz="990795" rtl="0" fontAlgn="base">
        <a:spcBef>
          <a:spcPct val="0"/>
        </a:spcBef>
        <a:spcAft>
          <a:spcPct val="0"/>
        </a:spcAft>
        <a:defRPr sz="3467">
          <a:solidFill>
            <a:srgbClr val="939BA8"/>
          </a:solidFill>
          <a:latin typeface="Arial" pitchFamily="-110" charset="-52"/>
        </a:defRPr>
      </a:lvl8pPr>
      <a:lvl9pPr marL="1777874" algn="l" defTabSz="990795" rtl="0" fontAlgn="base">
        <a:spcBef>
          <a:spcPct val="0"/>
        </a:spcBef>
        <a:spcAft>
          <a:spcPct val="0"/>
        </a:spcAft>
        <a:defRPr sz="3467">
          <a:solidFill>
            <a:srgbClr val="939BA8"/>
          </a:solidFill>
          <a:latin typeface="Arial" pitchFamily="-110" charset="-52"/>
        </a:defRPr>
      </a:lvl9pPr>
    </p:titleStyle>
    <p:bodyStyle>
      <a:lvl1pPr marL="120382" indent="-120382" algn="l" rtl="0" eaLnBrk="0" fontAlgn="base" hangingPunct="0">
        <a:lnSpc>
          <a:spcPts val="2600"/>
        </a:lnSpc>
        <a:spcBef>
          <a:spcPts val="433"/>
        </a:spcBef>
        <a:spcAft>
          <a:spcPct val="0"/>
        </a:spcAft>
        <a:buClr>
          <a:srgbClr val="A0A0A0"/>
        </a:buClr>
        <a:buSzPct val="80000"/>
        <a:buFont typeface="AGaramond RegularSC" charset="0"/>
        <a:defRPr sz="1733" b="1">
          <a:solidFill>
            <a:srgbClr val="000000"/>
          </a:solidFill>
          <a:latin typeface="Helvetica"/>
          <a:ea typeface="ＭＳ Ｐゴシック" charset="-128"/>
          <a:cs typeface="Helvetica"/>
        </a:defRPr>
      </a:lvl1pPr>
      <a:lvl2pPr marL="615666" indent="-182292" algn="l" rtl="0" eaLnBrk="0" fontAlgn="base" hangingPunct="0">
        <a:lnSpc>
          <a:spcPts val="2600"/>
        </a:lnSpc>
        <a:spcBef>
          <a:spcPts val="433"/>
        </a:spcBef>
        <a:spcAft>
          <a:spcPct val="0"/>
        </a:spcAft>
        <a:buClr>
          <a:srgbClr val="1E568D"/>
        </a:buClr>
        <a:buFont typeface="Arial" charset="0"/>
        <a:buChar char="•"/>
        <a:defRPr sz="1517">
          <a:solidFill>
            <a:srgbClr val="000000"/>
          </a:solidFill>
          <a:latin typeface="Helvetica"/>
          <a:ea typeface="ＭＳ Ｐゴシック" pitchFamily="-110" charset="-128"/>
          <a:cs typeface="Helvetica"/>
        </a:defRPr>
      </a:lvl2pPr>
      <a:lvl3pPr marL="809997" indent="-182292" algn="l" rtl="0" eaLnBrk="0" fontAlgn="base" hangingPunct="0">
        <a:lnSpc>
          <a:spcPts val="2600"/>
        </a:lnSpc>
        <a:spcBef>
          <a:spcPts val="433"/>
        </a:spcBef>
        <a:spcAft>
          <a:spcPct val="0"/>
        </a:spcAft>
        <a:buClr>
          <a:srgbClr val="1E568D"/>
        </a:buClr>
        <a:buSzPct val="90000"/>
        <a:buChar char="»"/>
        <a:defRPr sz="1517">
          <a:solidFill>
            <a:srgbClr val="000000"/>
          </a:solidFill>
          <a:latin typeface="Helvetica"/>
          <a:ea typeface="ＭＳ Ｐゴシック" pitchFamily="-110" charset="-128"/>
          <a:cs typeface="Helvetica"/>
        </a:defRPr>
      </a:lvl3pPr>
      <a:lvl4pPr marL="1296683" indent="-120382" algn="l" rtl="0" eaLnBrk="0" fontAlgn="base" hangingPunct="0">
        <a:lnSpc>
          <a:spcPts val="2600"/>
        </a:lnSpc>
        <a:spcBef>
          <a:spcPts val="433"/>
        </a:spcBef>
        <a:spcAft>
          <a:spcPct val="0"/>
        </a:spcAft>
        <a:defRPr sz="1517">
          <a:solidFill>
            <a:srgbClr val="000000"/>
          </a:solidFill>
          <a:latin typeface="Helvetica"/>
          <a:ea typeface="ＭＳ Ｐゴシック" pitchFamily="-110" charset="-128"/>
          <a:cs typeface="Helvetica"/>
        </a:defRPr>
      </a:lvl4pPr>
      <a:lvl5pPr marL="1853878" indent="-178853" algn="l" rtl="0" eaLnBrk="0" fontAlgn="base" hangingPunct="0">
        <a:lnSpc>
          <a:spcPts val="2817"/>
        </a:lnSpc>
        <a:spcBef>
          <a:spcPct val="0"/>
        </a:spcBef>
        <a:spcAft>
          <a:spcPct val="0"/>
        </a:spcAft>
        <a:defRPr sz="1517">
          <a:solidFill>
            <a:srgbClr val="000000"/>
          </a:solidFill>
          <a:latin typeface="Helvetica"/>
          <a:ea typeface="ＭＳ Ｐゴシック" pitchFamily="-110" charset="-128"/>
          <a:cs typeface="Helvetica"/>
        </a:defRPr>
      </a:lvl5pPr>
      <a:lvl6pPr marL="2672984"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6pPr>
      <a:lvl7pPr marL="311745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7pPr>
      <a:lvl8pPr marL="356192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8pPr>
      <a:lvl9pPr marL="4006390"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9pPr>
    </p:bodyStyle>
    <p:otherStyle>
      <a:defPPr>
        <a:defRPr lang="en-US"/>
      </a:defPPr>
      <a:lvl1pPr marL="0" algn="l" defTabSz="444468" rtl="0" eaLnBrk="1" latinLnBrk="0" hangingPunct="1">
        <a:defRPr sz="1733" kern="1200">
          <a:solidFill>
            <a:schemeClr val="tx1"/>
          </a:solidFill>
          <a:latin typeface="+mn-lt"/>
          <a:ea typeface="+mn-ea"/>
          <a:cs typeface="+mn-cs"/>
        </a:defRPr>
      </a:lvl1pPr>
      <a:lvl2pPr marL="444468" algn="l" defTabSz="444468" rtl="0" eaLnBrk="1" latinLnBrk="0" hangingPunct="1">
        <a:defRPr sz="1733" kern="1200">
          <a:solidFill>
            <a:schemeClr val="tx1"/>
          </a:solidFill>
          <a:latin typeface="+mn-lt"/>
          <a:ea typeface="+mn-ea"/>
          <a:cs typeface="+mn-cs"/>
        </a:defRPr>
      </a:lvl2pPr>
      <a:lvl3pPr marL="888938" algn="l" defTabSz="444468" rtl="0" eaLnBrk="1" latinLnBrk="0" hangingPunct="1">
        <a:defRPr sz="1733" kern="1200">
          <a:solidFill>
            <a:schemeClr val="tx1"/>
          </a:solidFill>
          <a:latin typeface="+mn-lt"/>
          <a:ea typeface="+mn-ea"/>
          <a:cs typeface="+mn-cs"/>
        </a:defRPr>
      </a:lvl3pPr>
      <a:lvl4pPr marL="1333406" algn="l" defTabSz="444468" rtl="0" eaLnBrk="1" latinLnBrk="0" hangingPunct="1">
        <a:defRPr sz="1733" kern="1200">
          <a:solidFill>
            <a:schemeClr val="tx1"/>
          </a:solidFill>
          <a:latin typeface="+mn-lt"/>
          <a:ea typeface="+mn-ea"/>
          <a:cs typeface="+mn-cs"/>
        </a:defRPr>
      </a:lvl4pPr>
      <a:lvl5pPr marL="1777874" algn="l" defTabSz="444468" rtl="0" eaLnBrk="1" latinLnBrk="0" hangingPunct="1">
        <a:defRPr sz="1733" kern="1200">
          <a:solidFill>
            <a:schemeClr val="tx1"/>
          </a:solidFill>
          <a:latin typeface="+mn-lt"/>
          <a:ea typeface="+mn-ea"/>
          <a:cs typeface="+mn-cs"/>
        </a:defRPr>
      </a:lvl5pPr>
      <a:lvl6pPr marL="2222342" algn="l" defTabSz="444468" rtl="0" eaLnBrk="1" latinLnBrk="0" hangingPunct="1">
        <a:defRPr sz="1733" kern="1200">
          <a:solidFill>
            <a:schemeClr val="tx1"/>
          </a:solidFill>
          <a:latin typeface="+mn-lt"/>
          <a:ea typeface="+mn-ea"/>
          <a:cs typeface="+mn-cs"/>
        </a:defRPr>
      </a:lvl6pPr>
      <a:lvl7pPr marL="2666812" algn="l" defTabSz="444468" rtl="0" eaLnBrk="1" latinLnBrk="0" hangingPunct="1">
        <a:defRPr sz="1733" kern="1200">
          <a:solidFill>
            <a:schemeClr val="tx1"/>
          </a:solidFill>
          <a:latin typeface="+mn-lt"/>
          <a:ea typeface="+mn-ea"/>
          <a:cs typeface="+mn-cs"/>
        </a:defRPr>
      </a:lvl7pPr>
      <a:lvl8pPr marL="3111280" algn="l" defTabSz="444468" rtl="0" eaLnBrk="1" latinLnBrk="0" hangingPunct="1">
        <a:defRPr sz="1733" kern="1200">
          <a:solidFill>
            <a:schemeClr val="tx1"/>
          </a:solidFill>
          <a:latin typeface="+mn-lt"/>
          <a:ea typeface="+mn-ea"/>
          <a:cs typeface="+mn-cs"/>
        </a:defRPr>
      </a:lvl8pPr>
      <a:lvl9pPr marL="3555748" algn="l" defTabSz="444468"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096763BF-A9C5-3B41-904E-F240E29EAD86}" type="datetime1">
              <a:rPr lang="en-US" altLang="zh-CN" smtClean="0"/>
              <a:t>2020-06-03</a:t>
            </a:fld>
            <a:endParaRPr lang="en-US" altLang="zh-C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ECCD484-3591-F04F-8ECC-D90886384D53}" type="slidenum">
              <a:rPr lang="zh-CN" altLang="en-US" smtClean="0"/>
              <a:pPr>
                <a:defRPr/>
              </a:pPr>
              <a:t>‹#›</a:t>
            </a:fld>
            <a:endParaRPr lang="en-US" altLang="zh-CN"/>
          </a:p>
        </p:txBody>
      </p:sp>
      <p:pic>
        <p:nvPicPr>
          <p:cNvPr id="7" name="Picture 6"/>
          <p:cNvPicPr>
            <a:picLocks noChangeAspect="1"/>
          </p:cNvPicPr>
          <p:nvPr userDrawn="1"/>
        </p:nvPicPr>
        <p:blipFill>
          <a:blip r:embed="rId24"/>
          <a:stretch>
            <a:fillRect/>
          </a:stretch>
        </p:blipFill>
        <p:spPr>
          <a:xfrm>
            <a:off x="0" y="6739460"/>
            <a:ext cx="12192000" cy="118541"/>
          </a:xfrm>
          <a:prstGeom prst="rect">
            <a:avLst/>
          </a:prstGeom>
          <a:effectLst>
            <a:outerShdw blurRad="50800" dist="38100" dir="10800000" algn="r" rotWithShape="0">
              <a:prstClr val="black">
                <a:alpha val="40000"/>
              </a:prstClr>
            </a:outerShdw>
          </a:effectLst>
        </p:spPr>
      </p:pic>
      <p:pic>
        <p:nvPicPr>
          <p:cNvPr id="8" name="Picture 7"/>
          <p:cNvPicPr>
            <a:picLocks noChangeAspect="1"/>
          </p:cNvPicPr>
          <p:nvPr userDrawn="1"/>
        </p:nvPicPr>
        <p:blipFill>
          <a:blip r:embed="rId25"/>
          <a:stretch>
            <a:fillRect/>
          </a:stretch>
        </p:blipFill>
        <p:spPr>
          <a:xfrm>
            <a:off x="0" y="2"/>
            <a:ext cx="12192000" cy="162833"/>
          </a:xfrm>
          <a:prstGeom prst="rect">
            <a:avLst/>
          </a:prstGeom>
          <a:effectLst>
            <a:outerShdw blurRad="50800" dist="38100" dir="2700000" algn="tl" rotWithShape="0">
              <a:prstClr val="black">
                <a:alpha val="40000"/>
              </a:prstClr>
            </a:outerShdw>
          </a:effectLst>
        </p:spPr>
      </p:pic>
      <p:graphicFrame>
        <p:nvGraphicFramePr>
          <p:cNvPr id="9" name="Object 8">
            <a:extLst>
              <a:ext uri="{FF2B5EF4-FFF2-40B4-BE49-F238E27FC236}">
                <a16:creationId xmlns:a16="http://schemas.microsoft.com/office/drawing/2014/main" id="{2CCBE7E3-AD28-134A-AC9B-922BDEB636AE}"/>
              </a:ext>
            </a:extLst>
          </p:cNvPr>
          <p:cNvGraphicFramePr>
            <a:graphicFrameLocks noChangeAspect="1"/>
          </p:cNvGraphicFramePr>
          <p:nvPr userDrawn="1"/>
        </p:nvGraphicFramePr>
        <p:xfrm>
          <a:off x="10972800" y="262469"/>
          <a:ext cx="1079500" cy="751417"/>
        </p:xfrm>
        <a:graphic>
          <a:graphicData uri="http://schemas.openxmlformats.org/presentationml/2006/ole">
            <mc:AlternateContent xmlns:mc="http://schemas.openxmlformats.org/markup-compatibility/2006">
              <mc:Choice xmlns:v="urn:schemas-microsoft-com:vml" Requires="v">
                <p:oleObj spid="_x0000_s20681" name="Photo Editor Photo" r:id="rId26" imgW="5982535" imgH="4944165" progId="MSPhotoEd.3">
                  <p:embed/>
                </p:oleObj>
              </mc:Choice>
              <mc:Fallback>
                <p:oleObj name="Photo Editor Photo" r:id="rId26" imgW="5982535" imgH="4944165" progId="MSPhotoEd.3">
                  <p:embed/>
                  <p:pic>
                    <p:nvPicPr>
                      <p:cNvPr id="9" name="Object 8">
                        <a:extLst>
                          <a:ext uri="{FF2B5EF4-FFF2-40B4-BE49-F238E27FC236}">
                            <a16:creationId xmlns:a16="http://schemas.microsoft.com/office/drawing/2014/main" id="{2CCBE7E3-AD28-134A-AC9B-922BDEB636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0972800" y="262469"/>
                        <a:ext cx="1079500" cy="751417"/>
                      </a:xfrm>
                      <a:prstGeom prst="rect">
                        <a:avLst/>
                      </a:prstGeom>
                      <a:noFill/>
                      <a:ln>
                        <a:noFill/>
                      </a:ln>
                      <a:effectLst/>
                      <a:extLst>
                        <a:ext uri="{909E8E84-426E-40dd-AFC4-6F175D3DCCD1}">
                          <a14:hiddenFill xmlns="" xmlns:a14="http://schemas.microsoft.com/office/drawing/2010/main">
                            <a:gradFill rotWithShape="0">
                              <a:gsLst>
                                <a:gs pos="0">
                                  <a:srgbClr val="0000C2"/>
                                </a:gs>
                                <a:gs pos="100000">
                                  <a:srgbClr val="FE0030"/>
                                </a:gs>
                              </a:gsLst>
                              <a:lin ang="0" scaled="1"/>
                            </a:gradFill>
                          </a14:hiddenFill>
                        </a:ext>
                        <a:ext uri="{91240B29-F687-4f45-9708-019B960494DF}">
                          <a14:hiddenLine xmlns="" xmlns:a14="http://schemas.microsoft.com/office/drawing/2010/main" w="9525">
                            <a:solidFill>
                              <a:srgbClr val="00008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654420904"/>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 id="2147483851"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6233" y="1219210"/>
            <a:ext cx="10956174" cy="507064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9242371" y="6356360"/>
            <a:ext cx="2743200" cy="365125"/>
          </a:xfrm>
          <a:prstGeom prst="rect">
            <a:avLst/>
          </a:prstGeom>
        </p:spPr>
        <p:txBody>
          <a:bodyPr vert="horz" lIns="91440" tIns="45720" rIns="91440" bIns="45720" rtlCol="0" anchor="ctr"/>
          <a:lstStyle>
            <a:lvl1pPr algn="r">
              <a:defRPr sz="982">
                <a:solidFill>
                  <a:schemeClr val="tx1">
                    <a:tint val="75000"/>
                  </a:schemeClr>
                </a:solidFill>
              </a:defRPr>
            </a:lvl1pPr>
          </a:lstStyle>
          <a:p>
            <a:fld id="{98C382E8-64D7-CF41-91DF-781111A69940}" type="slidenum">
              <a:rPr lang="en-US" smtClean="0"/>
              <a:pPr/>
              <a:t>‹#›</a:t>
            </a:fld>
            <a:endParaRPr lang="en-US" dirty="0"/>
          </a:p>
        </p:txBody>
      </p:sp>
      <p:pic>
        <p:nvPicPr>
          <p:cNvPr id="9" name="Picture 8">
            <a:extLst>
              <a:ext uri="{FF2B5EF4-FFF2-40B4-BE49-F238E27FC236}">
                <a16:creationId xmlns:a16="http://schemas.microsoft.com/office/drawing/2014/main" id="{8E08D588-E530-F24A-A5A0-F570A0027843}"/>
              </a:ext>
            </a:extLst>
          </p:cNvPr>
          <p:cNvPicPr/>
          <p:nvPr userDrawn="1"/>
        </p:nvPicPr>
        <p:blipFill>
          <a:blip r:embed="rId12">
            <a:extLst>
              <a:ext uri="{28A0092B-C50C-407E-A947-70E740481C1C}">
                <a14:useLocalDpi xmlns:a14="http://schemas.microsoft.com/office/drawing/2010/main"/>
              </a:ext>
            </a:extLst>
          </a:blip>
          <a:stretch>
            <a:fillRect/>
          </a:stretch>
        </p:blipFill>
        <p:spPr bwMode="auto">
          <a:xfrm>
            <a:off x="-2" y="2779"/>
            <a:ext cx="12192003" cy="1059148"/>
          </a:xfrm>
          <a:prstGeom prst="rect">
            <a:avLst/>
          </a:prstGeom>
          <a:solidFill>
            <a:schemeClr val="tx1">
              <a:alpha val="50000"/>
            </a:schemeClr>
          </a:solidFill>
        </p:spPr>
      </p:pic>
      <p:sp>
        <p:nvSpPr>
          <p:cNvPr id="10" name="Title Placeholder 1">
            <a:extLst>
              <a:ext uri="{FF2B5EF4-FFF2-40B4-BE49-F238E27FC236}">
                <a16:creationId xmlns:a16="http://schemas.microsoft.com/office/drawing/2014/main" id="{7C7C3D52-7656-3C41-85DE-8495AC95F161}"/>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4" name="TextBox 3"/>
          <p:cNvSpPr txBox="1"/>
          <p:nvPr userDrawn="1"/>
        </p:nvSpPr>
        <p:spPr>
          <a:xfrm>
            <a:off x="480515" y="6413342"/>
            <a:ext cx="5078901" cy="394403"/>
          </a:xfrm>
          <a:prstGeom prst="rect">
            <a:avLst/>
          </a:prstGeom>
          <a:noFill/>
        </p:spPr>
        <p:txBody>
          <a:bodyPr wrap="square" rtlCol="0">
            <a:spAutoFit/>
          </a:bodyPr>
          <a:lstStyle/>
          <a:p>
            <a:r>
              <a:rPr lang="en-US" sz="1963" dirty="0"/>
              <a:t>   </a:t>
            </a:r>
            <a:r>
              <a:rPr lang="en-US" sz="1147" b="1" dirty="0">
                <a:solidFill>
                  <a:schemeClr val="accent1">
                    <a:lumMod val="75000"/>
                  </a:schemeClr>
                </a:solidFill>
              </a:rPr>
              <a:t>ACCP</a:t>
            </a:r>
            <a:r>
              <a:rPr lang="en-US" sz="1147" dirty="0"/>
              <a:t> Aerosol, Clouds,</a:t>
            </a:r>
            <a:r>
              <a:rPr lang="en-US" sz="1147" baseline="0" dirty="0"/>
              <a:t> Convection, and Precipitation Study</a:t>
            </a:r>
            <a:endParaRPr lang="en-US" sz="1147" dirty="0"/>
          </a:p>
        </p:txBody>
      </p:sp>
      <p:pic>
        <p:nvPicPr>
          <p:cNvPr id="11" name="Picture 10"/>
          <p:cNvPicPr>
            <a:picLocks noChangeAspect="1"/>
          </p:cNvPicPr>
          <p:nvPr userDrawn="1"/>
        </p:nvPicPr>
        <p:blipFill>
          <a:blip r:embed="rId13"/>
          <a:stretch>
            <a:fillRect/>
          </a:stretch>
        </p:blipFill>
        <p:spPr>
          <a:xfrm flipH="1">
            <a:off x="6" y="6484807"/>
            <a:ext cx="690939" cy="349535"/>
          </a:xfrm>
          <a:prstGeom prst="rect">
            <a:avLst/>
          </a:prstGeom>
        </p:spPr>
      </p:pic>
    </p:spTree>
    <p:extLst>
      <p:ext uri="{BB962C8B-B14F-4D97-AF65-F5344CB8AC3E}">
        <p14:creationId xmlns:p14="http://schemas.microsoft.com/office/powerpoint/2010/main" val="1177248623"/>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Lst>
  <p:hf hdr="0" ftr="0" dt="0"/>
  <p:txStyles>
    <p:titleStyle>
      <a:lvl1pPr algn="ctr" defTabSz="748058" rtl="0" eaLnBrk="1" latinLnBrk="0" hangingPunct="1">
        <a:lnSpc>
          <a:spcPct val="90000"/>
        </a:lnSpc>
        <a:spcBef>
          <a:spcPct val="0"/>
        </a:spcBef>
        <a:buNone/>
        <a:defRPr sz="3600" b="1" kern="1200">
          <a:solidFill>
            <a:srgbClr val="FFC000"/>
          </a:solidFill>
          <a:latin typeface="Corbel" panose="020B0503020204020204" pitchFamily="34" charset="0"/>
          <a:ea typeface="+mj-ea"/>
          <a:cs typeface="+mj-cs"/>
        </a:defRPr>
      </a:lvl1pPr>
    </p:titleStyle>
    <p:bodyStyle>
      <a:lvl1pPr marL="187015" indent="-187015" algn="l" defTabSz="748058" rtl="0" eaLnBrk="1" latinLnBrk="0" hangingPunct="1">
        <a:lnSpc>
          <a:spcPct val="90000"/>
        </a:lnSpc>
        <a:spcBef>
          <a:spcPts val="819"/>
        </a:spcBef>
        <a:buFont typeface="Arial" panose="020B0604020202020204" pitchFamily="34" charset="0"/>
        <a:buChar char="•"/>
        <a:defRPr sz="2291" kern="1200">
          <a:solidFill>
            <a:schemeClr val="tx1"/>
          </a:solidFill>
          <a:latin typeface="+mn-lt"/>
          <a:ea typeface="+mn-ea"/>
          <a:cs typeface="+mn-cs"/>
        </a:defRPr>
      </a:lvl1pPr>
      <a:lvl2pPr marL="561046" indent="-187015" algn="l" defTabSz="748058" rtl="0" eaLnBrk="1" latinLnBrk="0" hangingPunct="1">
        <a:lnSpc>
          <a:spcPct val="90000"/>
        </a:lnSpc>
        <a:spcBef>
          <a:spcPts val="408"/>
        </a:spcBef>
        <a:buFont typeface="Arial" panose="020B0604020202020204" pitchFamily="34" charset="0"/>
        <a:buChar char="•"/>
        <a:defRPr sz="1963" kern="1200">
          <a:solidFill>
            <a:schemeClr val="tx1"/>
          </a:solidFill>
          <a:latin typeface="+mn-lt"/>
          <a:ea typeface="+mn-ea"/>
          <a:cs typeface="+mn-cs"/>
        </a:defRPr>
      </a:lvl2pPr>
      <a:lvl3pPr marL="935075" indent="-187015" algn="l" defTabSz="748058" rtl="0" eaLnBrk="1" latinLnBrk="0" hangingPunct="1">
        <a:lnSpc>
          <a:spcPct val="90000"/>
        </a:lnSpc>
        <a:spcBef>
          <a:spcPts val="408"/>
        </a:spcBef>
        <a:buFont typeface="Arial" panose="020B0604020202020204" pitchFamily="34" charset="0"/>
        <a:buChar char="•"/>
        <a:defRPr sz="1637" kern="1200">
          <a:solidFill>
            <a:schemeClr val="tx1"/>
          </a:solidFill>
          <a:latin typeface="+mn-lt"/>
          <a:ea typeface="+mn-ea"/>
          <a:cs typeface="+mn-cs"/>
        </a:defRPr>
      </a:lvl3pPr>
      <a:lvl4pPr marL="130910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4pPr>
      <a:lvl5pPr marL="168313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5pPr>
      <a:lvl6pPr marL="2057165"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6pPr>
      <a:lvl7pPr marL="2431193"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7pPr>
      <a:lvl8pPr marL="280522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8pPr>
      <a:lvl9pPr marL="317925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9pPr>
    </p:bodyStyle>
    <p:otherStyle>
      <a:defPPr>
        <a:defRPr lang="en-US"/>
      </a:defPPr>
      <a:lvl1pPr marL="0" algn="l" defTabSz="748058" rtl="0" eaLnBrk="1" latinLnBrk="0" hangingPunct="1">
        <a:defRPr sz="1474" kern="1200">
          <a:solidFill>
            <a:schemeClr val="tx1"/>
          </a:solidFill>
          <a:latin typeface="+mn-lt"/>
          <a:ea typeface="+mn-ea"/>
          <a:cs typeface="+mn-cs"/>
        </a:defRPr>
      </a:lvl1pPr>
      <a:lvl2pPr marL="374030" algn="l" defTabSz="748058" rtl="0" eaLnBrk="1" latinLnBrk="0" hangingPunct="1">
        <a:defRPr sz="1474" kern="1200">
          <a:solidFill>
            <a:schemeClr val="tx1"/>
          </a:solidFill>
          <a:latin typeface="+mn-lt"/>
          <a:ea typeface="+mn-ea"/>
          <a:cs typeface="+mn-cs"/>
        </a:defRPr>
      </a:lvl2pPr>
      <a:lvl3pPr marL="748058" algn="l" defTabSz="748058" rtl="0" eaLnBrk="1" latinLnBrk="0" hangingPunct="1">
        <a:defRPr sz="1474" kern="1200">
          <a:solidFill>
            <a:schemeClr val="tx1"/>
          </a:solidFill>
          <a:latin typeface="+mn-lt"/>
          <a:ea typeface="+mn-ea"/>
          <a:cs typeface="+mn-cs"/>
        </a:defRPr>
      </a:lvl3pPr>
      <a:lvl4pPr marL="1122089" algn="l" defTabSz="748058" rtl="0" eaLnBrk="1" latinLnBrk="0" hangingPunct="1">
        <a:defRPr sz="1474" kern="1200">
          <a:solidFill>
            <a:schemeClr val="tx1"/>
          </a:solidFill>
          <a:latin typeface="+mn-lt"/>
          <a:ea typeface="+mn-ea"/>
          <a:cs typeface="+mn-cs"/>
        </a:defRPr>
      </a:lvl4pPr>
      <a:lvl5pPr marL="1496120" algn="l" defTabSz="748058" rtl="0" eaLnBrk="1" latinLnBrk="0" hangingPunct="1">
        <a:defRPr sz="1474" kern="1200">
          <a:solidFill>
            <a:schemeClr val="tx1"/>
          </a:solidFill>
          <a:latin typeface="+mn-lt"/>
          <a:ea typeface="+mn-ea"/>
          <a:cs typeface="+mn-cs"/>
        </a:defRPr>
      </a:lvl5pPr>
      <a:lvl6pPr marL="1870149" algn="l" defTabSz="748058" rtl="0" eaLnBrk="1" latinLnBrk="0" hangingPunct="1">
        <a:defRPr sz="1474" kern="1200">
          <a:solidFill>
            <a:schemeClr val="tx1"/>
          </a:solidFill>
          <a:latin typeface="+mn-lt"/>
          <a:ea typeface="+mn-ea"/>
          <a:cs typeface="+mn-cs"/>
        </a:defRPr>
      </a:lvl6pPr>
      <a:lvl7pPr marL="2244178" algn="l" defTabSz="748058" rtl="0" eaLnBrk="1" latinLnBrk="0" hangingPunct="1">
        <a:defRPr sz="1474" kern="1200">
          <a:solidFill>
            <a:schemeClr val="tx1"/>
          </a:solidFill>
          <a:latin typeface="+mn-lt"/>
          <a:ea typeface="+mn-ea"/>
          <a:cs typeface="+mn-cs"/>
        </a:defRPr>
      </a:lvl7pPr>
      <a:lvl8pPr marL="2618208" algn="l" defTabSz="748058" rtl="0" eaLnBrk="1" latinLnBrk="0" hangingPunct="1">
        <a:defRPr sz="1474" kern="1200">
          <a:solidFill>
            <a:schemeClr val="tx1"/>
          </a:solidFill>
          <a:latin typeface="+mn-lt"/>
          <a:ea typeface="+mn-ea"/>
          <a:cs typeface="+mn-cs"/>
        </a:defRPr>
      </a:lvl8pPr>
      <a:lvl9pPr marL="2992237" algn="l" defTabSz="748058" rtl="0" eaLnBrk="1" latinLnBrk="0" hangingPunct="1">
        <a:defRPr sz="1474"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6233" y="1219210"/>
            <a:ext cx="10956174" cy="507064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9242371" y="6356360"/>
            <a:ext cx="2743200" cy="365125"/>
          </a:xfrm>
          <a:prstGeom prst="rect">
            <a:avLst/>
          </a:prstGeom>
        </p:spPr>
        <p:txBody>
          <a:bodyPr vert="horz" lIns="91440" tIns="45720" rIns="91440" bIns="45720" rtlCol="0" anchor="ctr"/>
          <a:lstStyle>
            <a:lvl1pPr algn="r">
              <a:defRPr sz="982">
                <a:solidFill>
                  <a:schemeClr val="tx1">
                    <a:tint val="75000"/>
                  </a:schemeClr>
                </a:solidFill>
              </a:defRPr>
            </a:lvl1pPr>
          </a:lstStyle>
          <a:p>
            <a:fld id="{98C382E8-64D7-CF41-91DF-781111A69940}" type="slidenum">
              <a:rPr lang="en-US" smtClean="0"/>
              <a:pPr/>
              <a:t>‹#›</a:t>
            </a:fld>
            <a:endParaRPr lang="en-US" dirty="0"/>
          </a:p>
        </p:txBody>
      </p:sp>
      <p:pic>
        <p:nvPicPr>
          <p:cNvPr id="9" name="Picture 8">
            <a:extLst>
              <a:ext uri="{FF2B5EF4-FFF2-40B4-BE49-F238E27FC236}">
                <a16:creationId xmlns:a16="http://schemas.microsoft.com/office/drawing/2014/main" id="{8E08D588-E530-F24A-A5A0-F570A0027843}"/>
              </a:ext>
            </a:extLst>
          </p:cNvPr>
          <p:cNvPicPr/>
          <p:nvPr userDrawn="1"/>
        </p:nvPicPr>
        <p:blipFill>
          <a:blip r:embed="rId12">
            <a:extLst>
              <a:ext uri="{28A0092B-C50C-407E-A947-70E740481C1C}">
                <a14:useLocalDpi xmlns:a14="http://schemas.microsoft.com/office/drawing/2010/main"/>
              </a:ext>
            </a:extLst>
          </a:blip>
          <a:stretch>
            <a:fillRect/>
          </a:stretch>
        </p:blipFill>
        <p:spPr bwMode="auto">
          <a:xfrm>
            <a:off x="-2" y="2779"/>
            <a:ext cx="12192003" cy="1059148"/>
          </a:xfrm>
          <a:prstGeom prst="rect">
            <a:avLst/>
          </a:prstGeom>
          <a:solidFill>
            <a:schemeClr val="tx1">
              <a:alpha val="50000"/>
            </a:schemeClr>
          </a:solidFill>
        </p:spPr>
      </p:pic>
      <p:sp>
        <p:nvSpPr>
          <p:cNvPr id="10" name="Title Placeholder 1">
            <a:extLst>
              <a:ext uri="{FF2B5EF4-FFF2-40B4-BE49-F238E27FC236}">
                <a16:creationId xmlns:a16="http://schemas.microsoft.com/office/drawing/2014/main" id="{7C7C3D52-7656-3C41-85DE-8495AC95F161}"/>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4" name="TextBox 3"/>
          <p:cNvSpPr txBox="1"/>
          <p:nvPr userDrawn="1"/>
        </p:nvSpPr>
        <p:spPr>
          <a:xfrm>
            <a:off x="480515" y="6413342"/>
            <a:ext cx="5078901" cy="394403"/>
          </a:xfrm>
          <a:prstGeom prst="rect">
            <a:avLst/>
          </a:prstGeom>
          <a:noFill/>
        </p:spPr>
        <p:txBody>
          <a:bodyPr wrap="square" rtlCol="0">
            <a:spAutoFit/>
          </a:bodyPr>
          <a:lstStyle/>
          <a:p>
            <a:r>
              <a:rPr lang="en-US" sz="1963" dirty="0"/>
              <a:t>   </a:t>
            </a:r>
            <a:r>
              <a:rPr lang="en-US" sz="1147" b="1" dirty="0">
                <a:solidFill>
                  <a:schemeClr val="accent1">
                    <a:lumMod val="75000"/>
                  </a:schemeClr>
                </a:solidFill>
              </a:rPr>
              <a:t>ACCP</a:t>
            </a:r>
            <a:r>
              <a:rPr lang="en-US" sz="1147" dirty="0"/>
              <a:t> Aerosol, Clouds,</a:t>
            </a:r>
            <a:r>
              <a:rPr lang="en-US" sz="1147" baseline="0" dirty="0"/>
              <a:t> Convection, and Precipitation Study</a:t>
            </a:r>
            <a:endParaRPr lang="en-US" sz="1147" dirty="0"/>
          </a:p>
        </p:txBody>
      </p:sp>
      <p:pic>
        <p:nvPicPr>
          <p:cNvPr id="11" name="Picture 10"/>
          <p:cNvPicPr>
            <a:picLocks noChangeAspect="1"/>
          </p:cNvPicPr>
          <p:nvPr userDrawn="1"/>
        </p:nvPicPr>
        <p:blipFill>
          <a:blip r:embed="rId13"/>
          <a:stretch>
            <a:fillRect/>
          </a:stretch>
        </p:blipFill>
        <p:spPr>
          <a:xfrm flipH="1">
            <a:off x="6" y="6484807"/>
            <a:ext cx="690939" cy="349535"/>
          </a:xfrm>
          <a:prstGeom prst="rect">
            <a:avLst/>
          </a:prstGeom>
        </p:spPr>
      </p:pic>
    </p:spTree>
    <p:extLst>
      <p:ext uri="{BB962C8B-B14F-4D97-AF65-F5344CB8AC3E}">
        <p14:creationId xmlns:p14="http://schemas.microsoft.com/office/powerpoint/2010/main" val="3298594146"/>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Lst>
  <p:hf hdr="0" ftr="0" dt="0"/>
  <p:txStyles>
    <p:titleStyle>
      <a:lvl1pPr algn="ctr" defTabSz="748058" rtl="0" eaLnBrk="1" latinLnBrk="0" hangingPunct="1">
        <a:lnSpc>
          <a:spcPct val="90000"/>
        </a:lnSpc>
        <a:spcBef>
          <a:spcPct val="0"/>
        </a:spcBef>
        <a:buNone/>
        <a:defRPr sz="3600" b="1" kern="1200">
          <a:solidFill>
            <a:srgbClr val="FFC000"/>
          </a:solidFill>
          <a:latin typeface="Corbel" panose="020B0503020204020204" pitchFamily="34" charset="0"/>
          <a:ea typeface="+mj-ea"/>
          <a:cs typeface="+mj-cs"/>
        </a:defRPr>
      </a:lvl1pPr>
    </p:titleStyle>
    <p:bodyStyle>
      <a:lvl1pPr marL="187015" indent="-187015" algn="l" defTabSz="748058" rtl="0" eaLnBrk="1" latinLnBrk="0" hangingPunct="1">
        <a:lnSpc>
          <a:spcPct val="90000"/>
        </a:lnSpc>
        <a:spcBef>
          <a:spcPts val="819"/>
        </a:spcBef>
        <a:buFont typeface="Arial" panose="020B0604020202020204" pitchFamily="34" charset="0"/>
        <a:buChar char="•"/>
        <a:defRPr sz="2291" kern="1200">
          <a:solidFill>
            <a:schemeClr val="tx1"/>
          </a:solidFill>
          <a:latin typeface="+mn-lt"/>
          <a:ea typeface="+mn-ea"/>
          <a:cs typeface="+mn-cs"/>
        </a:defRPr>
      </a:lvl1pPr>
      <a:lvl2pPr marL="561046" indent="-187015" algn="l" defTabSz="748058" rtl="0" eaLnBrk="1" latinLnBrk="0" hangingPunct="1">
        <a:lnSpc>
          <a:spcPct val="90000"/>
        </a:lnSpc>
        <a:spcBef>
          <a:spcPts val="408"/>
        </a:spcBef>
        <a:buFont typeface="Arial" panose="020B0604020202020204" pitchFamily="34" charset="0"/>
        <a:buChar char="•"/>
        <a:defRPr sz="1963" kern="1200">
          <a:solidFill>
            <a:schemeClr val="tx1"/>
          </a:solidFill>
          <a:latin typeface="+mn-lt"/>
          <a:ea typeface="+mn-ea"/>
          <a:cs typeface="+mn-cs"/>
        </a:defRPr>
      </a:lvl2pPr>
      <a:lvl3pPr marL="935075" indent="-187015" algn="l" defTabSz="748058" rtl="0" eaLnBrk="1" latinLnBrk="0" hangingPunct="1">
        <a:lnSpc>
          <a:spcPct val="90000"/>
        </a:lnSpc>
        <a:spcBef>
          <a:spcPts val="408"/>
        </a:spcBef>
        <a:buFont typeface="Arial" panose="020B0604020202020204" pitchFamily="34" charset="0"/>
        <a:buChar char="•"/>
        <a:defRPr sz="1637" kern="1200">
          <a:solidFill>
            <a:schemeClr val="tx1"/>
          </a:solidFill>
          <a:latin typeface="+mn-lt"/>
          <a:ea typeface="+mn-ea"/>
          <a:cs typeface="+mn-cs"/>
        </a:defRPr>
      </a:lvl3pPr>
      <a:lvl4pPr marL="130910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4pPr>
      <a:lvl5pPr marL="168313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5pPr>
      <a:lvl6pPr marL="2057165"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6pPr>
      <a:lvl7pPr marL="2431193"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7pPr>
      <a:lvl8pPr marL="280522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8pPr>
      <a:lvl9pPr marL="317925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9pPr>
    </p:bodyStyle>
    <p:otherStyle>
      <a:defPPr>
        <a:defRPr lang="en-US"/>
      </a:defPPr>
      <a:lvl1pPr marL="0" algn="l" defTabSz="748058" rtl="0" eaLnBrk="1" latinLnBrk="0" hangingPunct="1">
        <a:defRPr sz="1474" kern="1200">
          <a:solidFill>
            <a:schemeClr val="tx1"/>
          </a:solidFill>
          <a:latin typeface="+mn-lt"/>
          <a:ea typeface="+mn-ea"/>
          <a:cs typeface="+mn-cs"/>
        </a:defRPr>
      </a:lvl1pPr>
      <a:lvl2pPr marL="374030" algn="l" defTabSz="748058" rtl="0" eaLnBrk="1" latinLnBrk="0" hangingPunct="1">
        <a:defRPr sz="1474" kern="1200">
          <a:solidFill>
            <a:schemeClr val="tx1"/>
          </a:solidFill>
          <a:latin typeface="+mn-lt"/>
          <a:ea typeface="+mn-ea"/>
          <a:cs typeface="+mn-cs"/>
        </a:defRPr>
      </a:lvl2pPr>
      <a:lvl3pPr marL="748058" algn="l" defTabSz="748058" rtl="0" eaLnBrk="1" latinLnBrk="0" hangingPunct="1">
        <a:defRPr sz="1474" kern="1200">
          <a:solidFill>
            <a:schemeClr val="tx1"/>
          </a:solidFill>
          <a:latin typeface="+mn-lt"/>
          <a:ea typeface="+mn-ea"/>
          <a:cs typeface="+mn-cs"/>
        </a:defRPr>
      </a:lvl3pPr>
      <a:lvl4pPr marL="1122089" algn="l" defTabSz="748058" rtl="0" eaLnBrk="1" latinLnBrk="0" hangingPunct="1">
        <a:defRPr sz="1474" kern="1200">
          <a:solidFill>
            <a:schemeClr val="tx1"/>
          </a:solidFill>
          <a:latin typeface="+mn-lt"/>
          <a:ea typeface="+mn-ea"/>
          <a:cs typeface="+mn-cs"/>
        </a:defRPr>
      </a:lvl4pPr>
      <a:lvl5pPr marL="1496120" algn="l" defTabSz="748058" rtl="0" eaLnBrk="1" latinLnBrk="0" hangingPunct="1">
        <a:defRPr sz="1474" kern="1200">
          <a:solidFill>
            <a:schemeClr val="tx1"/>
          </a:solidFill>
          <a:latin typeface="+mn-lt"/>
          <a:ea typeface="+mn-ea"/>
          <a:cs typeface="+mn-cs"/>
        </a:defRPr>
      </a:lvl5pPr>
      <a:lvl6pPr marL="1870149" algn="l" defTabSz="748058" rtl="0" eaLnBrk="1" latinLnBrk="0" hangingPunct="1">
        <a:defRPr sz="1474" kern="1200">
          <a:solidFill>
            <a:schemeClr val="tx1"/>
          </a:solidFill>
          <a:latin typeface="+mn-lt"/>
          <a:ea typeface="+mn-ea"/>
          <a:cs typeface="+mn-cs"/>
        </a:defRPr>
      </a:lvl6pPr>
      <a:lvl7pPr marL="2244178" algn="l" defTabSz="748058" rtl="0" eaLnBrk="1" latinLnBrk="0" hangingPunct="1">
        <a:defRPr sz="1474" kern="1200">
          <a:solidFill>
            <a:schemeClr val="tx1"/>
          </a:solidFill>
          <a:latin typeface="+mn-lt"/>
          <a:ea typeface="+mn-ea"/>
          <a:cs typeface="+mn-cs"/>
        </a:defRPr>
      </a:lvl7pPr>
      <a:lvl8pPr marL="2618208" algn="l" defTabSz="748058" rtl="0" eaLnBrk="1" latinLnBrk="0" hangingPunct="1">
        <a:defRPr sz="1474" kern="1200">
          <a:solidFill>
            <a:schemeClr val="tx1"/>
          </a:solidFill>
          <a:latin typeface="+mn-lt"/>
          <a:ea typeface="+mn-ea"/>
          <a:cs typeface="+mn-cs"/>
        </a:defRPr>
      </a:lvl8pPr>
      <a:lvl9pPr marL="2992237" algn="l" defTabSz="748058" rtl="0" eaLnBrk="1" latinLnBrk="0" hangingPunct="1">
        <a:defRPr sz="1474"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6233" y="1219210"/>
            <a:ext cx="10956174" cy="507064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9242371" y="6356360"/>
            <a:ext cx="2743200" cy="365125"/>
          </a:xfrm>
          <a:prstGeom prst="rect">
            <a:avLst/>
          </a:prstGeom>
        </p:spPr>
        <p:txBody>
          <a:bodyPr vert="horz" lIns="91440" tIns="45720" rIns="91440" bIns="45720" rtlCol="0" anchor="ctr"/>
          <a:lstStyle>
            <a:lvl1pPr algn="r">
              <a:defRPr sz="982">
                <a:solidFill>
                  <a:schemeClr val="tx1">
                    <a:tint val="75000"/>
                  </a:schemeClr>
                </a:solidFill>
              </a:defRPr>
            </a:lvl1pPr>
          </a:lstStyle>
          <a:p>
            <a:fld id="{98C382E8-64D7-CF41-91DF-781111A69940}" type="slidenum">
              <a:rPr lang="en-US" smtClean="0"/>
              <a:pPr/>
              <a:t>‹#›</a:t>
            </a:fld>
            <a:endParaRPr lang="en-US" dirty="0"/>
          </a:p>
        </p:txBody>
      </p:sp>
      <p:pic>
        <p:nvPicPr>
          <p:cNvPr id="9" name="Picture 8">
            <a:extLst>
              <a:ext uri="{FF2B5EF4-FFF2-40B4-BE49-F238E27FC236}">
                <a16:creationId xmlns:a16="http://schemas.microsoft.com/office/drawing/2014/main" id="{8E08D588-E530-F24A-A5A0-F570A0027843}"/>
              </a:ext>
            </a:extLst>
          </p:cNvPr>
          <p:cNvPicPr/>
          <p:nvPr userDrawn="1"/>
        </p:nvPicPr>
        <p:blipFill>
          <a:blip r:embed="rId12">
            <a:extLst>
              <a:ext uri="{28A0092B-C50C-407E-A947-70E740481C1C}">
                <a14:useLocalDpi xmlns:a14="http://schemas.microsoft.com/office/drawing/2010/main"/>
              </a:ext>
            </a:extLst>
          </a:blip>
          <a:stretch>
            <a:fillRect/>
          </a:stretch>
        </p:blipFill>
        <p:spPr bwMode="auto">
          <a:xfrm>
            <a:off x="-2" y="2779"/>
            <a:ext cx="12192003" cy="1059148"/>
          </a:xfrm>
          <a:prstGeom prst="rect">
            <a:avLst/>
          </a:prstGeom>
          <a:solidFill>
            <a:schemeClr val="tx1">
              <a:alpha val="50000"/>
            </a:schemeClr>
          </a:solidFill>
        </p:spPr>
      </p:pic>
      <p:sp>
        <p:nvSpPr>
          <p:cNvPr id="10" name="Title Placeholder 1">
            <a:extLst>
              <a:ext uri="{FF2B5EF4-FFF2-40B4-BE49-F238E27FC236}">
                <a16:creationId xmlns:a16="http://schemas.microsoft.com/office/drawing/2014/main" id="{7C7C3D52-7656-3C41-85DE-8495AC95F161}"/>
              </a:ext>
            </a:extLst>
          </p:cNvPr>
          <p:cNvSpPr>
            <a:spLocks noGrp="1"/>
          </p:cNvSpPr>
          <p:nvPr>
            <p:ph type="title"/>
          </p:nvPr>
        </p:nvSpPr>
        <p:spPr>
          <a:xfrm>
            <a:off x="0" y="5"/>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sp>
        <p:nvSpPr>
          <p:cNvPr id="4" name="TextBox 3"/>
          <p:cNvSpPr txBox="1"/>
          <p:nvPr userDrawn="1"/>
        </p:nvSpPr>
        <p:spPr>
          <a:xfrm>
            <a:off x="480515" y="6413342"/>
            <a:ext cx="5078901" cy="394403"/>
          </a:xfrm>
          <a:prstGeom prst="rect">
            <a:avLst/>
          </a:prstGeom>
          <a:noFill/>
        </p:spPr>
        <p:txBody>
          <a:bodyPr wrap="square" rtlCol="0">
            <a:spAutoFit/>
          </a:bodyPr>
          <a:lstStyle/>
          <a:p>
            <a:r>
              <a:rPr lang="en-US" sz="1963" dirty="0"/>
              <a:t>   </a:t>
            </a:r>
            <a:r>
              <a:rPr lang="en-US" sz="1147" b="1" dirty="0">
                <a:solidFill>
                  <a:schemeClr val="accent1">
                    <a:lumMod val="75000"/>
                  </a:schemeClr>
                </a:solidFill>
              </a:rPr>
              <a:t>ACCP</a:t>
            </a:r>
            <a:r>
              <a:rPr lang="en-US" sz="1147" dirty="0"/>
              <a:t> Aerosol, Clouds,</a:t>
            </a:r>
            <a:r>
              <a:rPr lang="en-US" sz="1147" baseline="0" dirty="0"/>
              <a:t> Convection, and Precipitation Study</a:t>
            </a:r>
            <a:endParaRPr lang="en-US" sz="1147" dirty="0"/>
          </a:p>
        </p:txBody>
      </p:sp>
      <p:pic>
        <p:nvPicPr>
          <p:cNvPr id="11" name="Picture 10"/>
          <p:cNvPicPr>
            <a:picLocks noChangeAspect="1"/>
          </p:cNvPicPr>
          <p:nvPr userDrawn="1"/>
        </p:nvPicPr>
        <p:blipFill>
          <a:blip r:embed="rId13"/>
          <a:stretch>
            <a:fillRect/>
          </a:stretch>
        </p:blipFill>
        <p:spPr>
          <a:xfrm flipH="1">
            <a:off x="6" y="6484807"/>
            <a:ext cx="690939" cy="349535"/>
          </a:xfrm>
          <a:prstGeom prst="rect">
            <a:avLst/>
          </a:prstGeom>
        </p:spPr>
      </p:pic>
    </p:spTree>
    <p:extLst>
      <p:ext uri="{BB962C8B-B14F-4D97-AF65-F5344CB8AC3E}">
        <p14:creationId xmlns:p14="http://schemas.microsoft.com/office/powerpoint/2010/main" val="339735547"/>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Lst>
  <p:hf hdr="0" ftr="0" dt="0"/>
  <p:txStyles>
    <p:titleStyle>
      <a:lvl1pPr algn="ctr" defTabSz="748058" rtl="0" eaLnBrk="1" latinLnBrk="0" hangingPunct="1">
        <a:lnSpc>
          <a:spcPct val="90000"/>
        </a:lnSpc>
        <a:spcBef>
          <a:spcPct val="0"/>
        </a:spcBef>
        <a:buNone/>
        <a:defRPr sz="3600" b="1" kern="1200">
          <a:solidFill>
            <a:srgbClr val="FFC000"/>
          </a:solidFill>
          <a:latin typeface="Corbel" panose="020B0503020204020204" pitchFamily="34" charset="0"/>
          <a:ea typeface="+mj-ea"/>
          <a:cs typeface="+mj-cs"/>
        </a:defRPr>
      </a:lvl1pPr>
    </p:titleStyle>
    <p:bodyStyle>
      <a:lvl1pPr marL="187015" indent="-187015" algn="l" defTabSz="748058" rtl="0" eaLnBrk="1" latinLnBrk="0" hangingPunct="1">
        <a:lnSpc>
          <a:spcPct val="90000"/>
        </a:lnSpc>
        <a:spcBef>
          <a:spcPts val="819"/>
        </a:spcBef>
        <a:buFont typeface="Arial" panose="020B0604020202020204" pitchFamily="34" charset="0"/>
        <a:buChar char="•"/>
        <a:defRPr sz="2291" kern="1200">
          <a:solidFill>
            <a:schemeClr val="tx1"/>
          </a:solidFill>
          <a:latin typeface="+mn-lt"/>
          <a:ea typeface="+mn-ea"/>
          <a:cs typeface="+mn-cs"/>
        </a:defRPr>
      </a:lvl1pPr>
      <a:lvl2pPr marL="561046" indent="-187015" algn="l" defTabSz="748058" rtl="0" eaLnBrk="1" latinLnBrk="0" hangingPunct="1">
        <a:lnSpc>
          <a:spcPct val="90000"/>
        </a:lnSpc>
        <a:spcBef>
          <a:spcPts val="408"/>
        </a:spcBef>
        <a:buFont typeface="Arial" panose="020B0604020202020204" pitchFamily="34" charset="0"/>
        <a:buChar char="•"/>
        <a:defRPr sz="1963" kern="1200">
          <a:solidFill>
            <a:schemeClr val="tx1"/>
          </a:solidFill>
          <a:latin typeface="+mn-lt"/>
          <a:ea typeface="+mn-ea"/>
          <a:cs typeface="+mn-cs"/>
        </a:defRPr>
      </a:lvl2pPr>
      <a:lvl3pPr marL="935075" indent="-187015" algn="l" defTabSz="748058" rtl="0" eaLnBrk="1" latinLnBrk="0" hangingPunct="1">
        <a:lnSpc>
          <a:spcPct val="90000"/>
        </a:lnSpc>
        <a:spcBef>
          <a:spcPts val="408"/>
        </a:spcBef>
        <a:buFont typeface="Arial" panose="020B0604020202020204" pitchFamily="34" charset="0"/>
        <a:buChar char="•"/>
        <a:defRPr sz="1637" kern="1200">
          <a:solidFill>
            <a:schemeClr val="tx1"/>
          </a:solidFill>
          <a:latin typeface="+mn-lt"/>
          <a:ea typeface="+mn-ea"/>
          <a:cs typeface="+mn-cs"/>
        </a:defRPr>
      </a:lvl3pPr>
      <a:lvl4pPr marL="130910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4pPr>
      <a:lvl5pPr marL="168313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5pPr>
      <a:lvl6pPr marL="2057165"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6pPr>
      <a:lvl7pPr marL="2431193"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7pPr>
      <a:lvl8pPr marL="280522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8pPr>
      <a:lvl9pPr marL="3179254" indent="-187015" algn="l" defTabSz="748058" rtl="0" eaLnBrk="1" latinLnBrk="0" hangingPunct="1">
        <a:lnSpc>
          <a:spcPct val="90000"/>
        </a:lnSpc>
        <a:spcBef>
          <a:spcPts val="408"/>
        </a:spcBef>
        <a:buFont typeface="Arial" panose="020B0604020202020204" pitchFamily="34" charset="0"/>
        <a:buChar char="•"/>
        <a:defRPr sz="1474" kern="1200">
          <a:solidFill>
            <a:schemeClr val="tx1"/>
          </a:solidFill>
          <a:latin typeface="+mn-lt"/>
          <a:ea typeface="+mn-ea"/>
          <a:cs typeface="+mn-cs"/>
        </a:defRPr>
      </a:lvl9pPr>
    </p:bodyStyle>
    <p:otherStyle>
      <a:defPPr>
        <a:defRPr lang="en-US"/>
      </a:defPPr>
      <a:lvl1pPr marL="0" algn="l" defTabSz="748058" rtl="0" eaLnBrk="1" latinLnBrk="0" hangingPunct="1">
        <a:defRPr sz="1474" kern="1200">
          <a:solidFill>
            <a:schemeClr val="tx1"/>
          </a:solidFill>
          <a:latin typeface="+mn-lt"/>
          <a:ea typeface="+mn-ea"/>
          <a:cs typeface="+mn-cs"/>
        </a:defRPr>
      </a:lvl1pPr>
      <a:lvl2pPr marL="374030" algn="l" defTabSz="748058" rtl="0" eaLnBrk="1" latinLnBrk="0" hangingPunct="1">
        <a:defRPr sz="1474" kern="1200">
          <a:solidFill>
            <a:schemeClr val="tx1"/>
          </a:solidFill>
          <a:latin typeface="+mn-lt"/>
          <a:ea typeface="+mn-ea"/>
          <a:cs typeface="+mn-cs"/>
        </a:defRPr>
      </a:lvl2pPr>
      <a:lvl3pPr marL="748058" algn="l" defTabSz="748058" rtl="0" eaLnBrk="1" latinLnBrk="0" hangingPunct="1">
        <a:defRPr sz="1474" kern="1200">
          <a:solidFill>
            <a:schemeClr val="tx1"/>
          </a:solidFill>
          <a:latin typeface="+mn-lt"/>
          <a:ea typeface="+mn-ea"/>
          <a:cs typeface="+mn-cs"/>
        </a:defRPr>
      </a:lvl3pPr>
      <a:lvl4pPr marL="1122089" algn="l" defTabSz="748058" rtl="0" eaLnBrk="1" latinLnBrk="0" hangingPunct="1">
        <a:defRPr sz="1474" kern="1200">
          <a:solidFill>
            <a:schemeClr val="tx1"/>
          </a:solidFill>
          <a:latin typeface="+mn-lt"/>
          <a:ea typeface="+mn-ea"/>
          <a:cs typeface="+mn-cs"/>
        </a:defRPr>
      </a:lvl4pPr>
      <a:lvl5pPr marL="1496120" algn="l" defTabSz="748058" rtl="0" eaLnBrk="1" latinLnBrk="0" hangingPunct="1">
        <a:defRPr sz="1474" kern="1200">
          <a:solidFill>
            <a:schemeClr val="tx1"/>
          </a:solidFill>
          <a:latin typeface="+mn-lt"/>
          <a:ea typeface="+mn-ea"/>
          <a:cs typeface="+mn-cs"/>
        </a:defRPr>
      </a:lvl5pPr>
      <a:lvl6pPr marL="1870149" algn="l" defTabSz="748058" rtl="0" eaLnBrk="1" latinLnBrk="0" hangingPunct="1">
        <a:defRPr sz="1474" kern="1200">
          <a:solidFill>
            <a:schemeClr val="tx1"/>
          </a:solidFill>
          <a:latin typeface="+mn-lt"/>
          <a:ea typeface="+mn-ea"/>
          <a:cs typeface="+mn-cs"/>
        </a:defRPr>
      </a:lvl6pPr>
      <a:lvl7pPr marL="2244178" algn="l" defTabSz="748058" rtl="0" eaLnBrk="1" latinLnBrk="0" hangingPunct="1">
        <a:defRPr sz="1474" kern="1200">
          <a:solidFill>
            <a:schemeClr val="tx1"/>
          </a:solidFill>
          <a:latin typeface="+mn-lt"/>
          <a:ea typeface="+mn-ea"/>
          <a:cs typeface="+mn-cs"/>
        </a:defRPr>
      </a:lvl7pPr>
      <a:lvl8pPr marL="2618208" algn="l" defTabSz="748058" rtl="0" eaLnBrk="1" latinLnBrk="0" hangingPunct="1">
        <a:defRPr sz="1474" kern="1200">
          <a:solidFill>
            <a:schemeClr val="tx1"/>
          </a:solidFill>
          <a:latin typeface="+mn-lt"/>
          <a:ea typeface="+mn-ea"/>
          <a:cs typeface="+mn-cs"/>
        </a:defRPr>
      </a:lvl8pPr>
      <a:lvl9pPr marL="2992237" algn="l" defTabSz="748058" rtl="0" eaLnBrk="1" latinLnBrk="0" hangingPunct="1">
        <a:defRPr sz="1474"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6225" y="1219202"/>
            <a:ext cx="10956175" cy="507064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9242372"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C382E8-64D7-CF41-91DF-781111A69940}" type="slidenum">
              <a:rPr lang="en-US" smtClean="0"/>
              <a:pPr/>
              <a:t>‹#›</a:t>
            </a:fld>
            <a:endParaRPr lang="en-US" dirty="0"/>
          </a:p>
        </p:txBody>
      </p:sp>
      <p:pic>
        <p:nvPicPr>
          <p:cNvPr id="9" name="Picture 8">
            <a:extLst>
              <a:ext uri="{FF2B5EF4-FFF2-40B4-BE49-F238E27FC236}">
                <a16:creationId xmlns:a16="http://schemas.microsoft.com/office/drawing/2014/main" id="{8E08D588-E530-F24A-A5A0-F570A0027843}"/>
              </a:ext>
            </a:extLst>
          </p:cNvPr>
          <p:cNvPicPr/>
          <p:nvPr userDrawn="1"/>
        </p:nvPicPr>
        <p:blipFill rotWithShape="1">
          <a:blip r:embed="rId12">
            <a:extLst>
              <a:ext uri="{28A0092B-C50C-407E-A947-70E740481C1C}">
                <a14:useLocalDpi xmlns:a14="http://schemas.microsoft.com/office/drawing/2010/main"/>
              </a:ext>
            </a:extLst>
          </a:blip>
          <a:srcRect/>
          <a:stretch/>
        </p:blipFill>
        <p:spPr bwMode="auto">
          <a:xfrm>
            <a:off x="-1" y="1"/>
            <a:ext cx="12192001" cy="1100936"/>
          </a:xfrm>
          <a:prstGeom prst="rect">
            <a:avLst/>
          </a:prstGeom>
          <a:solidFill>
            <a:schemeClr val="tx1">
              <a:alpha val="50000"/>
            </a:schemeClr>
          </a:solidFill>
        </p:spPr>
      </p:pic>
      <p:sp>
        <p:nvSpPr>
          <p:cNvPr id="10" name="Title Placeholder 1">
            <a:extLst>
              <a:ext uri="{FF2B5EF4-FFF2-40B4-BE49-F238E27FC236}">
                <a16:creationId xmlns:a16="http://schemas.microsoft.com/office/drawing/2014/main" id="{7C7C3D52-7656-3C41-85DE-8495AC95F161}"/>
              </a:ext>
            </a:extLst>
          </p:cNvPr>
          <p:cNvSpPr>
            <a:spLocks noGrp="1"/>
          </p:cNvSpPr>
          <p:nvPr>
            <p:ph type="title"/>
          </p:nvPr>
        </p:nvSpPr>
        <p:spPr>
          <a:xfrm>
            <a:off x="-1" y="12250"/>
            <a:ext cx="12192000" cy="1061916"/>
          </a:xfrm>
          <a:prstGeom prst="rect">
            <a:avLst/>
          </a:prstGeom>
          <a:solidFill>
            <a:schemeClr val="tx1">
              <a:alpha val="30000"/>
            </a:schemeClr>
          </a:solidFill>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dirty="0"/>
              <a:t>Click to edit Master title style</a:t>
            </a:r>
          </a:p>
        </p:txBody>
      </p:sp>
      <p:pic>
        <p:nvPicPr>
          <p:cNvPr id="2" name="Picture 1">
            <a:extLst>
              <a:ext uri="{FF2B5EF4-FFF2-40B4-BE49-F238E27FC236}">
                <a16:creationId xmlns:a16="http://schemas.microsoft.com/office/drawing/2014/main" id="{55A763BD-6B4F-A347-954B-4D393E0E963B}"/>
              </a:ext>
            </a:extLst>
          </p:cNvPr>
          <p:cNvPicPr>
            <a:picLocks noChangeAspect="1"/>
          </p:cNvPicPr>
          <p:nvPr userDrawn="1"/>
        </p:nvPicPr>
        <p:blipFill>
          <a:blip r:embed="rId13"/>
          <a:stretch>
            <a:fillRect/>
          </a:stretch>
        </p:blipFill>
        <p:spPr>
          <a:xfrm>
            <a:off x="232717" y="6408112"/>
            <a:ext cx="4029120" cy="390144"/>
          </a:xfrm>
          <a:prstGeom prst="rect">
            <a:avLst/>
          </a:prstGeom>
        </p:spPr>
      </p:pic>
    </p:spTree>
    <p:extLst>
      <p:ext uri="{BB962C8B-B14F-4D97-AF65-F5344CB8AC3E}">
        <p14:creationId xmlns:p14="http://schemas.microsoft.com/office/powerpoint/2010/main" val="1951148474"/>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Lst>
  <p:hf hdr="0" ftr="0" dt="0"/>
  <p:txStyles>
    <p:titleStyle>
      <a:lvl1pPr algn="ctr" defTabSz="914377" rtl="0" eaLnBrk="1" latinLnBrk="0" hangingPunct="1">
        <a:lnSpc>
          <a:spcPct val="90000"/>
        </a:lnSpc>
        <a:spcBef>
          <a:spcPct val="0"/>
        </a:spcBef>
        <a:buNone/>
        <a:defRPr sz="4400" b="1" kern="1200">
          <a:solidFill>
            <a:srgbClr val="FFC000"/>
          </a:solidFill>
          <a:latin typeface="Corbel" panose="020B0503020204020204" pitchFamily="34"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1.png"/><Relationship Id="rId5" Type="http://schemas.openxmlformats.org/officeDocument/2006/relationships/oleObject" Target="../embeddings/oleObject5.bin"/><Relationship Id="rId4" Type="http://schemas.openxmlformats.org/officeDocument/2006/relationships/image" Target="../media/image11.jpeg"/></Relationships>
</file>

<file path=ppt/slides/_rels/slide10.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4.png"/><Relationship Id="rId1" Type="http://schemas.openxmlformats.org/officeDocument/2006/relationships/slideLayout" Target="../slideLayouts/slideLayout9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gif"/><Relationship Id="rId1" Type="http://schemas.openxmlformats.org/officeDocument/2006/relationships/slideLayout" Target="../slideLayouts/slideLayout97.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diagramData" Target="../diagrams/data4.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17" Type="http://schemas.microsoft.com/office/2007/relationships/diagramDrawing" Target="../diagrams/drawing4.xml"/><Relationship Id="rId2" Type="http://schemas.openxmlformats.org/officeDocument/2006/relationships/notesSlide" Target="../notesSlides/notesSlide8.xml"/><Relationship Id="rId16" Type="http://schemas.openxmlformats.org/officeDocument/2006/relationships/diagramColors" Target="../diagrams/colors4.xml"/><Relationship Id="rId1" Type="http://schemas.openxmlformats.org/officeDocument/2006/relationships/slideLayout" Target="../slideLayouts/slideLayout37.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diagramQuickStyle" Target="../diagrams/quickStyle4.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7.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07.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7.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3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notesSlide" Target="../notesSlides/notesSlide3.xml"/><Relationship Id="rId1" Type="http://schemas.openxmlformats.org/officeDocument/2006/relationships/slideLayout" Target="../slideLayouts/slideLayout37.xml"/><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0.png"/><Relationship Id="rId7" Type="http://schemas.openxmlformats.org/officeDocument/2006/relationships/diagramColors" Target="../diagrams/colors5.xml"/><Relationship Id="rId2" Type="http://schemas.openxmlformats.org/officeDocument/2006/relationships/notesSlide" Target="../notesSlides/notesSlide14.xml"/><Relationship Id="rId1" Type="http://schemas.openxmlformats.org/officeDocument/2006/relationships/slideLayout" Target="../slideLayouts/slideLayout76.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7.emf"/><Relationship Id="rId1" Type="http://schemas.openxmlformats.org/officeDocument/2006/relationships/slideLayout" Target="../slideLayouts/slideLayout10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7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7.xml"/></Relationships>
</file>

<file path=ppt/slides/_rels/slide39.xml.rels><?xml version="1.0" encoding="UTF-8" standalone="yes"?>
<Relationships xmlns="http://schemas.openxmlformats.org/package/2006/relationships"><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image" Target="../media/image23.png"/><Relationship Id="rId1" Type="http://schemas.openxmlformats.org/officeDocument/2006/relationships/slideLayout" Target="../slideLayouts/slideLayout10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97.xml"/></Relationships>
</file>

<file path=ppt/slides/_rels/slide4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1.png"/><Relationship Id="rId1" Type="http://schemas.openxmlformats.org/officeDocument/2006/relationships/slideLayout" Target="../slideLayouts/slideLayout102.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29.emf"/></Relationships>
</file>

<file path=ppt/slides/_rels/slide4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png"/><Relationship Id="rId1" Type="http://schemas.openxmlformats.org/officeDocument/2006/relationships/slideLayout" Target="../slideLayouts/slideLayout97.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4.png"/><Relationship Id="rId1" Type="http://schemas.openxmlformats.org/officeDocument/2006/relationships/slideLayout" Target="../slideLayouts/slideLayout102.xml"/><Relationship Id="rId4" Type="http://schemas.openxmlformats.org/officeDocument/2006/relationships/image" Target="../media/image37.emf"/></Relationships>
</file>

<file path=ppt/slides/_rels/slide4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8.png"/><Relationship Id="rId1" Type="http://schemas.openxmlformats.org/officeDocument/2006/relationships/slideLayout" Target="../slideLayouts/slideLayout97.xml"/></Relationships>
</file>

<file path=ppt/slides/_rels/slide4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png"/><Relationship Id="rId1" Type="http://schemas.openxmlformats.org/officeDocument/2006/relationships/slideLayout" Target="../slideLayouts/slideLayout102.xml"/><Relationship Id="rId4" Type="http://schemas.openxmlformats.org/officeDocument/2006/relationships/image" Target="../media/image25.emf"/></Relationships>
</file>

<file path=ppt/slides/_rels/slide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97.xml"/></Relationships>
</file>

<file path=ppt/slides/_rels/slide4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40.png"/><Relationship Id="rId1" Type="http://schemas.openxmlformats.org/officeDocument/2006/relationships/slideLayout" Target="../slideLayouts/slideLayout102.xml"/><Relationship Id="rId5" Type="http://schemas.openxmlformats.org/officeDocument/2006/relationships/image" Target="../media/image28.emf"/><Relationship Id="rId4" Type="http://schemas.openxmlformats.org/officeDocument/2006/relationships/image" Target="../media/image42.png"/></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1.png"/><Relationship Id="rId1" Type="http://schemas.openxmlformats.org/officeDocument/2006/relationships/slideLayout" Target="../slideLayouts/slideLayout97.xml"/></Relationships>
</file>

<file path=ppt/slides/_rels/slide4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43.png"/><Relationship Id="rId1" Type="http://schemas.openxmlformats.org/officeDocument/2006/relationships/slideLayout" Target="../slideLayouts/slideLayout102.xml"/><Relationship Id="rId4" Type="http://schemas.openxmlformats.org/officeDocument/2006/relationships/image" Target="../media/image25.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3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gif"/><Relationship Id="rId1" Type="http://schemas.openxmlformats.org/officeDocument/2006/relationships/slideLayout" Target="../slideLayouts/slideLayout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4740ED78-4BC4-4941-A5A6-50558D0A6568}"/>
              </a:ext>
            </a:extLst>
          </p:cNvPr>
          <p:cNvSpPr txBox="1">
            <a:spLocks/>
          </p:cNvSpPr>
          <p:nvPr/>
        </p:nvSpPr>
        <p:spPr bwMode="auto">
          <a:xfrm>
            <a:off x="0" y="2177246"/>
            <a:ext cx="11895701"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pPr>
            <a:r>
              <a:rPr lang="en-US" sz="3200" dirty="0">
                <a:solidFill>
                  <a:srgbClr val="982626"/>
                </a:solidFill>
                <a:latin typeface="Arial"/>
                <a:cs typeface="Arial"/>
              </a:rPr>
              <a:t>ACCP Science Impact Team – Aerosols (SIT-A) </a:t>
            </a:r>
          </a:p>
          <a:p>
            <a:pPr eaLnBrk="1" hangingPunct="1">
              <a:spcBef>
                <a:spcPts val="0"/>
              </a:spcBef>
              <a:spcAft>
                <a:spcPts val="600"/>
              </a:spcAft>
            </a:pPr>
            <a:r>
              <a:rPr lang="en-US" sz="3200" dirty="0">
                <a:solidFill>
                  <a:srgbClr val="982626"/>
                </a:solidFill>
                <a:latin typeface="Arial"/>
                <a:cs typeface="Arial"/>
              </a:rPr>
              <a:t>Status</a:t>
            </a:r>
          </a:p>
          <a:p>
            <a:pPr eaLnBrk="1" hangingPunct="1">
              <a:spcBef>
                <a:spcPts val="0"/>
              </a:spcBef>
              <a:spcAft>
                <a:spcPts val="600"/>
              </a:spcAft>
            </a:pPr>
            <a:r>
              <a:rPr lang="en-US" sz="3200" dirty="0">
                <a:solidFill>
                  <a:srgbClr val="982626"/>
                </a:solidFill>
                <a:latin typeface="Arial"/>
                <a:cs typeface="Arial"/>
              </a:rPr>
              <a:t> May 29, 2020</a:t>
            </a:r>
          </a:p>
        </p:txBody>
      </p:sp>
      <p:pic>
        <p:nvPicPr>
          <p:cNvPr id="8" name="Picture 7">
            <a:extLst>
              <a:ext uri="{FF2B5EF4-FFF2-40B4-BE49-F238E27FC236}">
                <a16:creationId xmlns:a16="http://schemas.microsoft.com/office/drawing/2014/main" id="{2C6CEEAE-8F17-BB44-94B7-F01308B10117}"/>
              </a:ext>
            </a:extLst>
          </p:cNvPr>
          <p:cNvPicPr>
            <a:picLocks noChangeAspect="1"/>
          </p:cNvPicPr>
          <p:nvPr/>
        </p:nvPicPr>
        <p:blipFill>
          <a:blip r:embed="rId4"/>
          <a:stretch>
            <a:fillRect/>
          </a:stretch>
        </p:blipFill>
        <p:spPr>
          <a:xfrm>
            <a:off x="0" y="0"/>
            <a:ext cx="12192000" cy="1785512"/>
          </a:xfrm>
          <a:prstGeom prst="rect">
            <a:avLst/>
          </a:prstGeom>
        </p:spPr>
      </p:pic>
      <p:sp>
        <p:nvSpPr>
          <p:cNvPr id="28" name="Subtitle 6">
            <a:extLst>
              <a:ext uri="{FF2B5EF4-FFF2-40B4-BE49-F238E27FC236}">
                <a16:creationId xmlns:a16="http://schemas.microsoft.com/office/drawing/2014/main" id="{2320F274-4036-2F45-B19A-0D6ADDEF4F35}"/>
              </a:ext>
            </a:extLst>
          </p:cNvPr>
          <p:cNvSpPr txBox="1">
            <a:spLocks/>
          </p:cNvSpPr>
          <p:nvPr/>
        </p:nvSpPr>
        <p:spPr>
          <a:xfrm>
            <a:off x="2282456" y="4524539"/>
            <a:ext cx="7620000" cy="2086653"/>
          </a:xfrm>
          <a:prstGeom prst="rect">
            <a:avLst/>
          </a:prstGeom>
        </p:spPr>
        <p:txBody>
          <a:bodyPr/>
          <a:lstStyle>
            <a:lvl1pPr marL="0" indent="0" algn="ctr" rtl="0" eaLnBrk="0" fontAlgn="base" hangingPunct="0">
              <a:lnSpc>
                <a:spcPts val="2400"/>
              </a:lnSpc>
              <a:spcBef>
                <a:spcPts val="400"/>
              </a:spcBef>
              <a:spcAft>
                <a:spcPct val="0"/>
              </a:spcAft>
              <a:buClr>
                <a:srgbClr val="A0A0A0"/>
              </a:buClr>
              <a:buSzPct val="80000"/>
              <a:buFont typeface="AGaramond RegularSC" pitchFamily="1" charset="-52"/>
              <a:buNone/>
              <a:defRPr sz="2400" b="1">
                <a:solidFill>
                  <a:srgbClr val="2C93EF"/>
                </a:solidFill>
                <a:latin typeface="Helvetica"/>
                <a:ea typeface="ＭＳ Ｐゴシック" charset="-128"/>
                <a:cs typeface="Helvetica"/>
              </a:defRPr>
            </a:lvl1pPr>
            <a:lvl2pPr marL="568325" indent="-168275" algn="l" rtl="0" eaLnBrk="0" fontAlgn="base" hangingPunct="0">
              <a:lnSpc>
                <a:spcPts val="2400"/>
              </a:lnSpc>
              <a:spcBef>
                <a:spcPts val="400"/>
              </a:spcBef>
              <a:spcAft>
                <a:spcPct val="0"/>
              </a:spcAft>
              <a:buClr>
                <a:srgbClr val="1E568D"/>
              </a:buClr>
              <a:buFont typeface="Arial" charset="0"/>
              <a:buChar char="•"/>
              <a:defRPr sz="1400">
                <a:solidFill>
                  <a:srgbClr val="000000"/>
                </a:solidFill>
                <a:latin typeface="Helvetica"/>
                <a:ea typeface="ＭＳ Ｐゴシック" pitchFamily="-110" charset="-128"/>
                <a:cs typeface="Helvetica"/>
              </a:defRPr>
            </a:lvl2pPr>
            <a:lvl3pPr marL="747713" indent="-168275" algn="l" rtl="0" eaLnBrk="0" fontAlgn="base" hangingPunct="0">
              <a:lnSpc>
                <a:spcPts val="2400"/>
              </a:lnSpc>
              <a:spcBef>
                <a:spcPts val="400"/>
              </a:spcBef>
              <a:spcAft>
                <a:spcPct val="0"/>
              </a:spcAft>
              <a:buClr>
                <a:srgbClr val="1E568D"/>
              </a:buClr>
              <a:buSzPct val="90000"/>
              <a:buChar char="»"/>
              <a:defRPr sz="1400">
                <a:solidFill>
                  <a:srgbClr val="000000"/>
                </a:solidFill>
                <a:latin typeface="Helvetica"/>
                <a:ea typeface="ＭＳ Ｐゴシック" pitchFamily="-110" charset="-128"/>
                <a:cs typeface="Helvetica"/>
              </a:defRPr>
            </a:lvl3pPr>
            <a:lvl4pPr marL="1196975" indent="-111125" algn="l" rtl="0" eaLnBrk="0" fontAlgn="base" hangingPunct="0">
              <a:lnSpc>
                <a:spcPts val="2400"/>
              </a:lnSpc>
              <a:spcBef>
                <a:spcPts val="400"/>
              </a:spcBef>
              <a:spcAft>
                <a:spcPct val="0"/>
              </a:spcAft>
              <a:defRPr sz="1400">
                <a:solidFill>
                  <a:srgbClr val="000000"/>
                </a:solidFill>
                <a:latin typeface="Helvetica"/>
                <a:ea typeface="ＭＳ Ｐゴシック" pitchFamily="-110" charset="-128"/>
                <a:cs typeface="Helvetica"/>
              </a:defRPr>
            </a:lvl4pPr>
            <a:lvl5pPr marL="1711325" indent="-165100" algn="l" rtl="0" eaLnBrk="0" fontAlgn="base" hangingPunct="0">
              <a:lnSpc>
                <a:spcPts val="2600"/>
              </a:lnSpc>
              <a:spcBef>
                <a:spcPct val="0"/>
              </a:spcBef>
              <a:spcAft>
                <a:spcPct val="0"/>
              </a:spcAft>
              <a:defRPr sz="1400">
                <a:solidFill>
                  <a:srgbClr val="000000"/>
                </a:solidFill>
                <a:latin typeface="Helvetica"/>
                <a:ea typeface="ＭＳ Ｐゴシック" pitchFamily="-110" charset="-128"/>
                <a:cs typeface="Helvetica"/>
              </a:defRPr>
            </a:lvl5pPr>
            <a:lvl6pPr marL="2467446" indent="-227940" algn="l" defTabSz="914608" rtl="0" fontAlgn="base">
              <a:lnSpc>
                <a:spcPts val="2602"/>
              </a:lnSpc>
              <a:spcBef>
                <a:spcPct val="0"/>
              </a:spcBef>
              <a:spcAft>
                <a:spcPts val="595"/>
              </a:spcAft>
              <a:defRPr sz="1300">
                <a:solidFill>
                  <a:srgbClr val="666666"/>
                </a:solidFill>
                <a:latin typeface="+mn-lt"/>
                <a:ea typeface="ＭＳ Ｐゴシック" pitchFamily="-110" charset="-128"/>
              </a:defRPr>
            </a:lvl6pPr>
            <a:lvl7pPr marL="2877737" indent="-227940" algn="l" defTabSz="914608" rtl="0" fontAlgn="base">
              <a:lnSpc>
                <a:spcPts val="2602"/>
              </a:lnSpc>
              <a:spcBef>
                <a:spcPct val="0"/>
              </a:spcBef>
              <a:spcAft>
                <a:spcPts val="595"/>
              </a:spcAft>
              <a:defRPr sz="1300">
                <a:solidFill>
                  <a:srgbClr val="666666"/>
                </a:solidFill>
                <a:latin typeface="+mn-lt"/>
                <a:ea typeface="ＭＳ Ｐゴシック" pitchFamily="-110" charset="-128"/>
              </a:defRPr>
            </a:lvl7pPr>
            <a:lvl8pPr marL="3288029" indent="-227940" algn="l" defTabSz="914608" rtl="0" fontAlgn="base">
              <a:lnSpc>
                <a:spcPts val="2602"/>
              </a:lnSpc>
              <a:spcBef>
                <a:spcPct val="0"/>
              </a:spcBef>
              <a:spcAft>
                <a:spcPts val="595"/>
              </a:spcAft>
              <a:defRPr sz="1300">
                <a:solidFill>
                  <a:srgbClr val="666666"/>
                </a:solidFill>
                <a:latin typeface="+mn-lt"/>
                <a:ea typeface="ＭＳ Ｐゴシック" pitchFamily="-110" charset="-128"/>
              </a:defRPr>
            </a:lvl8pPr>
            <a:lvl9pPr marL="3698320" indent="-227940" algn="l" defTabSz="914608" rtl="0" fontAlgn="base">
              <a:lnSpc>
                <a:spcPts val="2602"/>
              </a:lnSpc>
              <a:spcBef>
                <a:spcPct val="0"/>
              </a:spcBef>
              <a:spcAft>
                <a:spcPts val="595"/>
              </a:spcAft>
              <a:defRPr sz="1300">
                <a:solidFill>
                  <a:srgbClr val="666666"/>
                </a:solidFill>
                <a:latin typeface="+mn-lt"/>
                <a:ea typeface="ＭＳ Ｐゴシック" pitchFamily="-110" charset="-128"/>
              </a:defRPr>
            </a:lvl9pPr>
          </a:lstStyle>
          <a:p>
            <a:pPr lvl="0"/>
            <a:r>
              <a:rPr lang="en-US" b="0" kern="0" dirty="0"/>
              <a:t>Jens Redemann, for the SIT-A team  </a:t>
            </a:r>
          </a:p>
          <a:p>
            <a:pPr lvl="0"/>
            <a:endParaRPr lang="en-US" sz="2000" b="0" kern="0" dirty="0"/>
          </a:p>
          <a:p>
            <a:pPr lvl="0"/>
            <a:r>
              <a:rPr lang="en-US" sz="2000" b="0" kern="0" dirty="0"/>
              <a:t>jredemann@ou.edu</a:t>
            </a:r>
          </a:p>
        </p:txBody>
      </p:sp>
      <p:graphicFrame>
        <p:nvGraphicFramePr>
          <p:cNvPr id="6" name="Object 5">
            <a:extLst>
              <a:ext uri="{FF2B5EF4-FFF2-40B4-BE49-F238E27FC236}">
                <a16:creationId xmlns:a16="http://schemas.microsoft.com/office/drawing/2014/main" id="{2CCBE7E3-AD28-134A-AC9B-922BDEB636AE}"/>
              </a:ext>
            </a:extLst>
          </p:cNvPr>
          <p:cNvGraphicFramePr>
            <a:graphicFrameLocks noChangeAspect="1"/>
          </p:cNvGraphicFramePr>
          <p:nvPr>
            <p:extLst>
              <p:ext uri="{D42A27DB-BD31-4B8C-83A1-F6EECF244321}">
                <p14:modId xmlns:p14="http://schemas.microsoft.com/office/powerpoint/2010/main" val="3704485674"/>
              </p:ext>
            </p:extLst>
          </p:nvPr>
        </p:nvGraphicFramePr>
        <p:xfrm>
          <a:off x="11122844" y="5997980"/>
          <a:ext cx="877094" cy="751417"/>
        </p:xfrm>
        <a:graphic>
          <a:graphicData uri="http://schemas.openxmlformats.org/presentationml/2006/ole">
            <mc:AlternateContent xmlns:mc="http://schemas.openxmlformats.org/markup-compatibility/2006">
              <mc:Choice xmlns:v="urn:schemas-microsoft-com:vml" Requires="v">
                <p:oleObj spid="_x0000_s12771" name="Photo Editor Photo" r:id="rId5" imgW="5982535" imgH="4944165" progId="MSPhotoEd.3">
                  <p:embed/>
                </p:oleObj>
              </mc:Choice>
              <mc:Fallback>
                <p:oleObj name="Photo Editor Photo" r:id="rId5" imgW="5982535" imgH="4944165" progId="MSPhotoEd.3">
                  <p:embed/>
                  <p:pic>
                    <p:nvPicPr>
                      <p:cNvPr id="10" name="Object 9">
                        <a:extLst>
                          <a:ext uri="{FF2B5EF4-FFF2-40B4-BE49-F238E27FC236}">
                            <a16:creationId xmlns:a16="http://schemas.microsoft.com/office/drawing/2014/main" id="{2CCBE7E3-AD28-134A-AC9B-922BDEB636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22844" y="5997980"/>
                        <a:ext cx="877094" cy="751417"/>
                      </a:xfrm>
                      <a:prstGeom prst="rect">
                        <a:avLst/>
                      </a:prstGeom>
                      <a:noFill/>
                      <a:ln>
                        <a:noFill/>
                      </a:ln>
                      <a:effectLst/>
                      <a:extLst>
                        <a:ext uri="{909E8E84-426E-40dd-AFC4-6F175D3DCCD1}">
                          <a14:hiddenFill xmlns="" xmlns:a14="http://schemas.microsoft.com/office/drawing/2010/main">
                            <a:gradFill rotWithShape="0">
                              <a:gsLst>
                                <a:gs pos="0">
                                  <a:srgbClr val="0000C2"/>
                                </a:gs>
                                <a:gs pos="100000">
                                  <a:srgbClr val="FE0030"/>
                                </a:gs>
                              </a:gsLst>
                              <a:lin ang="0" scaled="1"/>
                            </a:gradFill>
                          </a14:hiddenFill>
                        </a:ext>
                        <a:ext uri="{91240B29-F687-4f45-9708-019B960494DF}">
                          <a14:hiddenLine xmlns="" xmlns:a14="http://schemas.microsoft.com/office/drawing/2010/main" w="9525">
                            <a:solidFill>
                              <a:srgbClr val="00008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4050341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7993"/>
            <a:ext cx="12192000" cy="1052945"/>
          </a:xfrm>
        </p:spPr>
        <p:txBody>
          <a:bodyPr>
            <a:normAutofit fontScale="90000"/>
          </a:bodyPr>
          <a:lstStyle/>
          <a:p>
            <a:r>
              <a:rPr lang="en-US" dirty="0"/>
              <a:t>Architecture 8G Mission Implementation Details </a:t>
            </a:r>
            <a:br>
              <a:rPr lang="en-US" dirty="0"/>
            </a:br>
            <a:r>
              <a:rPr lang="en-US" dirty="0"/>
              <a:t>&amp; Potential De-Scopes</a:t>
            </a:r>
          </a:p>
        </p:txBody>
      </p:sp>
      <p:sp>
        <p:nvSpPr>
          <p:cNvPr id="4" name="Slide Number Placeholder 3"/>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10</a:t>
            </a:fld>
            <a:endParaRPr lang="en-US" b="0" dirty="0">
              <a:solidFill>
                <a:prstClr val="black">
                  <a:tint val="75000"/>
                </a:prstClr>
              </a:solidFill>
              <a:latin typeface="Calibri" panose="020F0502020204030204"/>
              <a:ea typeface="+mn-ea"/>
              <a:cs typeface="+mn-cs"/>
            </a:endParaRPr>
          </a:p>
        </p:txBody>
      </p:sp>
      <p:sp>
        <p:nvSpPr>
          <p:cNvPr id="30" name="TextBox 29">
            <a:extLst>
              <a:ext uri="{FF2B5EF4-FFF2-40B4-BE49-F238E27FC236}">
                <a16:creationId xmlns:a16="http://schemas.microsoft.com/office/drawing/2014/main" id="{1CB59B2C-53BB-4C0E-86C4-4B6C0870503E}"/>
              </a:ext>
            </a:extLst>
          </p:cNvPr>
          <p:cNvSpPr txBox="1"/>
          <p:nvPr/>
        </p:nvSpPr>
        <p:spPr>
          <a:xfrm>
            <a:off x="8150783" y="1365109"/>
            <a:ext cx="4041218" cy="3503973"/>
          </a:xfrm>
          <a:prstGeom prst="rect">
            <a:avLst/>
          </a:prstGeom>
          <a:noFill/>
        </p:spPr>
        <p:txBody>
          <a:bodyPr wrap="square" rtlCol="0">
            <a:spAutoFit/>
          </a:bodyPr>
          <a:lstStyle/>
          <a:p>
            <a:pPr algn="l" defTabSz="560961" fontAlgn="auto">
              <a:spcBef>
                <a:spcPts val="0"/>
              </a:spcBef>
              <a:spcAft>
                <a:spcPts val="0"/>
              </a:spcAft>
            </a:pPr>
            <a:r>
              <a:rPr lang="en-US" sz="1667" i="1" dirty="0">
                <a:solidFill>
                  <a:srgbClr val="4472C4"/>
                </a:solidFill>
                <a:latin typeface="Arial" panose="020B0604020202020204" pitchFamily="34" charset="0"/>
                <a:ea typeface="+mn-ea"/>
                <a:cs typeface="Arial" panose="020B0604020202020204" pitchFamily="34" charset="0"/>
              </a:rPr>
              <a:t>1</a:t>
            </a:r>
            <a:r>
              <a:rPr lang="en-US" sz="1667" i="1" baseline="30000" dirty="0">
                <a:solidFill>
                  <a:srgbClr val="4472C4"/>
                </a:solidFill>
                <a:latin typeface="Arial" panose="020B0604020202020204" pitchFamily="34" charset="0"/>
                <a:ea typeface="+mn-ea"/>
                <a:cs typeface="Arial" panose="020B0604020202020204" pitchFamily="34" charset="0"/>
              </a:rPr>
              <a:t>st</a:t>
            </a:r>
            <a:r>
              <a:rPr lang="en-US" sz="1667" i="1" dirty="0">
                <a:solidFill>
                  <a:srgbClr val="4472C4"/>
                </a:solidFill>
                <a:latin typeface="Arial" panose="020B0604020202020204" pitchFamily="34" charset="0"/>
                <a:ea typeface="+mn-ea"/>
                <a:cs typeface="Arial" panose="020B0604020202020204" pitchFamily="34" charset="0"/>
              </a:rPr>
              <a:t> Launch—SSG (2029)</a:t>
            </a:r>
          </a:p>
          <a:p>
            <a:pPr algn="l" defTabSz="560961" fontAlgn="auto">
              <a:spcBef>
                <a:spcPts val="0"/>
              </a:spcBef>
              <a:spcAft>
                <a:spcPts val="0"/>
              </a:spcAft>
            </a:pPr>
            <a:endParaRPr lang="en-US" sz="1667"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667" b="0" i="1" dirty="0">
                <a:solidFill>
                  <a:srgbClr val="4472C4"/>
                </a:solidFill>
                <a:latin typeface="Arial" panose="020B0604020202020204" pitchFamily="34" charset="0"/>
                <a:ea typeface="+mn-ea"/>
                <a:cs typeface="Arial" panose="020B0604020202020204" pitchFamily="34" charset="0"/>
              </a:rPr>
              <a:t>	</a:t>
            </a:r>
            <a:r>
              <a:rPr lang="en-US" sz="1500" b="0" i="1" dirty="0">
                <a:solidFill>
                  <a:prstClr val="black"/>
                </a:solidFill>
                <a:latin typeface="Arial" panose="020B0604020202020204" pitchFamily="34" charset="0"/>
                <a:ea typeface="+mn-ea"/>
                <a:cs typeface="Arial" panose="020B0604020202020204" pitchFamily="34" charset="0"/>
              </a:rPr>
              <a:t>1 International  Contribution—Radio9b</a:t>
            </a:r>
          </a:p>
          <a:p>
            <a:pPr algn="l" defTabSz="560961" fontAlgn="auto">
              <a:spcBef>
                <a:spcPts val="0"/>
              </a:spcBef>
              <a:spcAft>
                <a:spcPts val="0"/>
              </a:spcAft>
            </a:pPr>
            <a:endParaRPr lang="en-US" sz="1500" b="0" i="1" dirty="0">
              <a:solidFill>
                <a:prstClr val="black"/>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prstClr val="black"/>
                </a:solidFill>
                <a:latin typeface="Arial" panose="020B0604020202020204" pitchFamily="34" charset="0"/>
                <a:ea typeface="+mn-ea"/>
                <a:cs typeface="Arial" panose="020B0604020202020204" pitchFamily="34" charset="0"/>
              </a:rPr>
              <a:t>	Potential De-Scopes:</a:t>
            </a:r>
          </a:p>
          <a:p>
            <a:pPr algn="l" defTabSz="560961" fontAlgn="auto">
              <a:spcBef>
                <a:spcPts val="0"/>
              </a:spcBef>
              <a:spcAft>
                <a:spcPts val="0"/>
              </a:spcAft>
            </a:pPr>
            <a:r>
              <a:rPr lang="en-US" sz="1500" b="0" i="1" dirty="0">
                <a:solidFill>
                  <a:prstClr val="black"/>
                </a:solidFill>
                <a:latin typeface="Arial" panose="020B0604020202020204" pitchFamily="34" charset="0"/>
                <a:ea typeface="+mn-ea"/>
                <a:cs typeface="Arial" panose="020B0604020202020204" pitchFamily="34" charset="0"/>
              </a:rPr>
              <a:t>	Radar 12 in lieu of 	Radar 13</a:t>
            </a:r>
          </a:p>
          <a:p>
            <a:pPr algn="l" defTabSz="560961" fontAlgn="auto">
              <a:spcBef>
                <a:spcPts val="0"/>
              </a:spcBef>
              <a:spcAft>
                <a:spcPts val="0"/>
              </a:spcAft>
            </a:pPr>
            <a:r>
              <a:rPr lang="en-US" sz="1667" b="0" i="1" dirty="0">
                <a:solidFill>
                  <a:srgbClr val="4472C4"/>
                </a:solidFill>
                <a:latin typeface="Arial" panose="020B0604020202020204" pitchFamily="34" charset="0"/>
                <a:ea typeface="+mn-ea"/>
                <a:cs typeface="Arial" panose="020B0604020202020204" pitchFamily="34" charset="0"/>
              </a:rPr>
              <a:t>	</a:t>
            </a:r>
            <a:endParaRPr lang="en-US" sz="1333" b="0" i="1" dirty="0">
              <a:solidFill>
                <a:srgbClr val="FF0000"/>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667" i="1" dirty="0">
                <a:solidFill>
                  <a:srgbClr val="4472C4"/>
                </a:solidFill>
                <a:latin typeface="Arial" panose="020B0604020202020204" pitchFamily="34" charset="0"/>
                <a:ea typeface="+mn-ea"/>
                <a:cs typeface="Arial" panose="020B0604020202020204" pitchFamily="34" charset="0"/>
              </a:rPr>
              <a:t>2</a:t>
            </a:r>
            <a:r>
              <a:rPr lang="en-US" sz="1667" i="1" baseline="30000" dirty="0">
                <a:solidFill>
                  <a:srgbClr val="4472C4"/>
                </a:solidFill>
                <a:latin typeface="Arial" panose="020B0604020202020204" pitchFamily="34" charset="0"/>
                <a:ea typeface="+mn-ea"/>
                <a:cs typeface="Arial" panose="020B0604020202020204" pitchFamily="34" charset="0"/>
              </a:rPr>
              <a:t>nd</a:t>
            </a:r>
            <a:r>
              <a:rPr lang="en-US" sz="1667" i="1" dirty="0">
                <a:solidFill>
                  <a:srgbClr val="4472C4"/>
                </a:solidFill>
                <a:latin typeface="Arial" panose="020B0604020202020204" pitchFamily="34" charset="0"/>
                <a:ea typeface="+mn-ea"/>
                <a:cs typeface="Arial" panose="020B0604020202020204" pitchFamily="34" charset="0"/>
              </a:rPr>
              <a:t> Launch—SSP (2031)</a:t>
            </a:r>
          </a:p>
          <a:p>
            <a:pPr algn="l" defTabSz="560961" fontAlgn="auto">
              <a:spcBef>
                <a:spcPts val="0"/>
              </a:spcBef>
              <a:spcAft>
                <a:spcPts val="0"/>
              </a:spcAft>
            </a:pPr>
            <a:endParaRPr lang="en-US" sz="1667"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667" b="0" i="1" dirty="0">
                <a:solidFill>
                  <a:srgbClr val="4472C4"/>
                </a:solidFill>
                <a:latin typeface="Arial" panose="020B0604020202020204" pitchFamily="34" charset="0"/>
                <a:ea typeface="+mn-ea"/>
                <a:cs typeface="Arial" panose="020B0604020202020204" pitchFamily="34" charset="0"/>
              </a:rPr>
              <a:t>	</a:t>
            </a:r>
            <a:r>
              <a:rPr lang="en-US" sz="1500" b="0" i="1" dirty="0">
                <a:solidFill>
                  <a:prstClr val="black"/>
                </a:solidFill>
                <a:latin typeface="Arial" panose="020B0604020202020204" pitchFamily="34" charset="0"/>
                <a:ea typeface="+mn-ea"/>
                <a:cs typeface="Arial" panose="020B0604020202020204" pitchFamily="34" charset="0"/>
              </a:rPr>
              <a:t>1 International Contribution—Spec03</a:t>
            </a:r>
          </a:p>
          <a:p>
            <a:pPr algn="l" defTabSz="560961" fontAlgn="auto">
              <a:spcBef>
                <a:spcPts val="0"/>
              </a:spcBef>
              <a:spcAft>
                <a:spcPts val="0"/>
              </a:spcAft>
            </a:pPr>
            <a:endParaRPr lang="en-US" sz="1500" b="0" i="1" dirty="0">
              <a:solidFill>
                <a:prstClr val="black"/>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prstClr val="black"/>
                </a:solidFill>
                <a:latin typeface="Arial" panose="020B0604020202020204" pitchFamily="34" charset="0"/>
                <a:ea typeface="+mn-ea"/>
                <a:cs typeface="Arial" panose="020B0604020202020204" pitchFamily="34" charset="0"/>
              </a:rPr>
              <a:t>	Potential Add:  Spec for Radiation</a:t>
            </a:r>
          </a:p>
          <a:p>
            <a:pPr algn="l" defTabSz="560961" fontAlgn="auto">
              <a:spcBef>
                <a:spcPts val="0"/>
              </a:spcBef>
              <a:spcAft>
                <a:spcPts val="0"/>
              </a:spcAft>
            </a:pPr>
            <a:endParaRPr lang="en-US" sz="1667"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endParaRPr lang="en-US" sz="1333" b="0" i="1" dirty="0">
              <a:solidFill>
                <a:prstClr val="black"/>
              </a:solidFill>
              <a:latin typeface="Arial" panose="020B0604020202020204" pitchFamily="34" charset="0"/>
              <a:ea typeface="+mn-ea"/>
              <a:cs typeface="Arial" panose="020B0604020202020204" pitchFamily="34" charset="0"/>
            </a:endParaRPr>
          </a:p>
        </p:txBody>
      </p:sp>
      <p:pic>
        <p:nvPicPr>
          <p:cNvPr id="36" name="Picture 35">
            <a:extLst>
              <a:ext uri="{FF2B5EF4-FFF2-40B4-BE49-F238E27FC236}">
                <a16:creationId xmlns:a16="http://schemas.microsoft.com/office/drawing/2014/main" id="{477A7EDE-1DF5-4A7F-B6CB-3491C02F9096}"/>
              </a:ext>
            </a:extLst>
          </p:cNvPr>
          <p:cNvPicPr>
            <a:picLocks noChangeAspect="1"/>
          </p:cNvPicPr>
          <p:nvPr/>
        </p:nvPicPr>
        <p:blipFill rotWithShape="1">
          <a:blip r:embed="rId2"/>
          <a:srcRect l="2554" t="1" r="-284" b="18986"/>
          <a:stretch/>
        </p:blipFill>
        <p:spPr>
          <a:xfrm>
            <a:off x="1949636" y="3509356"/>
            <a:ext cx="664499" cy="593394"/>
          </a:xfrm>
          <a:prstGeom prst="rect">
            <a:avLst/>
          </a:prstGeom>
        </p:spPr>
      </p:pic>
      <p:pic>
        <p:nvPicPr>
          <p:cNvPr id="38" name="Picture 37">
            <a:extLst>
              <a:ext uri="{FF2B5EF4-FFF2-40B4-BE49-F238E27FC236}">
                <a16:creationId xmlns:a16="http://schemas.microsoft.com/office/drawing/2014/main" id="{671BD338-A2BF-487D-9AD4-D9B31FFFF5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050" y="1340504"/>
            <a:ext cx="7785784" cy="5095337"/>
          </a:xfrm>
          <a:prstGeom prst="rect">
            <a:avLst/>
          </a:prstGeom>
        </p:spPr>
      </p:pic>
      <p:sp>
        <p:nvSpPr>
          <p:cNvPr id="39" name="Oval 38">
            <a:extLst>
              <a:ext uri="{FF2B5EF4-FFF2-40B4-BE49-F238E27FC236}">
                <a16:creationId xmlns:a16="http://schemas.microsoft.com/office/drawing/2014/main" id="{100E1AED-AFBA-4DFF-9137-F18247A64620}"/>
              </a:ext>
            </a:extLst>
          </p:cNvPr>
          <p:cNvSpPr/>
          <p:nvPr/>
        </p:nvSpPr>
        <p:spPr>
          <a:xfrm rot="21270298">
            <a:off x="3499314" y="1684604"/>
            <a:ext cx="376565" cy="41583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dirty="0">
              <a:solidFill>
                <a:srgbClr val="FF0000"/>
              </a:solidFill>
              <a:latin typeface="Calibri" panose="020F0502020204030204"/>
            </a:endParaRPr>
          </a:p>
        </p:txBody>
      </p:sp>
      <p:sp>
        <p:nvSpPr>
          <p:cNvPr id="44" name="TextBox 43">
            <a:extLst>
              <a:ext uri="{FF2B5EF4-FFF2-40B4-BE49-F238E27FC236}">
                <a16:creationId xmlns:a16="http://schemas.microsoft.com/office/drawing/2014/main" id="{B4B45614-07D5-4036-8E70-DEDDD13CA671}"/>
              </a:ext>
            </a:extLst>
          </p:cNvPr>
          <p:cNvSpPr txBox="1"/>
          <p:nvPr/>
        </p:nvSpPr>
        <p:spPr>
          <a:xfrm>
            <a:off x="329574" y="1422105"/>
            <a:ext cx="1417989" cy="771878"/>
          </a:xfrm>
          <a:prstGeom prst="rect">
            <a:avLst/>
          </a:prstGeom>
          <a:noFill/>
        </p:spPr>
        <p:txBody>
          <a:bodyPr wrap="squar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Arch 8G  </a:t>
            </a:r>
          </a:p>
          <a:p>
            <a:pPr algn="l" defTabSz="560961" fontAlgn="auto">
              <a:spcBef>
                <a:spcPts val="0"/>
              </a:spcBef>
              <a:spcAft>
                <a:spcPts val="0"/>
              </a:spcAft>
            </a:pPr>
            <a:r>
              <a:rPr lang="en-US" sz="2208" dirty="0">
                <a:solidFill>
                  <a:srgbClr val="FFC000"/>
                </a:solidFill>
                <a:latin typeface="Calibri" panose="020F0502020204030204"/>
                <a:ea typeface="+mn-ea"/>
                <a:cs typeface="+mn-cs"/>
              </a:rPr>
              <a:t>Arch 8G-1</a:t>
            </a:r>
          </a:p>
        </p:txBody>
      </p:sp>
      <p:sp>
        <p:nvSpPr>
          <p:cNvPr id="48" name="TextBox 47">
            <a:extLst>
              <a:ext uri="{FF2B5EF4-FFF2-40B4-BE49-F238E27FC236}">
                <a16:creationId xmlns:a16="http://schemas.microsoft.com/office/drawing/2014/main" id="{0271EF2B-170E-43D6-95F0-21F3A746D958}"/>
              </a:ext>
            </a:extLst>
          </p:cNvPr>
          <p:cNvSpPr txBox="1"/>
          <p:nvPr/>
        </p:nvSpPr>
        <p:spPr>
          <a:xfrm>
            <a:off x="173225" y="5072130"/>
            <a:ext cx="2449388" cy="791114"/>
          </a:xfrm>
          <a:prstGeom prst="rect">
            <a:avLst/>
          </a:prstGeom>
          <a:noFill/>
        </p:spPr>
        <p:txBody>
          <a:bodyPr wrap="none" rtlCol="0">
            <a:spAutoFit/>
          </a:bodyPr>
          <a:lstStyle/>
          <a:p>
            <a:pPr algn="l" defTabSz="560961" fontAlgn="auto">
              <a:spcBef>
                <a:spcPts val="0"/>
              </a:spcBef>
              <a:spcAft>
                <a:spcPts val="0"/>
              </a:spcAft>
            </a:pPr>
            <a:r>
              <a:rPr lang="en-US" sz="2333" b="0" dirty="0">
                <a:solidFill>
                  <a:srgbClr val="FFC000"/>
                </a:solidFill>
                <a:latin typeface="Calibri" panose="020F0502020204030204"/>
                <a:ea typeface="+mn-ea"/>
                <a:cs typeface="+mn-cs"/>
              </a:rPr>
              <a:t>				</a:t>
            </a:r>
          </a:p>
          <a:p>
            <a:pPr algn="l" defTabSz="560961" fontAlgn="auto">
              <a:spcBef>
                <a:spcPts val="0"/>
              </a:spcBef>
              <a:spcAft>
                <a:spcPts val="0"/>
              </a:spcAft>
            </a:pPr>
            <a:endParaRPr lang="en-US" sz="2208" b="0" dirty="0">
              <a:solidFill>
                <a:prstClr val="black"/>
              </a:solidFill>
              <a:latin typeface="Calibri" panose="020F0502020204030204"/>
              <a:ea typeface="+mn-ea"/>
              <a:cs typeface="+mn-cs"/>
            </a:endParaRPr>
          </a:p>
        </p:txBody>
      </p:sp>
      <p:sp>
        <p:nvSpPr>
          <p:cNvPr id="49" name="Oval 48">
            <a:extLst>
              <a:ext uri="{FF2B5EF4-FFF2-40B4-BE49-F238E27FC236}">
                <a16:creationId xmlns:a16="http://schemas.microsoft.com/office/drawing/2014/main" id="{71EB35F7-2FD0-449D-9B07-D82D9F5EA990}"/>
              </a:ext>
            </a:extLst>
          </p:cNvPr>
          <p:cNvSpPr/>
          <p:nvPr/>
        </p:nvSpPr>
        <p:spPr>
          <a:xfrm rot="15432162">
            <a:off x="3984133" y="1809963"/>
            <a:ext cx="376565" cy="41583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pic>
        <p:nvPicPr>
          <p:cNvPr id="50" name="Picture 49">
            <a:extLst>
              <a:ext uri="{FF2B5EF4-FFF2-40B4-BE49-F238E27FC236}">
                <a16:creationId xmlns:a16="http://schemas.microsoft.com/office/drawing/2014/main" id="{68A4B219-725E-48CA-9339-FD1D1685E82C}"/>
              </a:ext>
            </a:extLst>
          </p:cNvPr>
          <p:cNvPicPr>
            <a:picLocks noChangeAspect="1"/>
          </p:cNvPicPr>
          <p:nvPr/>
        </p:nvPicPr>
        <p:blipFill rotWithShape="1">
          <a:blip r:embed="rId2"/>
          <a:srcRect l="2554" t="1" r="-284" b="18986"/>
          <a:stretch/>
        </p:blipFill>
        <p:spPr>
          <a:xfrm>
            <a:off x="5374035" y="3401748"/>
            <a:ext cx="795321" cy="541248"/>
          </a:xfrm>
          <a:prstGeom prst="rect">
            <a:avLst/>
          </a:prstGeom>
        </p:spPr>
      </p:pic>
      <p:sp>
        <p:nvSpPr>
          <p:cNvPr id="51" name="TextBox 50">
            <a:extLst>
              <a:ext uri="{FF2B5EF4-FFF2-40B4-BE49-F238E27FC236}">
                <a16:creationId xmlns:a16="http://schemas.microsoft.com/office/drawing/2014/main" id="{4B657B0A-8010-4D1E-8224-44BD053C9472}"/>
              </a:ext>
            </a:extLst>
          </p:cNvPr>
          <p:cNvSpPr txBox="1"/>
          <p:nvPr/>
        </p:nvSpPr>
        <p:spPr>
          <a:xfrm>
            <a:off x="5347368" y="3923527"/>
            <a:ext cx="2558383" cy="1477328"/>
          </a:xfrm>
          <a:prstGeom prst="rect">
            <a:avLst/>
          </a:prstGeom>
          <a:noFill/>
        </p:spPr>
        <p:txBody>
          <a:bodyPr wrap="squar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8G SSG: Radar13, Radio9b/10,</a:t>
            </a:r>
          </a:p>
          <a:p>
            <a:pPr algn="l" defTabSz="560961" fontAlgn="auto">
              <a:spcBef>
                <a:spcPts val="0"/>
              </a:spcBef>
              <a:spcAft>
                <a:spcPts val="0"/>
              </a:spcAft>
            </a:pPr>
            <a:r>
              <a:rPr lang="en-US" sz="1500" dirty="0">
                <a:solidFill>
                  <a:srgbClr val="FF0000"/>
                </a:solidFill>
                <a:latin typeface="Calibri" panose="020F0502020204030204"/>
                <a:ea typeface="+mn-ea"/>
                <a:cs typeface="+mn-cs"/>
              </a:rPr>
              <a:t>Lidar09, Polar07</a:t>
            </a:r>
          </a:p>
          <a:p>
            <a:pPr algn="l" defTabSz="560961" fontAlgn="auto">
              <a:spcBef>
                <a:spcPts val="0"/>
              </a:spcBef>
              <a:spcAft>
                <a:spcPts val="0"/>
              </a:spcAft>
            </a:pPr>
            <a:endParaRPr lang="en-US" sz="1500" dirty="0">
              <a:solidFill>
                <a:srgbClr val="FFC000"/>
              </a:solidFill>
              <a:latin typeface="Calibri" panose="020F0502020204030204"/>
              <a:ea typeface="+mn-ea"/>
              <a:cs typeface="+mn-cs"/>
            </a:endParaRPr>
          </a:p>
          <a:p>
            <a:pPr algn="l" defTabSz="560961" fontAlgn="auto">
              <a:spcBef>
                <a:spcPts val="0"/>
              </a:spcBef>
              <a:spcAft>
                <a:spcPts val="0"/>
              </a:spcAft>
            </a:pPr>
            <a:r>
              <a:rPr lang="en-US" sz="1500" dirty="0">
                <a:solidFill>
                  <a:srgbClr val="FFC000"/>
                </a:solidFill>
                <a:latin typeface="Calibri" panose="020F0502020204030204"/>
                <a:ea typeface="+mn-ea"/>
                <a:cs typeface="+mn-cs"/>
              </a:rPr>
              <a:t>8G-1 SSG: Radar12, Radar17, </a:t>
            </a:r>
          </a:p>
          <a:p>
            <a:pPr algn="l" defTabSz="560961" fontAlgn="auto">
              <a:spcBef>
                <a:spcPts val="0"/>
              </a:spcBef>
              <a:spcAft>
                <a:spcPts val="0"/>
              </a:spcAft>
            </a:pPr>
            <a:r>
              <a:rPr lang="en-US" sz="1500" dirty="0">
                <a:solidFill>
                  <a:srgbClr val="FFC000"/>
                </a:solidFill>
                <a:latin typeface="Calibri" panose="020F0502020204030204"/>
                <a:ea typeface="+mn-ea"/>
                <a:cs typeface="+mn-cs"/>
              </a:rPr>
              <a:t>Radio9b/10, </a:t>
            </a:r>
            <a:r>
              <a:rPr lang="en-US" sz="1500" dirty="0">
                <a:solidFill>
                  <a:srgbClr val="FF0000"/>
                </a:solidFill>
                <a:latin typeface="Calibri" panose="020F0502020204030204"/>
                <a:ea typeface="+mn-ea"/>
                <a:cs typeface="+mn-cs"/>
              </a:rPr>
              <a:t>Lidar09, Polar07</a:t>
            </a:r>
          </a:p>
        </p:txBody>
      </p:sp>
      <p:sp>
        <p:nvSpPr>
          <p:cNvPr id="52" name="TextBox 51">
            <a:extLst>
              <a:ext uri="{FF2B5EF4-FFF2-40B4-BE49-F238E27FC236}">
                <a16:creationId xmlns:a16="http://schemas.microsoft.com/office/drawing/2014/main" id="{370FADB6-5AD3-43AD-B10D-7455B1529590}"/>
              </a:ext>
            </a:extLst>
          </p:cNvPr>
          <p:cNvSpPr txBox="1"/>
          <p:nvPr/>
        </p:nvSpPr>
        <p:spPr>
          <a:xfrm>
            <a:off x="1740062" y="1993487"/>
            <a:ext cx="3607306" cy="784830"/>
          </a:xfrm>
          <a:prstGeom prst="rect">
            <a:avLst/>
          </a:prstGeom>
          <a:noFill/>
        </p:spPr>
        <p:txBody>
          <a:bodyPr wrap="squar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SSP:  Radar13, </a:t>
            </a:r>
          </a:p>
          <a:p>
            <a:pPr algn="l" defTabSz="560961" fontAlgn="auto">
              <a:spcBef>
                <a:spcPts val="0"/>
              </a:spcBef>
              <a:spcAft>
                <a:spcPts val="0"/>
              </a:spcAft>
            </a:pPr>
            <a:r>
              <a:rPr lang="en-US" sz="1500" dirty="0">
                <a:solidFill>
                  <a:srgbClr val="FFC000"/>
                </a:solidFill>
                <a:latin typeface="Calibri" panose="020F0502020204030204"/>
                <a:ea typeface="+mn-ea"/>
                <a:cs typeface="+mn-cs"/>
              </a:rPr>
              <a:t>Radio07, Spec03,</a:t>
            </a:r>
          </a:p>
          <a:p>
            <a:pPr algn="l" defTabSz="560961" fontAlgn="auto">
              <a:spcBef>
                <a:spcPts val="0"/>
              </a:spcBef>
              <a:spcAft>
                <a:spcPts val="0"/>
              </a:spcAft>
            </a:pPr>
            <a:r>
              <a:rPr lang="en-US" sz="1500" dirty="0">
                <a:solidFill>
                  <a:srgbClr val="FFC000"/>
                </a:solidFill>
                <a:latin typeface="Calibri" panose="020F0502020204030204"/>
                <a:ea typeface="+mn-ea"/>
                <a:cs typeface="+mn-cs"/>
              </a:rPr>
              <a:t> </a:t>
            </a:r>
            <a:r>
              <a:rPr lang="en-US" sz="1500" dirty="0">
                <a:solidFill>
                  <a:srgbClr val="FF0000"/>
                </a:solidFill>
                <a:latin typeface="Calibri" panose="020F0502020204030204"/>
                <a:ea typeface="+mn-ea"/>
                <a:cs typeface="+mn-cs"/>
              </a:rPr>
              <a:t>Lidar05, Polar07</a:t>
            </a:r>
          </a:p>
        </p:txBody>
      </p:sp>
      <p:pic>
        <p:nvPicPr>
          <p:cNvPr id="53" name="Picture 52">
            <a:extLst>
              <a:ext uri="{FF2B5EF4-FFF2-40B4-BE49-F238E27FC236}">
                <a16:creationId xmlns:a16="http://schemas.microsoft.com/office/drawing/2014/main" id="{234F8FE6-780D-48E6-8AD1-F530C81DB70E}"/>
              </a:ext>
            </a:extLst>
          </p:cNvPr>
          <p:cNvPicPr>
            <a:picLocks noChangeAspect="1"/>
          </p:cNvPicPr>
          <p:nvPr/>
        </p:nvPicPr>
        <p:blipFill rotWithShape="1">
          <a:blip r:embed="rId2"/>
          <a:srcRect l="2554" t="1" r="-284" b="18986"/>
          <a:stretch/>
        </p:blipFill>
        <p:spPr>
          <a:xfrm>
            <a:off x="3422357" y="1930126"/>
            <a:ext cx="795321" cy="541248"/>
          </a:xfrm>
          <a:prstGeom prst="rect">
            <a:avLst/>
          </a:prstGeom>
        </p:spPr>
      </p:pic>
    </p:spTree>
    <p:extLst>
      <p:ext uri="{BB962C8B-B14F-4D97-AF65-F5344CB8AC3E}">
        <p14:creationId xmlns:p14="http://schemas.microsoft.com/office/powerpoint/2010/main" val="955265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AC6048EB-63D8-484B-8B06-62C2BA5076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050" y="1340504"/>
            <a:ext cx="7785784" cy="5095337"/>
          </a:xfrm>
          <a:prstGeom prst="rect">
            <a:avLst/>
          </a:prstGeom>
        </p:spPr>
      </p:pic>
      <p:sp>
        <p:nvSpPr>
          <p:cNvPr id="2" name="Title 1"/>
          <p:cNvSpPr>
            <a:spLocks noGrp="1"/>
          </p:cNvSpPr>
          <p:nvPr>
            <p:ph type="title"/>
          </p:nvPr>
        </p:nvSpPr>
        <p:spPr>
          <a:xfrm>
            <a:off x="0" y="25660"/>
            <a:ext cx="12192000" cy="1052945"/>
          </a:xfrm>
        </p:spPr>
        <p:txBody>
          <a:bodyPr>
            <a:normAutofit fontScale="90000"/>
          </a:bodyPr>
          <a:lstStyle/>
          <a:p>
            <a:r>
              <a:rPr lang="en-US" dirty="0"/>
              <a:t>Architecture 8K/8K-1/8K-2 Science </a:t>
            </a:r>
            <a:br>
              <a:rPr lang="en-US" dirty="0"/>
            </a:br>
            <a:r>
              <a:rPr lang="en-US" dirty="0"/>
              <a:t>Emphasizes Vertical &amp; Diurnal / No Delta t </a:t>
            </a:r>
          </a:p>
        </p:txBody>
      </p:sp>
      <p:sp>
        <p:nvSpPr>
          <p:cNvPr id="4" name="Slide Number Placeholder 3"/>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11</a:t>
            </a:fld>
            <a:endParaRPr lang="en-US" b="0" dirty="0">
              <a:solidFill>
                <a:prstClr val="black">
                  <a:tint val="75000"/>
                </a:prstClr>
              </a:solidFill>
              <a:latin typeface="Calibri" panose="020F0502020204030204"/>
              <a:ea typeface="+mn-ea"/>
              <a:cs typeface="+mn-cs"/>
            </a:endParaRPr>
          </a:p>
        </p:txBody>
      </p:sp>
      <p:sp>
        <p:nvSpPr>
          <p:cNvPr id="17" name="TextBox 16">
            <a:extLst>
              <a:ext uri="{FF2B5EF4-FFF2-40B4-BE49-F238E27FC236}">
                <a16:creationId xmlns:a16="http://schemas.microsoft.com/office/drawing/2014/main" id="{45EC7D03-07FE-4EE4-9945-6807A8C96259}"/>
              </a:ext>
            </a:extLst>
          </p:cNvPr>
          <p:cNvSpPr txBox="1"/>
          <p:nvPr/>
        </p:nvSpPr>
        <p:spPr>
          <a:xfrm>
            <a:off x="8212945" y="1159693"/>
            <a:ext cx="3926301" cy="4503862"/>
          </a:xfrm>
          <a:prstGeom prst="rect">
            <a:avLst/>
          </a:prstGeom>
          <a:noFill/>
        </p:spPr>
        <p:txBody>
          <a:bodyPr wrap="square" rtlCol="0">
            <a:spAutoFit/>
          </a:bodyPr>
          <a:lstStyle/>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1</a:t>
            </a:r>
            <a:r>
              <a:rPr lang="en-US" sz="1500" b="0" i="1" baseline="30000" dirty="0">
                <a:solidFill>
                  <a:srgbClr val="4472C4"/>
                </a:solidFill>
                <a:latin typeface="Arial" panose="020B0604020202020204" pitchFamily="34" charset="0"/>
                <a:ea typeface="+mn-ea"/>
                <a:cs typeface="Arial" panose="020B0604020202020204" pitchFamily="34" charset="0"/>
              </a:rPr>
              <a:t>st</a:t>
            </a:r>
            <a:r>
              <a:rPr lang="en-US" sz="1500" b="0" i="1" dirty="0">
                <a:solidFill>
                  <a:srgbClr val="4472C4"/>
                </a:solidFill>
                <a:latin typeface="Arial" panose="020B0604020202020204" pitchFamily="34" charset="0"/>
                <a:ea typeface="+mn-ea"/>
                <a:cs typeface="Arial" panose="020B0604020202020204" pitchFamily="34" charset="0"/>
              </a:rPr>
              <a:t> Launch—SSG1 &amp; SSG2 (2029)</a:t>
            </a: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Some Aerosol (BS/Polarimeter) &amp; W No Doppler/Ka Doppler CCP Capability</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2</a:t>
            </a:r>
            <a:r>
              <a:rPr lang="en-US" sz="1500" b="0" i="1" baseline="30000" dirty="0">
                <a:solidFill>
                  <a:srgbClr val="4472C4"/>
                </a:solidFill>
                <a:latin typeface="Arial" panose="020B0604020202020204" pitchFamily="34" charset="0"/>
                <a:ea typeface="+mn-ea"/>
                <a:cs typeface="Arial" panose="020B0604020202020204" pitchFamily="34" charset="0"/>
              </a:rPr>
              <a:t>nd</a:t>
            </a:r>
            <a:r>
              <a:rPr lang="en-US" sz="1500" b="0" i="1" dirty="0">
                <a:solidFill>
                  <a:srgbClr val="4472C4"/>
                </a:solidFill>
                <a:latin typeface="Arial" panose="020B0604020202020204" pitchFamily="34" charset="0"/>
                <a:ea typeface="+mn-ea"/>
                <a:cs typeface="Arial" panose="020B0604020202020204" pitchFamily="34" charset="0"/>
              </a:rPr>
              <a:t> Launch—SSP (2031)</a:t>
            </a: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Full Aerosol (HSRL/Polarimeter) &amp; W &amp; Ka Doppler CCP Capability</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Emphasizes Vertical with Lidar &amp; Doppler in Both Planes</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Emphasizes ACCP in both launches</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Gets Time of Day data but no Delta t</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8K-1 adds UV HSRL Lidar</a:t>
            </a:r>
          </a:p>
          <a:p>
            <a:pPr algn="l" defTabSz="560961" fontAlgn="auto">
              <a:spcBef>
                <a:spcPts val="0"/>
              </a:spcBef>
              <a:spcAft>
                <a:spcPts val="0"/>
              </a:spcAft>
            </a:pPr>
            <a:r>
              <a:rPr lang="en-US" sz="1500" b="0" i="1" dirty="0">
                <a:solidFill>
                  <a:srgbClr val="4472C4"/>
                </a:solidFill>
                <a:latin typeface="Arial" panose="020B0604020202020204" pitchFamily="34" charset="0"/>
                <a:ea typeface="+mn-ea"/>
                <a:cs typeface="Arial" panose="020B0604020202020204" pitchFamily="34" charset="0"/>
              </a:rPr>
              <a:t>8K-2  removes HSRL</a:t>
            </a:r>
          </a:p>
          <a:p>
            <a:pPr algn="l" defTabSz="560961" fontAlgn="auto">
              <a:spcBef>
                <a:spcPts val="0"/>
              </a:spcBef>
              <a:spcAft>
                <a:spcPts val="0"/>
              </a:spcAft>
            </a:pPr>
            <a:endParaRPr lang="en-US" sz="1500" b="0" i="1" dirty="0">
              <a:solidFill>
                <a:srgbClr val="4472C4"/>
              </a:solidFill>
              <a:latin typeface="Arial" panose="020B0604020202020204" pitchFamily="34" charset="0"/>
              <a:ea typeface="+mn-ea"/>
              <a:cs typeface="Arial" panose="020B0604020202020204" pitchFamily="34" charset="0"/>
            </a:endParaRPr>
          </a:p>
          <a:p>
            <a:pPr algn="l" defTabSz="560961" fontAlgn="auto">
              <a:spcBef>
                <a:spcPts val="0"/>
              </a:spcBef>
              <a:spcAft>
                <a:spcPts val="0"/>
              </a:spcAft>
            </a:pPr>
            <a:endParaRPr lang="en-US" sz="1667" b="0" i="1" dirty="0">
              <a:solidFill>
                <a:srgbClr val="4472C4"/>
              </a:solidFill>
              <a:latin typeface="Arial" panose="020B0604020202020204" pitchFamily="34" charset="0"/>
              <a:ea typeface="+mn-ea"/>
              <a:cs typeface="Arial" panose="020B0604020202020204" pitchFamily="34" charset="0"/>
            </a:endParaRPr>
          </a:p>
        </p:txBody>
      </p:sp>
      <p:sp>
        <p:nvSpPr>
          <p:cNvPr id="42" name="Oval 41">
            <a:extLst>
              <a:ext uri="{FF2B5EF4-FFF2-40B4-BE49-F238E27FC236}">
                <a16:creationId xmlns:a16="http://schemas.microsoft.com/office/drawing/2014/main" id="{755B7C92-89DC-40D1-B50E-F8920879DCEB}"/>
              </a:ext>
            </a:extLst>
          </p:cNvPr>
          <p:cNvSpPr/>
          <p:nvPr/>
        </p:nvSpPr>
        <p:spPr>
          <a:xfrm rot="21270298">
            <a:off x="3499314" y="1684604"/>
            <a:ext cx="376565" cy="41583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dirty="0">
              <a:solidFill>
                <a:srgbClr val="FF0000"/>
              </a:solidFill>
              <a:latin typeface="Calibri" panose="020F0502020204030204"/>
            </a:endParaRPr>
          </a:p>
        </p:txBody>
      </p:sp>
      <p:sp>
        <p:nvSpPr>
          <p:cNvPr id="43" name="TextBox 42">
            <a:extLst>
              <a:ext uri="{FF2B5EF4-FFF2-40B4-BE49-F238E27FC236}">
                <a16:creationId xmlns:a16="http://schemas.microsoft.com/office/drawing/2014/main" id="{325C9153-CD32-4D7B-B405-32FE7C4B2A52}"/>
              </a:ext>
            </a:extLst>
          </p:cNvPr>
          <p:cNvSpPr txBox="1"/>
          <p:nvPr/>
        </p:nvSpPr>
        <p:spPr>
          <a:xfrm>
            <a:off x="329574" y="1422105"/>
            <a:ext cx="1417989" cy="1111651"/>
          </a:xfrm>
          <a:prstGeom prst="rect">
            <a:avLst/>
          </a:prstGeom>
          <a:noFill/>
        </p:spPr>
        <p:txBody>
          <a:bodyPr wrap="squar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Arch 8K</a:t>
            </a:r>
          </a:p>
          <a:p>
            <a:pPr algn="l" defTabSz="560961" fontAlgn="auto">
              <a:spcBef>
                <a:spcPts val="0"/>
              </a:spcBef>
              <a:spcAft>
                <a:spcPts val="0"/>
              </a:spcAft>
            </a:pPr>
            <a:r>
              <a:rPr lang="en-US" sz="2208" dirty="0">
                <a:solidFill>
                  <a:srgbClr val="FFC000"/>
                </a:solidFill>
                <a:latin typeface="Calibri" panose="020F0502020204030204"/>
                <a:ea typeface="+mn-ea"/>
                <a:cs typeface="+mn-cs"/>
              </a:rPr>
              <a:t>Arch 8K-1</a:t>
            </a:r>
          </a:p>
          <a:p>
            <a:pPr algn="l" defTabSz="560961" fontAlgn="auto">
              <a:spcBef>
                <a:spcPts val="0"/>
              </a:spcBef>
              <a:spcAft>
                <a:spcPts val="0"/>
              </a:spcAft>
            </a:pPr>
            <a:r>
              <a:rPr lang="en-US" sz="2208" dirty="0">
                <a:solidFill>
                  <a:srgbClr val="FFC000"/>
                </a:solidFill>
                <a:latin typeface="Calibri" panose="020F0502020204030204"/>
                <a:ea typeface="+mn-ea"/>
                <a:cs typeface="+mn-cs"/>
              </a:rPr>
              <a:t>Arch 8K-2</a:t>
            </a:r>
          </a:p>
        </p:txBody>
      </p:sp>
      <p:sp>
        <p:nvSpPr>
          <p:cNvPr id="5" name="TextBox 4">
            <a:extLst>
              <a:ext uri="{FF2B5EF4-FFF2-40B4-BE49-F238E27FC236}">
                <a16:creationId xmlns:a16="http://schemas.microsoft.com/office/drawing/2014/main" id="{590FEDA5-0216-45D0-89C1-D7570662CDA3}"/>
              </a:ext>
            </a:extLst>
          </p:cNvPr>
          <p:cNvSpPr txBox="1"/>
          <p:nvPr/>
        </p:nvSpPr>
        <p:spPr>
          <a:xfrm>
            <a:off x="173225" y="5072130"/>
            <a:ext cx="2449388" cy="791114"/>
          </a:xfrm>
          <a:prstGeom prst="rect">
            <a:avLst/>
          </a:prstGeom>
          <a:noFill/>
        </p:spPr>
        <p:txBody>
          <a:bodyPr wrap="none" rtlCol="0">
            <a:spAutoFit/>
          </a:bodyPr>
          <a:lstStyle/>
          <a:p>
            <a:pPr algn="l" defTabSz="560961" fontAlgn="auto">
              <a:spcBef>
                <a:spcPts val="0"/>
              </a:spcBef>
              <a:spcAft>
                <a:spcPts val="0"/>
              </a:spcAft>
            </a:pPr>
            <a:r>
              <a:rPr lang="en-US" sz="2333" b="0" dirty="0">
                <a:solidFill>
                  <a:srgbClr val="FFC000"/>
                </a:solidFill>
                <a:latin typeface="Calibri" panose="020F0502020204030204"/>
                <a:ea typeface="+mn-ea"/>
                <a:cs typeface="+mn-cs"/>
              </a:rPr>
              <a:t>				</a:t>
            </a:r>
          </a:p>
          <a:p>
            <a:pPr algn="l" defTabSz="560961" fontAlgn="auto">
              <a:spcBef>
                <a:spcPts val="0"/>
              </a:spcBef>
              <a:spcAft>
                <a:spcPts val="0"/>
              </a:spcAft>
            </a:pPr>
            <a:endParaRPr lang="en-US" sz="2208" b="0" dirty="0">
              <a:solidFill>
                <a:prstClr val="black"/>
              </a:solidFill>
              <a:latin typeface="Calibri" panose="020F0502020204030204"/>
              <a:ea typeface="+mn-ea"/>
              <a:cs typeface="+mn-cs"/>
            </a:endParaRPr>
          </a:p>
        </p:txBody>
      </p:sp>
      <p:sp>
        <p:nvSpPr>
          <p:cNvPr id="23" name="Oval 22">
            <a:extLst>
              <a:ext uri="{FF2B5EF4-FFF2-40B4-BE49-F238E27FC236}">
                <a16:creationId xmlns:a16="http://schemas.microsoft.com/office/drawing/2014/main" id="{A2325033-4BF2-475D-8A4B-9B651F514657}"/>
              </a:ext>
            </a:extLst>
          </p:cNvPr>
          <p:cNvSpPr/>
          <p:nvPr/>
        </p:nvSpPr>
        <p:spPr>
          <a:xfrm rot="15432162">
            <a:off x="3984133" y="1809963"/>
            <a:ext cx="376565" cy="41583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pic>
        <p:nvPicPr>
          <p:cNvPr id="27" name="Picture 26">
            <a:extLst>
              <a:ext uri="{FF2B5EF4-FFF2-40B4-BE49-F238E27FC236}">
                <a16:creationId xmlns:a16="http://schemas.microsoft.com/office/drawing/2014/main" id="{47F332DB-67A7-4929-B86A-F4254454107F}"/>
              </a:ext>
            </a:extLst>
          </p:cNvPr>
          <p:cNvPicPr>
            <a:picLocks noChangeAspect="1"/>
          </p:cNvPicPr>
          <p:nvPr/>
        </p:nvPicPr>
        <p:blipFill rotWithShape="1">
          <a:blip r:embed="rId3"/>
          <a:srcRect l="2554" t="1" r="-284" b="18986"/>
          <a:stretch/>
        </p:blipFill>
        <p:spPr>
          <a:xfrm>
            <a:off x="5374035" y="3401748"/>
            <a:ext cx="795321" cy="541248"/>
          </a:xfrm>
          <a:prstGeom prst="rect">
            <a:avLst/>
          </a:prstGeom>
        </p:spPr>
      </p:pic>
      <p:sp>
        <p:nvSpPr>
          <p:cNvPr id="32" name="TextBox 31">
            <a:extLst>
              <a:ext uri="{FF2B5EF4-FFF2-40B4-BE49-F238E27FC236}">
                <a16:creationId xmlns:a16="http://schemas.microsoft.com/office/drawing/2014/main" id="{9E5F8A62-3415-4EF3-840C-C44344A60D8B}"/>
              </a:ext>
            </a:extLst>
          </p:cNvPr>
          <p:cNvSpPr txBox="1"/>
          <p:nvPr/>
        </p:nvSpPr>
        <p:spPr>
          <a:xfrm>
            <a:off x="5347368" y="3923527"/>
            <a:ext cx="2632466" cy="323165"/>
          </a:xfrm>
          <a:prstGeom prst="rect">
            <a:avLst/>
          </a:prstGeom>
          <a:noFill/>
        </p:spPr>
        <p:txBody>
          <a:bodyPr wrap="squar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SSG1: </a:t>
            </a:r>
            <a:r>
              <a:rPr lang="en-US" sz="1500" dirty="0">
                <a:solidFill>
                  <a:srgbClr val="FF0000"/>
                </a:solidFill>
                <a:latin typeface="Calibri" panose="020F0502020204030204"/>
                <a:ea typeface="+mn-ea"/>
                <a:cs typeface="+mn-cs"/>
              </a:rPr>
              <a:t>Lidar09, Polar04b</a:t>
            </a:r>
          </a:p>
        </p:txBody>
      </p:sp>
      <p:sp>
        <p:nvSpPr>
          <p:cNvPr id="33" name="TextBox 32">
            <a:extLst>
              <a:ext uri="{FF2B5EF4-FFF2-40B4-BE49-F238E27FC236}">
                <a16:creationId xmlns:a16="http://schemas.microsoft.com/office/drawing/2014/main" id="{55663129-311D-4BE6-A3E9-ECA74A18022E}"/>
              </a:ext>
            </a:extLst>
          </p:cNvPr>
          <p:cNvSpPr txBox="1"/>
          <p:nvPr/>
        </p:nvSpPr>
        <p:spPr>
          <a:xfrm>
            <a:off x="1729650" y="1422105"/>
            <a:ext cx="1561014" cy="2400657"/>
          </a:xfrm>
          <a:prstGeom prst="rect">
            <a:avLst/>
          </a:prstGeom>
          <a:noFill/>
        </p:spPr>
        <p:txBody>
          <a:bodyPr wrap="squar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8K SSP1:  Spec03,</a:t>
            </a:r>
          </a:p>
          <a:p>
            <a:pPr algn="l" defTabSz="560961" fontAlgn="auto">
              <a:spcBef>
                <a:spcPts val="0"/>
              </a:spcBef>
              <a:spcAft>
                <a:spcPts val="0"/>
              </a:spcAft>
            </a:pPr>
            <a:r>
              <a:rPr lang="en-US" sz="1500" dirty="0">
                <a:solidFill>
                  <a:srgbClr val="FF0000"/>
                </a:solidFill>
                <a:latin typeface="Calibri" panose="020F0502020204030204"/>
                <a:ea typeface="+mn-ea"/>
                <a:cs typeface="+mn-cs"/>
              </a:rPr>
              <a:t> Lidar05, Polar07</a:t>
            </a:r>
          </a:p>
          <a:p>
            <a:pPr algn="l" defTabSz="560961" fontAlgn="auto">
              <a:spcBef>
                <a:spcPts val="0"/>
              </a:spcBef>
              <a:spcAft>
                <a:spcPts val="0"/>
              </a:spcAft>
            </a:pPr>
            <a:endParaRPr lang="en-US" sz="1500" dirty="0">
              <a:solidFill>
                <a:srgbClr val="FFC000"/>
              </a:solidFill>
              <a:latin typeface="Calibri" panose="020F0502020204030204"/>
              <a:ea typeface="+mn-ea"/>
              <a:cs typeface="+mn-cs"/>
            </a:endParaRPr>
          </a:p>
          <a:p>
            <a:pPr algn="l" defTabSz="560961" fontAlgn="auto">
              <a:spcBef>
                <a:spcPts val="0"/>
              </a:spcBef>
              <a:spcAft>
                <a:spcPts val="0"/>
              </a:spcAft>
            </a:pPr>
            <a:r>
              <a:rPr lang="en-US" sz="1500" dirty="0">
                <a:solidFill>
                  <a:srgbClr val="FFC000"/>
                </a:solidFill>
                <a:latin typeface="Calibri" panose="020F0502020204030204"/>
                <a:ea typeface="+mn-ea"/>
                <a:cs typeface="+mn-cs"/>
              </a:rPr>
              <a:t>8K-1 SSP1: Spec03,</a:t>
            </a:r>
            <a:r>
              <a:rPr lang="en-US" sz="1500" dirty="0">
                <a:solidFill>
                  <a:srgbClr val="FF0000"/>
                </a:solidFill>
                <a:latin typeface="Calibri" panose="020F0502020204030204"/>
                <a:ea typeface="+mn-ea"/>
                <a:cs typeface="+mn-cs"/>
              </a:rPr>
              <a:t> </a:t>
            </a:r>
          </a:p>
          <a:p>
            <a:pPr algn="l" defTabSz="560961" fontAlgn="auto">
              <a:spcBef>
                <a:spcPts val="0"/>
              </a:spcBef>
              <a:spcAft>
                <a:spcPts val="0"/>
              </a:spcAft>
            </a:pPr>
            <a:r>
              <a:rPr lang="en-US" sz="1500" dirty="0">
                <a:solidFill>
                  <a:srgbClr val="FF0000"/>
                </a:solidFill>
                <a:latin typeface="Calibri" panose="020F0502020204030204"/>
                <a:ea typeface="+mn-ea"/>
                <a:cs typeface="+mn-cs"/>
              </a:rPr>
              <a:t>Lidar06, Polar07</a:t>
            </a:r>
          </a:p>
          <a:p>
            <a:pPr algn="l" defTabSz="560961" fontAlgn="auto">
              <a:spcBef>
                <a:spcPts val="0"/>
              </a:spcBef>
              <a:spcAft>
                <a:spcPts val="0"/>
              </a:spcAft>
            </a:pPr>
            <a:r>
              <a:rPr lang="en-US" sz="1500" dirty="0">
                <a:solidFill>
                  <a:srgbClr val="FFC000"/>
                </a:solidFill>
                <a:latin typeface="Calibri" panose="020F0502020204030204"/>
                <a:ea typeface="+mn-ea"/>
                <a:cs typeface="+mn-cs"/>
              </a:rPr>
              <a:t> </a:t>
            </a:r>
          </a:p>
          <a:p>
            <a:pPr algn="l" defTabSz="560961" fontAlgn="auto">
              <a:spcBef>
                <a:spcPts val="0"/>
              </a:spcBef>
              <a:spcAft>
                <a:spcPts val="0"/>
              </a:spcAft>
            </a:pPr>
            <a:r>
              <a:rPr lang="en-US" sz="1500" dirty="0">
                <a:solidFill>
                  <a:srgbClr val="FFC000"/>
                </a:solidFill>
                <a:latin typeface="Calibri" panose="020F0502020204030204"/>
                <a:ea typeface="+mn-ea"/>
                <a:cs typeface="+mn-cs"/>
              </a:rPr>
              <a:t>8K-2 SSP1:  Spec03, </a:t>
            </a:r>
          </a:p>
          <a:p>
            <a:pPr algn="l" defTabSz="560961" fontAlgn="auto">
              <a:spcBef>
                <a:spcPts val="0"/>
              </a:spcBef>
              <a:spcAft>
                <a:spcPts val="0"/>
              </a:spcAft>
            </a:pPr>
            <a:r>
              <a:rPr lang="en-US" sz="1500" dirty="0">
                <a:solidFill>
                  <a:srgbClr val="FF0000"/>
                </a:solidFill>
                <a:latin typeface="Calibri" panose="020F0502020204030204"/>
                <a:ea typeface="+mn-ea"/>
                <a:cs typeface="+mn-cs"/>
              </a:rPr>
              <a:t>Lidar09, Polar07</a:t>
            </a:r>
          </a:p>
        </p:txBody>
      </p:sp>
      <p:pic>
        <p:nvPicPr>
          <p:cNvPr id="37" name="Picture 36">
            <a:extLst>
              <a:ext uri="{FF2B5EF4-FFF2-40B4-BE49-F238E27FC236}">
                <a16:creationId xmlns:a16="http://schemas.microsoft.com/office/drawing/2014/main" id="{BC8A11EA-C6A3-4047-821D-C3950AFAB3BE}"/>
              </a:ext>
            </a:extLst>
          </p:cNvPr>
          <p:cNvPicPr>
            <a:picLocks noChangeAspect="1"/>
          </p:cNvPicPr>
          <p:nvPr/>
        </p:nvPicPr>
        <p:blipFill rotWithShape="1">
          <a:blip r:embed="rId3"/>
          <a:srcRect l="2554" t="1" r="-284" b="18986"/>
          <a:stretch/>
        </p:blipFill>
        <p:spPr>
          <a:xfrm>
            <a:off x="3377095" y="2069004"/>
            <a:ext cx="795321" cy="541248"/>
          </a:xfrm>
          <a:prstGeom prst="rect">
            <a:avLst/>
          </a:prstGeom>
        </p:spPr>
      </p:pic>
      <p:sp>
        <p:nvSpPr>
          <p:cNvPr id="30" name="TextBox 29">
            <a:extLst>
              <a:ext uri="{FF2B5EF4-FFF2-40B4-BE49-F238E27FC236}">
                <a16:creationId xmlns:a16="http://schemas.microsoft.com/office/drawing/2014/main" id="{7B277E65-BFC8-48A1-82CF-AEFB3D77A85A}"/>
              </a:ext>
            </a:extLst>
          </p:cNvPr>
          <p:cNvSpPr txBox="1"/>
          <p:nvPr/>
        </p:nvSpPr>
        <p:spPr>
          <a:xfrm>
            <a:off x="291258" y="4671110"/>
            <a:ext cx="3757760" cy="1708160"/>
          </a:xfrm>
          <a:prstGeom prst="rect">
            <a:avLst/>
          </a:prstGeom>
          <a:noFill/>
        </p:spPr>
        <p:txBody>
          <a:bodyPr wrap="none" rtlCol="0">
            <a:spAutoFit/>
          </a:bodyPr>
          <a:lstStyle/>
          <a:p>
            <a:pPr algn="l" defTabSz="560961" fontAlgn="auto">
              <a:spcBef>
                <a:spcPts val="0"/>
              </a:spcBef>
              <a:spcAft>
                <a:spcPts val="0"/>
              </a:spcAft>
            </a:pPr>
            <a:r>
              <a:rPr lang="en-US" sz="1500" b="0" dirty="0" err="1">
                <a:solidFill>
                  <a:srgbClr val="FFC000"/>
                </a:solidFill>
                <a:latin typeface="Calibri" panose="020F0502020204030204"/>
                <a:ea typeface="+mn-ea"/>
                <a:cs typeface="+mn-cs"/>
              </a:rPr>
              <a:t>KaD</a:t>
            </a:r>
            <a:r>
              <a:rPr lang="en-US" sz="1500" b="0" dirty="0">
                <a:solidFill>
                  <a:srgbClr val="FFC000"/>
                </a:solidFill>
                <a:latin typeface="Calibri" panose="020F0502020204030204"/>
                <a:ea typeface="+mn-ea"/>
                <a:cs typeface="+mn-cs"/>
              </a:rPr>
              <a:t>, WD Radar</a:t>
            </a:r>
          </a:p>
          <a:p>
            <a:pPr algn="l" defTabSz="560961" fontAlgn="auto">
              <a:spcBef>
                <a:spcPts val="0"/>
              </a:spcBef>
              <a:spcAft>
                <a:spcPts val="0"/>
              </a:spcAft>
            </a:pPr>
            <a:r>
              <a:rPr lang="en-US" sz="1500" b="0" dirty="0">
                <a:solidFill>
                  <a:srgbClr val="FFC000"/>
                </a:solidFill>
                <a:latin typeface="Calibri" panose="020F0502020204030204"/>
                <a:ea typeface="+mn-ea"/>
                <a:cs typeface="+mn-cs"/>
              </a:rPr>
              <a:t>118/183/240/310/380/660/880 Radiometer</a:t>
            </a:r>
          </a:p>
          <a:p>
            <a:pPr algn="l" defTabSz="560961" fontAlgn="auto">
              <a:spcBef>
                <a:spcPts val="0"/>
              </a:spcBef>
              <a:spcAft>
                <a:spcPts val="0"/>
              </a:spcAft>
            </a:pPr>
            <a:r>
              <a:rPr lang="en-US" sz="1500" b="0" dirty="0">
                <a:solidFill>
                  <a:srgbClr val="FFC000"/>
                </a:solidFill>
                <a:latin typeface="Calibri" panose="020F0502020204030204"/>
                <a:ea typeface="+mn-ea"/>
                <a:cs typeface="+mn-cs"/>
              </a:rPr>
              <a:t>LWIR/FIR Spectrometer</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60/10 Angle Polarimeter</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8K:  532/1064nm Lidar (532 HSRL)</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8K-1:  355/532/1064nm Lidar (355, 532 HSRL)</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8K-2:  532/1064nm Lidar (No HSRL)</a:t>
            </a:r>
          </a:p>
        </p:txBody>
      </p:sp>
      <p:sp>
        <p:nvSpPr>
          <p:cNvPr id="3" name="Rectangle 2">
            <a:extLst>
              <a:ext uri="{FF2B5EF4-FFF2-40B4-BE49-F238E27FC236}">
                <a16:creationId xmlns:a16="http://schemas.microsoft.com/office/drawing/2014/main" id="{5FB07096-81B7-41B5-9BCE-69B37DDC1DA7}"/>
              </a:ext>
            </a:extLst>
          </p:cNvPr>
          <p:cNvSpPr/>
          <p:nvPr/>
        </p:nvSpPr>
        <p:spPr>
          <a:xfrm>
            <a:off x="5470767" y="4552670"/>
            <a:ext cx="2519479" cy="1477328"/>
          </a:xfrm>
          <a:prstGeom prst="rect">
            <a:avLst/>
          </a:prstGeom>
        </p:spPr>
        <p:txBody>
          <a:bodyPr wrap="square">
            <a:spAutoFit/>
          </a:bodyPr>
          <a:lstStyle/>
          <a:p>
            <a:pPr algn="l" defTabSz="560961" fontAlgn="auto">
              <a:spcBef>
                <a:spcPts val="0"/>
              </a:spcBef>
              <a:spcAft>
                <a:spcPts val="0"/>
              </a:spcAft>
            </a:pPr>
            <a:r>
              <a:rPr lang="en-US" sz="1500" b="0" dirty="0" err="1">
                <a:solidFill>
                  <a:srgbClr val="FFC000"/>
                </a:solidFill>
                <a:latin typeface="Calibri" panose="020F0502020204030204"/>
                <a:ea typeface="+mn-ea"/>
                <a:cs typeface="+mn-cs"/>
              </a:rPr>
              <a:t>KaD</a:t>
            </a:r>
            <a:r>
              <a:rPr lang="en-US" sz="1500" b="0" dirty="0">
                <a:solidFill>
                  <a:srgbClr val="FFC000"/>
                </a:solidFill>
                <a:latin typeface="Calibri" panose="020F0502020204030204"/>
                <a:ea typeface="+mn-ea"/>
                <a:cs typeface="+mn-cs"/>
              </a:rPr>
              <a:t>, W Radar</a:t>
            </a:r>
          </a:p>
          <a:p>
            <a:pPr algn="l" defTabSz="560961" fontAlgn="auto">
              <a:spcBef>
                <a:spcPts val="0"/>
              </a:spcBef>
              <a:spcAft>
                <a:spcPts val="0"/>
              </a:spcAft>
            </a:pPr>
            <a:r>
              <a:rPr lang="en-US" sz="1500" b="0" dirty="0">
                <a:solidFill>
                  <a:srgbClr val="FFC000"/>
                </a:solidFill>
                <a:latin typeface="Calibri" panose="020F0502020204030204"/>
                <a:ea typeface="+mn-ea"/>
                <a:cs typeface="+mn-cs"/>
              </a:rPr>
              <a:t>118/183/240/310/380/660/</a:t>
            </a:r>
          </a:p>
          <a:p>
            <a:pPr algn="l" defTabSz="560961" fontAlgn="auto">
              <a:spcBef>
                <a:spcPts val="0"/>
              </a:spcBef>
              <a:spcAft>
                <a:spcPts val="0"/>
              </a:spcAft>
            </a:pPr>
            <a:r>
              <a:rPr lang="en-US" sz="1500" b="0" dirty="0">
                <a:solidFill>
                  <a:srgbClr val="FFC000"/>
                </a:solidFill>
                <a:latin typeface="Calibri" panose="020F0502020204030204"/>
                <a:ea typeface="+mn-ea"/>
                <a:cs typeface="+mn-cs"/>
              </a:rPr>
              <a:t>880 Radiometer</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60/10 Angle Polarimeter</a:t>
            </a:r>
          </a:p>
          <a:p>
            <a:pPr algn="l" defTabSz="560961" fontAlgn="auto">
              <a:spcBef>
                <a:spcPts val="0"/>
              </a:spcBef>
              <a:spcAft>
                <a:spcPts val="0"/>
              </a:spcAft>
            </a:pPr>
            <a:r>
              <a:rPr lang="en-US" sz="1500" b="0" dirty="0">
                <a:solidFill>
                  <a:srgbClr val="FF0000"/>
                </a:solidFill>
                <a:latin typeface="Calibri" panose="020F0502020204030204"/>
                <a:ea typeface="+mn-ea"/>
                <a:cs typeface="+mn-cs"/>
              </a:rPr>
              <a:t>532/1064nm Lidar (No HSRL)</a:t>
            </a:r>
          </a:p>
          <a:p>
            <a:pPr algn="l" defTabSz="560961" fontAlgn="auto">
              <a:spcBef>
                <a:spcPts val="0"/>
              </a:spcBef>
              <a:spcAft>
                <a:spcPts val="0"/>
              </a:spcAft>
            </a:pPr>
            <a:endParaRPr lang="en-US" sz="1500" b="0" dirty="0">
              <a:solidFill>
                <a:srgbClr val="FFC000"/>
              </a:solidFill>
              <a:latin typeface="Calibri" panose="020F0502020204030204"/>
              <a:ea typeface="+mn-ea"/>
              <a:cs typeface="+mn-cs"/>
            </a:endParaRPr>
          </a:p>
        </p:txBody>
      </p:sp>
      <p:pic>
        <p:nvPicPr>
          <p:cNvPr id="18" name="Picture 17">
            <a:extLst>
              <a:ext uri="{FF2B5EF4-FFF2-40B4-BE49-F238E27FC236}">
                <a16:creationId xmlns:a16="http://schemas.microsoft.com/office/drawing/2014/main" id="{989EBE2F-CF4D-42A0-9257-A362051B5FA1}"/>
              </a:ext>
            </a:extLst>
          </p:cNvPr>
          <p:cNvPicPr>
            <a:picLocks noChangeAspect="1"/>
          </p:cNvPicPr>
          <p:nvPr/>
        </p:nvPicPr>
        <p:blipFill rotWithShape="1">
          <a:blip r:embed="rId3"/>
          <a:srcRect l="2554" t="1" r="-284" b="18986"/>
          <a:stretch/>
        </p:blipFill>
        <p:spPr>
          <a:xfrm>
            <a:off x="3560135" y="2860753"/>
            <a:ext cx="795321" cy="541248"/>
          </a:xfrm>
          <a:prstGeom prst="rect">
            <a:avLst/>
          </a:prstGeom>
        </p:spPr>
      </p:pic>
      <p:pic>
        <p:nvPicPr>
          <p:cNvPr id="19" name="Picture 18">
            <a:extLst>
              <a:ext uri="{FF2B5EF4-FFF2-40B4-BE49-F238E27FC236}">
                <a16:creationId xmlns:a16="http://schemas.microsoft.com/office/drawing/2014/main" id="{34D0D378-36CF-4677-A6DA-44B4A4570033}"/>
              </a:ext>
            </a:extLst>
          </p:cNvPr>
          <p:cNvPicPr>
            <a:picLocks noChangeAspect="1"/>
          </p:cNvPicPr>
          <p:nvPr/>
        </p:nvPicPr>
        <p:blipFill rotWithShape="1">
          <a:blip r:embed="rId3"/>
          <a:srcRect l="2554" t="1" r="-284" b="18986"/>
          <a:stretch/>
        </p:blipFill>
        <p:spPr>
          <a:xfrm>
            <a:off x="4620582" y="3617549"/>
            <a:ext cx="795321" cy="541248"/>
          </a:xfrm>
          <a:prstGeom prst="rect">
            <a:avLst/>
          </a:prstGeom>
        </p:spPr>
      </p:pic>
      <p:sp>
        <p:nvSpPr>
          <p:cNvPr id="20" name="TextBox 19">
            <a:extLst>
              <a:ext uri="{FF2B5EF4-FFF2-40B4-BE49-F238E27FC236}">
                <a16:creationId xmlns:a16="http://schemas.microsoft.com/office/drawing/2014/main" id="{19D05DD4-0BA2-410C-B086-81F02C03E964}"/>
              </a:ext>
            </a:extLst>
          </p:cNvPr>
          <p:cNvSpPr txBox="1"/>
          <p:nvPr/>
        </p:nvSpPr>
        <p:spPr>
          <a:xfrm>
            <a:off x="4480507" y="2776353"/>
            <a:ext cx="1550230" cy="553998"/>
          </a:xfrm>
          <a:prstGeom prst="rect">
            <a:avLst/>
          </a:prstGeom>
          <a:noFill/>
        </p:spPr>
        <p:txBody>
          <a:bodyPr wrap="squar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SSP2:  Radar13, </a:t>
            </a:r>
          </a:p>
          <a:p>
            <a:pPr algn="l" defTabSz="560961" fontAlgn="auto">
              <a:spcBef>
                <a:spcPts val="0"/>
              </a:spcBef>
              <a:spcAft>
                <a:spcPts val="0"/>
              </a:spcAft>
            </a:pPr>
            <a:r>
              <a:rPr lang="en-US" sz="1500" dirty="0">
                <a:solidFill>
                  <a:srgbClr val="FFC000"/>
                </a:solidFill>
                <a:latin typeface="Calibri" panose="020F0502020204030204"/>
                <a:ea typeface="+mn-ea"/>
                <a:cs typeface="+mn-cs"/>
              </a:rPr>
              <a:t>Radio07</a:t>
            </a:r>
          </a:p>
        </p:txBody>
      </p:sp>
      <p:sp>
        <p:nvSpPr>
          <p:cNvPr id="7" name="Right Brace 6">
            <a:extLst>
              <a:ext uri="{FF2B5EF4-FFF2-40B4-BE49-F238E27FC236}">
                <a16:creationId xmlns:a16="http://schemas.microsoft.com/office/drawing/2014/main" id="{0B436CA6-B612-454C-8F7E-1E5150875447}"/>
              </a:ext>
            </a:extLst>
          </p:cNvPr>
          <p:cNvSpPr/>
          <p:nvPr/>
        </p:nvSpPr>
        <p:spPr>
          <a:xfrm>
            <a:off x="3143250" y="1340505"/>
            <a:ext cx="344568" cy="2466869"/>
          </a:xfrm>
          <a:prstGeom prst="rightBrace">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defTabSz="560961" fontAlgn="auto">
              <a:spcBef>
                <a:spcPts val="0"/>
              </a:spcBef>
              <a:spcAft>
                <a:spcPts val="0"/>
              </a:spcAft>
            </a:pPr>
            <a:endParaRPr lang="en-US" sz="2208" b="0">
              <a:solidFill>
                <a:srgbClr val="FFC000"/>
              </a:solidFill>
              <a:latin typeface="Calibri" panose="020F0502020204030204"/>
            </a:endParaRPr>
          </a:p>
        </p:txBody>
      </p:sp>
      <p:sp>
        <p:nvSpPr>
          <p:cNvPr id="8" name="TextBox 7">
            <a:extLst>
              <a:ext uri="{FF2B5EF4-FFF2-40B4-BE49-F238E27FC236}">
                <a16:creationId xmlns:a16="http://schemas.microsoft.com/office/drawing/2014/main" id="{6757480D-3B30-42AB-A48F-C0146003976F}"/>
              </a:ext>
            </a:extLst>
          </p:cNvPr>
          <p:cNvSpPr txBox="1"/>
          <p:nvPr/>
        </p:nvSpPr>
        <p:spPr>
          <a:xfrm>
            <a:off x="4908995" y="4178869"/>
            <a:ext cx="1996059" cy="323165"/>
          </a:xfrm>
          <a:prstGeom prst="rect">
            <a:avLst/>
          </a:prstGeom>
          <a:noFill/>
        </p:spPr>
        <p:txBody>
          <a:bodyPr wrap="none" rtlCol="0">
            <a:spAutoFit/>
          </a:bodyPr>
          <a:lstStyle/>
          <a:p>
            <a:pPr algn="l" defTabSz="560961" fontAlgn="auto">
              <a:spcBef>
                <a:spcPts val="0"/>
              </a:spcBef>
              <a:spcAft>
                <a:spcPts val="0"/>
              </a:spcAft>
            </a:pPr>
            <a:r>
              <a:rPr lang="en-US" sz="1500" dirty="0">
                <a:solidFill>
                  <a:srgbClr val="FFC000"/>
                </a:solidFill>
                <a:latin typeface="Calibri" panose="020F0502020204030204"/>
                <a:ea typeface="+mn-ea"/>
                <a:cs typeface="+mn-cs"/>
              </a:rPr>
              <a:t>SSG2: Radar12, Radio7</a:t>
            </a:r>
          </a:p>
        </p:txBody>
      </p:sp>
      <p:graphicFrame>
        <p:nvGraphicFramePr>
          <p:cNvPr id="21" name="Table 20">
            <a:extLst>
              <a:ext uri="{FF2B5EF4-FFF2-40B4-BE49-F238E27FC236}">
                <a16:creationId xmlns:a16="http://schemas.microsoft.com/office/drawing/2014/main" id="{CD80BFAC-7197-334C-9CE1-611D7BC7F54B}"/>
              </a:ext>
            </a:extLst>
          </p:cNvPr>
          <p:cNvGraphicFramePr>
            <a:graphicFrameLocks noGrp="1"/>
          </p:cNvGraphicFramePr>
          <p:nvPr>
            <p:extLst>
              <p:ext uri="{D42A27DB-BD31-4B8C-83A1-F6EECF244321}">
                <p14:modId xmlns:p14="http://schemas.microsoft.com/office/powerpoint/2010/main" val="692336043"/>
              </p:ext>
            </p:extLst>
          </p:nvPr>
        </p:nvGraphicFramePr>
        <p:xfrm>
          <a:off x="8077042" y="2779473"/>
          <a:ext cx="3941733" cy="3699262"/>
        </p:xfrm>
        <a:graphic>
          <a:graphicData uri="http://schemas.openxmlformats.org/drawingml/2006/table">
            <a:tbl>
              <a:tblPr firstRow="1" bandRow="1">
                <a:tableStyleId>{5C22544A-7EE6-4342-B048-85BDC9FD1C3A}</a:tableStyleId>
              </a:tblPr>
              <a:tblGrid>
                <a:gridCol w="1447958">
                  <a:extLst>
                    <a:ext uri="{9D8B030D-6E8A-4147-A177-3AD203B41FA5}">
                      <a16:colId xmlns:a16="http://schemas.microsoft.com/office/drawing/2014/main" val="651899579"/>
                    </a:ext>
                  </a:extLst>
                </a:gridCol>
                <a:gridCol w="603365">
                  <a:extLst>
                    <a:ext uri="{9D8B030D-6E8A-4147-A177-3AD203B41FA5}">
                      <a16:colId xmlns:a16="http://schemas.microsoft.com/office/drawing/2014/main" val="2293867337"/>
                    </a:ext>
                  </a:extLst>
                </a:gridCol>
                <a:gridCol w="613283">
                  <a:extLst>
                    <a:ext uri="{9D8B030D-6E8A-4147-A177-3AD203B41FA5}">
                      <a16:colId xmlns:a16="http://schemas.microsoft.com/office/drawing/2014/main" val="3142633098"/>
                    </a:ext>
                  </a:extLst>
                </a:gridCol>
                <a:gridCol w="613283">
                  <a:extLst>
                    <a:ext uri="{9D8B030D-6E8A-4147-A177-3AD203B41FA5}">
                      <a16:colId xmlns:a16="http://schemas.microsoft.com/office/drawing/2014/main" val="3492515032"/>
                    </a:ext>
                  </a:extLst>
                </a:gridCol>
                <a:gridCol w="663844">
                  <a:extLst>
                    <a:ext uri="{9D8B030D-6E8A-4147-A177-3AD203B41FA5}">
                      <a16:colId xmlns:a16="http://schemas.microsoft.com/office/drawing/2014/main" val="1593795612"/>
                    </a:ext>
                  </a:extLst>
                </a:gridCol>
              </a:tblGrid>
              <a:tr h="581624">
                <a:tc>
                  <a:txBody>
                    <a:bodyPr/>
                    <a:lstStyle/>
                    <a:p>
                      <a:pPr algn="ctr"/>
                      <a:r>
                        <a:rPr lang="en-US" sz="1200" dirty="0"/>
                        <a:t>ACCP Tenet</a:t>
                      </a:r>
                    </a:p>
                  </a:txBody>
                  <a:tcPr marL="76200" marR="76200" marT="38100" marB="38100" anchor="ctr"/>
                </a:tc>
                <a:tc>
                  <a:txBody>
                    <a:bodyPr/>
                    <a:lstStyle/>
                    <a:p>
                      <a:pPr algn="ctr"/>
                      <a:r>
                        <a:rPr lang="en-US" sz="1200" dirty="0"/>
                        <a:t>8K SSP</a:t>
                      </a:r>
                    </a:p>
                  </a:txBody>
                  <a:tcPr marL="76200" marR="76200" marT="38100" marB="38100" anchor="ctr"/>
                </a:tc>
                <a:tc>
                  <a:txBody>
                    <a:bodyPr/>
                    <a:lstStyle/>
                    <a:p>
                      <a:pPr algn="ctr"/>
                      <a:r>
                        <a:rPr lang="en-US" sz="1200" dirty="0"/>
                        <a:t>8K-1 SSP</a:t>
                      </a:r>
                    </a:p>
                  </a:txBody>
                  <a:tcPr marL="76200" marR="76200" marT="38100" marB="38100" anchor="ctr"/>
                </a:tc>
                <a:tc>
                  <a:txBody>
                    <a:bodyPr/>
                    <a:lstStyle/>
                    <a:p>
                      <a:pPr algn="ctr"/>
                      <a:r>
                        <a:rPr lang="en-US" sz="1200" dirty="0"/>
                        <a:t>8K-2 SSP</a:t>
                      </a:r>
                    </a:p>
                  </a:txBody>
                  <a:tcPr marL="76200" marR="76200" marT="38100" marB="38100" anchor="ctr"/>
                </a:tc>
                <a:tc>
                  <a:txBody>
                    <a:bodyPr/>
                    <a:lstStyle/>
                    <a:p>
                      <a:pPr algn="ctr"/>
                      <a:r>
                        <a:rPr lang="en-US" sz="1200" dirty="0"/>
                        <a:t>8K SSG</a:t>
                      </a:r>
                    </a:p>
                  </a:txBody>
                  <a:tcPr marL="76200" marR="76200" marT="38100" marB="38100" anchor="ctr"/>
                </a:tc>
                <a:extLst>
                  <a:ext uri="{0D108BD9-81ED-4DB2-BD59-A6C34878D82A}">
                    <a16:rowId xmlns:a16="http://schemas.microsoft.com/office/drawing/2014/main" val="2012320333"/>
                  </a:ext>
                </a:extLst>
              </a:tr>
              <a:tr h="609600">
                <a:tc>
                  <a:txBody>
                    <a:bodyPr/>
                    <a:lstStyle/>
                    <a:p>
                      <a:r>
                        <a:rPr lang="en-US" sz="1200" dirty="0"/>
                        <a:t>Addresses A and CCP</a:t>
                      </a:r>
                    </a:p>
                  </a:txBody>
                  <a:tcPr marL="76200" marR="76200" marT="38100" marB="38100"/>
                </a:tc>
                <a:tc>
                  <a:txBody>
                    <a:bodyPr/>
                    <a:lstStyle/>
                    <a:p>
                      <a:r>
                        <a:rPr lang="en-US" sz="1200" dirty="0"/>
                        <a:t>√</a:t>
                      </a:r>
                    </a:p>
                  </a:txBody>
                  <a:tcPr marL="76200" marR="76200" marT="38100" marB="38100"/>
                </a:tc>
                <a:tc>
                  <a:txBody>
                    <a:bodyPr/>
                    <a:lstStyle/>
                    <a:p>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extLst>
                  <a:ext uri="{0D108BD9-81ED-4DB2-BD59-A6C34878D82A}">
                    <a16:rowId xmlns:a16="http://schemas.microsoft.com/office/drawing/2014/main" val="876792298"/>
                  </a:ext>
                </a:extLst>
              </a:tr>
              <a:tr h="304800">
                <a:tc>
                  <a:txBody>
                    <a:bodyPr/>
                    <a:lstStyle/>
                    <a:p>
                      <a:r>
                        <a:rPr lang="en-US" sz="1200" dirty="0"/>
                        <a:t>Diurnal Cycle</a:t>
                      </a:r>
                    </a:p>
                  </a:txBody>
                  <a:tcPr marL="76200" marR="76200" marT="38100" marB="38100"/>
                </a:tc>
                <a:tc>
                  <a:txBody>
                    <a:bodyPr/>
                    <a:lstStyle/>
                    <a:p>
                      <a:r>
                        <a:rPr lang="en-US" sz="1200" dirty="0"/>
                        <a:t>No</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extLst>
                  <a:ext uri="{0D108BD9-81ED-4DB2-BD59-A6C34878D82A}">
                    <a16:rowId xmlns:a16="http://schemas.microsoft.com/office/drawing/2014/main" val="1549607448"/>
                  </a:ext>
                </a:extLst>
              </a:tr>
              <a:tr h="304800">
                <a:tc>
                  <a:txBody>
                    <a:bodyPr/>
                    <a:lstStyle/>
                    <a:p>
                      <a:r>
                        <a:rPr lang="en-US" sz="1200" dirty="0"/>
                        <a:t>Polar Regions</a:t>
                      </a:r>
                    </a:p>
                  </a:txBody>
                  <a:tcPr marL="76200" marR="76200" marT="38100" marB="38100"/>
                </a:tc>
                <a:tc>
                  <a:txBody>
                    <a:bodyPr/>
                    <a:lstStyle/>
                    <a:p>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prstClr val="black"/>
                          </a:solidFill>
                          <a:effectLst/>
                          <a:uLnTx/>
                          <a:uFillTx/>
                          <a:latin typeface="Calibri" panose="020F0502020204030204"/>
                          <a:ea typeface="+mn-ea"/>
                          <a:cs typeface="+mn-cs"/>
                        </a:rPr>
                        <a:t>√</a:t>
                      </a:r>
                      <a:endPar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a:t>
                      </a:r>
                    </a:p>
                  </a:txBody>
                  <a:tcPr marL="76200" marR="76200" marT="38100" marB="38100"/>
                </a:tc>
                <a:tc>
                  <a:txBody>
                    <a:bodyPr/>
                    <a:lstStyle/>
                    <a:p>
                      <a:r>
                        <a:rPr lang="en-US" sz="1200" dirty="0"/>
                        <a:t>No</a:t>
                      </a:r>
                    </a:p>
                  </a:txBody>
                  <a:tcPr marL="76200" marR="76200" marT="38100" marB="38100"/>
                </a:tc>
                <a:extLst>
                  <a:ext uri="{0D108BD9-81ED-4DB2-BD59-A6C34878D82A}">
                    <a16:rowId xmlns:a16="http://schemas.microsoft.com/office/drawing/2014/main" val="1902723747"/>
                  </a:ext>
                </a:extLst>
              </a:tr>
              <a:tr h="525568">
                <a:tc>
                  <a:txBody>
                    <a:bodyPr/>
                    <a:lstStyle/>
                    <a:p>
                      <a:r>
                        <a:rPr lang="en-US" sz="1200" dirty="0"/>
                        <a:t>Continuity</a:t>
                      </a:r>
                    </a:p>
                  </a:txBody>
                  <a:tcPr marL="76200" marR="76200" marT="38100" marB="38100"/>
                </a:tc>
                <a:tc>
                  <a:txBody>
                    <a:bodyPr/>
                    <a:lstStyle/>
                    <a:p>
                      <a:r>
                        <a:rPr lang="en-US" sz="1200" dirty="0"/>
                        <a:t>Lidar, W</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Lidar, W</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prstClr val="black"/>
                          </a:solidFill>
                          <a:effectLst/>
                          <a:uLnTx/>
                          <a:uFillTx/>
                          <a:latin typeface="Calibri" panose="020F0502020204030204"/>
                          <a:ea typeface="+mn-ea"/>
                          <a:cs typeface="+mn-cs"/>
                        </a:rPr>
                        <a:t>Lidar, W</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solidFill>
                            <a:schemeClr val="tx1"/>
                          </a:solidFill>
                        </a:rPr>
                        <a:t>Ka?</a:t>
                      </a:r>
                    </a:p>
                  </a:txBody>
                  <a:tcPr marL="76200" marR="76200" marT="38100" marB="38100"/>
                </a:tc>
                <a:extLst>
                  <a:ext uri="{0D108BD9-81ED-4DB2-BD59-A6C34878D82A}">
                    <a16:rowId xmlns:a16="http://schemas.microsoft.com/office/drawing/2014/main" val="2272511893"/>
                  </a:ext>
                </a:extLst>
              </a:tr>
              <a:tr h="450638">
                <a:tc>
                  <a:txBody>
                    <a:bodyPr/>
                    <a:lstStyle/>
                    <a:p>
                      <a:r>
                        <a:rPr lang="en-US" sz="1200" dirty="0"/>
                        <a:t>Vertical Velocity</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err="1"/>
                        <a:t>Dop</a:t>
                      </a:r>
                      <a:r>
                        <a:rPr lang="en-US" sz="1200" dirty="0"/>
                        <a:t>. W, Ka</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err="1"/>
                        <a:t>Dop</a:t>
                      </a:r>
                      <a:r>
                        <a:rPr lang="en-US" sz="1200" dirty="0"/>
                        <a:t>. W, Ka</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err="1"/>
                        <a:t>Dop</a:t>
                      </a:r>
                      <a:r>
                        <a:rPr lang="en-US" sz="1200" dirty="0"/>
                        <a:t>. W, Ka</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err="1"/>
                        <a:t>Dop</a:t>
                      </a:r>
                      <a:r>
                        <a:rPr lang="en-US" sz="1200" dirty="0"/>
                        <a:t>. Ka</a:t>
                      </a:r>
                    </a:p>
                  </a:txBody>
                  <a:tcPr marL="76200" marR="76200" marT="38100" marB="38100"/>
                </a:tc>
                <a:extLst>
                  <a:ext uri="{0D108BD9-81ED-4DB2-BD59-A6C34878D82A}">
                    <a16:rowId xmlns:a16="http://schemas.microsoft.com/office/drawing/2014/main" val="1726118474"/>
                  </a:ext>
                </a:extLst>
              </a:tr>
              <a:tr h="304800">
                <a:tc>
                  <a:txBody>
                    <a:bodyPr/>
                    <a:lstStyle/>
                    <a:p>
                      <a:r>
                        <a:rPr lang="en-US" sz="1200" dirty="0">
                          <a:latin typeface="Symbol" pitchFamily="2" charset="2"/>
                        </a:rPr>
                        <a:t>D</a:t>
                      </a:r>
                      <a:r>
                        <a:rPr lang="en-US" sz="1200" dirty="0"/>
                        <a:t>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No</a:t>
                      </a:r>
                    </a:p>
                  </a:txBody>
                  <a:tcPr marL="76200" marR="76200" marT="38100" marB="38100"/>
                </a:tc>
                <a:tc>
                  <a:txBody>
                    <a:bodyPr/>
                    <a:lstStyle/>
                    <a:p>
                      <a:r>
                        <a:rPr lang="en-US" sz="1200" dirty="0"/>
                        <a:t>No</a:t>
                      </a:r>
                    </a:p>
                  </a:txBody>
                  <a:tcPr marL="76200" marR="76200" marT="38100" marB="38100"/>
                </a:tc>
                <a:tc>
                  <a:txBody>
                    <a:bodyPr/>
                    <a:lstStyle/>
                    <a:p>
                      <a:r>
                        <a:rPr lang="en-US" sz="1200" dirty="0"/>
                        <a:t>No</a:t>
                      </a:r>
                    </a:p>
                  </a:txBody>
                  <a:tcPr marL="76200" marR="76200" marT="38100" marB="38100"/>
                </a:tc>
                <a:tc>
                  <a:txBody>
                    <a:bodyPr/>
                    <a:lstStyle/>
                    <a:p>
                      <a:r>
                        <a:rPr lang="en-US" sz="1200" dirty="0"/>
                        <a:t>No</a:t>
                      </a:r>
                    </a:p>
                  </a:txBody>
                  <a:tcPr marL="76200" marR="76200" marT="38100" marB="38100"/>
                </a:tc>
                <a:extLst>
                  <a:ext uri="{0D108BD9-81ED-4DB2-BD59-A6C34878D82A}">
                    <a16:rowId xmlns:a16="http://schemas.microsoft.com/office/drawing/2014/main" val="2589796642"/>
                  </a:ext>
                </a:extLst>
              </a:tr>
              <a:tr h="304800">
                <a:tc>
                  <a:txBody>
                    <a:bodyPr/>
                    <a:lstStyle/>
                    <a:p>
                      <a:r>
                        <a:rPr lang="en-US" sz="1200" dirty="0"/>
                        <a:t>Direct extinction</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tc>
                  <a:txBody>
                    <a:bodyPr/>
                    <a:lstStyle/>
                    <a:p>
                      <a:r>
                        <a:rPr lang="en-US" sz="1200" dirty="0"/>
                        <a:t>√</a:t>
                      </a:r>
                    </a:p>
                  </a:txBody>
                  <a:tcPr marL="76200" marR="76200" marT="38100" marB="38100"/>
                </a:tc>
                <a:tc>
                  <a:txBody>
                    <a:bodyPr/>
                    <a:lstStyle/>
                    <a:p>
                      <a:r>
                        <a:rPr lang="en-US" sz="1200" dirty="0"/>
                        <a:t>No</a:t>
                      </a:r>
                    </a:p>
                  </a:txBody>
                  <a:tcPr marL="76200" marR="76200" marT="38100" marB="38100"/>
                </a:tc>
                <a:tc>
                  <a:txBody>
                    <a:bodyPr/>
                    <a:lstStyle/>
                    <a:p>
                      <a:r>
                        <a:rPr lang="en-US" sz="1200" dirty="0"/>
                        <a:t>No</a:t>
                      </a:r>
                    </a:p>
                  </a:txBody>
                  <a:tcPr marL="76200" marR="76200" marT="38100" marB="38100"/>
                </a:tc>
                <a:extLst>
                  <a:ext uri="{0D108BD9-81ED-4DB2-BD59-A6C34878D82A}">
                    <a16:rowId xmlns:a16="http://schemas.microsoft.com/office/drawing/2014/main" val="979422940"/>
                  </a:ext>
                </a:extLst>
              </a:tr>
              <a:tr h="304800">
                <a:tc>
                  <a:txBody>
                    <a:bodyPr/>
                    <a:lstStyle/>
                    <a:p>
                      <a:r>
                        <a:rPr lang="en-US" sz="1200" dirty="0"/>
                        <a:t>Radar &amp; lidar</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200" dirty="0"/>
                        <a:t>√</a:t>
                      </a:r>
                    </a:p>
                  </a:txBody>
                  <a:tcPr marL="76200" marR="76200" marT="38100" marB="38100"/>
                </a:tc>
                <a:extLst>
                  <a:ext uri="{0D108BD9-81ED-4DB2-BD59-A6C34878D82A}">
                    <a16:rowId xmlns:a16="http://schemas.microsoft.com/office/drawing/2014/main" val="4043888484"/>
                  </a:ext>
                </a:extLst>
              </a:tr>
            </a:tbl>
          </a:graphicData>
        </a:graphic>
      </p:graphicFrame>
    </p:spTree>
    <p:extLst>
      <p:ext uri="{BB962C8B-B14F-4D97-AF65-F5344CB8AC3E}">
        <p14:creationId xmlns:p14="http://schemas.microsoft.com/office/powerpoint/2010/main" val="3558544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12</a:t>
            </a:fld>
            <a:endParaRPr lang="en-US" sz="867" b="0" dirty="0">
              <a:ea typeface="ＭＳ Ｐゴシック" charset="0"/>
            </a:endParaRPr>
          </a:p>
        </p:txBody>
      </p:sp>
      <p:sp>
        <p:nvSpPr>
          <p:cNvPr id="4" name="Title 3"/>
          <p:cNvSpPr>
            <a:spLocks noGrp="1"/>
          </p:cNvSpPr>
          <p:nvPr>
            <p:ph type="title"/>
          </p:nvPr>
        </p:nvSpPr>
        <p:spPr>
          <a:xfrm>
            <a:off x="272815" y="152400"/>
            <a:ext cx="10007703" cy="838200"/>
          </a:xfrm>
        </p:spPr>
        <p:txBody>
          <a:bodyPr/>
          <a:lstStyle/>
          <a:p>
            <a:r>
              <a:rPr lang="en-US" sz="3600" dirty="0"/>
              <a:t>SIT-A: People and Tasking</a:t>
            </a:r>
            <a:endParaRPr lang="en-US" dirty="0"/>
          </a:p>
        </p:txBody>
      </p:sp>
      <p:sp>
        <p:nvSpPr>
          <p:cNvPr id="7" name="Content Placeholder 4">
            <a:extLst>
              <a:ext uri="{FF2B5EF4-FFF2-40B4-BE49-F238E27FC236}">
                <a16:creationId xmlns:a16="http://schemas.microsoft.com/office/drawing/2014/main" id="{53F44C3E-1A48-C14D-9C72-5E7459C9D8C9}"/>
              </a:ext>
            </a:extLst>
          </p:cNvPr>
          <p:cNvSpPr txBox="1">
            <a:spLocks/>
          </p:cNvSpPr>
          <p:nvPr/>
        </p:nvSpPr>
        <p:spPr>
          <a:xfrm>
            <a:off x="272815" y="925663"/>
            <a:ext cx="10215513" cy="1167560"/>
          </a:xfrm>
          <a:prstGeom prst="rect">
            <a:avLst/>
          </a:prstGeom>
        </p:spPr>
        <p:txBody>
          <a:bodyPr/>
          <a:lstStyle>
            <a:lvl1pPr marL="247642" indent="-198114" algn="l" rtl="0" eaLnBrk="0" fontAlgn="base" hangingPunct="0">
              <a:lnSpc>
                <a:spcPts val="2600"/>
              </a:lnSpc>
              <a:spcBef>
                <a:spcPts val="433"/>
              </a:spcBef>
              <a:spcAft>
                <a:spcPct val="0"/>
              </a:spcAft>
              <a:buClr>
                <a:srgbClr val="0070C0"/>
              </a:buClr>
              <a:buSzPct val="80000"/>
              <a:buFont typeface="Wingdings" charset="2"/>
              <a:buChar char="q"/>
              <a:defRPr sz="1733" b="1">
                <a:solidFill>
                  <a:srgbClr val="000000"/>
                </a:solidFill>
                <a:latin typeface="Helvetica"/>
                <a:ea typeface="ＭＳ Ｐゴシック" charset="-128"/>
                <a:cs typeface="Helvetica"/>
              </a:defRPr>
            </a:lvl1pPr>
            <a:lvl2pPr marL="495285" indent="-198114" algn="l" rtl="0" eaLnBrk="0" fontAlgn="base" hangingPunct="0">
              <a:lnSpc>
                <a:spcPts val="2600"/>
              </a:lnSpc>
              <a:spcBef>
                <a:spcPts val="433"/>
              </a:spcBef>
              <a:spcAft>
                <a:spcPct val="0"/>
              </a:spcAft>
              <a:buClr>
                <a:srgbClr val="C00000"/>
              </a:buClr>
              <a:buFont typeface="Wingdings" charset="2"/>
              <a:buChar char="Ø"/>
              <a:defRPr sz="1517">
                <a:solidFill>
                  <a:srgbClr val="000000"/>
                </a:solidFill>
                <a:latin typeface="Helvetica"/>
                <a:ea typeface="ＭＳ Ｐゴシック" pitchFamily="-110" charset="-128"/>
                <a:cs typeface="Helvetica"/>
              </a:defRPr>
            </a:lvl2pPr>
            <a:lvl3pPr marL="742927" indent="-198114" algn="l" rtl="0" eaLnBrk="0" fontAlgn="base" hangingPunct="0">
              <a:lnSpc>
                <a:spcPts val="2600"/>
              </a:lnSpc>
              <a:spcBef>
                <a:spcPts val="433"/>
              </a:spcBef>
              <a:spcAft>
                <a:spcPct val="0"/>
              </a:spcAft>
              <a:buClr>
                <a:srgbClr val="0070C0"/>
              </a:buClr>
              <a:buSzPct val="90000"/>
              <a:buChar char="»"/>
              <a:defRPr sz="1517">
                <a:solidFill>
                  <a:srgbClr val="000000"/>
                </a:solidFill>
                <a:latin typeface="Helvetica"/>
                <a:ea typeface="ＭＳ Ｐゴシック" pitchFamily="-110" charset="-128"/>
                <a:cs typeface="Helvetica"/>
              </a:defRPr>
            </a:lvl3pPr>
            <a:lvl4pPr marL="990570" indent="-198114" algn="l" rtl="0" eaLnBrk="0" fontAlgn="base" hangingPunct="0">
              <a:lnSpc>
                <a:spcPts val="2600"/>
              </a:lnSpc>
              <a:spcBef>
                <a:spcPts val="433"/>
              </a:spcBef>
              <a:spcAft>
                <a:spcPct val="0"/>
              </a:spcAft>
              <a:buClr>
                <a:srgbClr val="C00000"/>
              </a:buClr>
              <a:buFont typeface="Courier New" charset="0"/>
              <a:buChar char="o"/>
              <a:defRPr sz="1517">
                <a:solidFill>
                  <a:srgbClr val="000000"/>
                </a:solidFill>
                <a:latin typeface="Helvetica"/>
                <a:ea typeface="ＭＳ Ｐゴシック" pitchFamily="-110" charset="-128"/>
                <a:cs typeface="Helvetica"/>
              </a:defRPr>
            </a:lvl4pPr>
            <a:lvl5pPr marL="1238212" indent="-198114" algn="l" rtl="0" eaLnBrk="0" fontAlgn="base" hangingPunct="0">
              <a:lnSpc>
                <a:spcPts val="2817"/>
              </a:lnSpc>
              <a:spcBef>
                <a:spcPct val="0"/>
              </a:spcBef>
              <a:spcAft>
                <a:spcPct val="0"/>
              </a:spcAft>
              <a:buClr>
                <a:srgbClr val="0070C0"/>
              </a:buClr>
              <a:buFont typeface="Wingdings" charset="2"/>
              <a:buChar char="§"/>
              <a:defRPr sz="1517">
                <a:solidFill>
                  <a:srgbClr val="000000"/>
                </a:solidFill>
                <a:latin typeface="Helvetica"/>
                <a:ea typeface="ＭＳ Ｐゴシック" pitchFamily="-110" charset="-128"/>
                <a:cs typeface="Helvetica"/>
              </a:defRPr>
            </a:lvl5pPr>
            <a:lvl6pPr marL="2672984"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6pPr>
            <a:lvl7pPr marL="311745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7pPr>
            <a:lvl8pPr marL="356192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8pPr>
            <a:lvl9pPr marL="4006390"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9pPr>
          </a:lstStyle>
          <a:p>
            <a:pPr marL="509588" indent="-393700">
              <a:lnSpc>
                <a:spcPct val="100000"/>
              </a:lnSpc>
              <a:spcBef>
                <a:spcPts val="600"/>
              </a:spcBef>
              <a:spcAft>
                <a:spcPts val="0"/>
              </a:spcAft>
              <a:defRPr/>
            </a:pPr>
            <a:r>
              <a:rPr lang="en-US" sz="1800" b="0" kern="0" dirty="0"/>
              <a:t>For each instrument type or combination, a variety of groups pursue independent lines of inquiry into instrument/architecture capabilities</a:t>
            </a:r>
          </a:p>
          <a:p>
            <a:pPr marL="509588" indent="-393700">
              <a:lnSpc>
                <a:spcPct val="100000"/>
              </a:lnSpc>
              <a:spcBef>
                <a:spcPts val="600"/>
              </a:spcBef>
              <a:spcAft>
                <a:spcPts val="0"/>
              </a:spcAft>
              <a:defRPr/>
            </a:pPr>
            <a:r>
              <a:rPr lang="en-US" sz="1800" b="0" kern="0" dirty="0"/>
              <a:t>Differences in methodologies &amp; algorithms is an advantage to the evaluation process</a:t>
            </a:r>
          </a:p>
        </p:txBody>
      </p:sp>
      <p:graphicFrame>
        <p:nvGraphicFramePr>
          <p:cNvPr id="9" name="Diagram 8"/>
          <p:cNvGraphicFramePr/>
          <p:nvPr>
            <p:extLst>
              <p:ext uri="{D42A27DB-BD31-4B8C-83A1-F6EECF244321}">
                <p14:modId xmlns:p14="http://schemas.microsoft.com/office/powerpoint/2010/main" val="1133461247"/>
              </p:ext>
            </p:extLst>
          </p:nvPr>
        </p:nvGraphicFramePr>
        <p:xfrm>
          <a:off x="4573619" y="2781632"/>
          <a:ext cx="7487200" cy="3677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0E0EB647-B0CC-43E4-8284-8A370A065AD6}"/>
              </a:ext>
            </a:extLst>
          </p:cNvPr>
          <p:cNvGraphicFramePr/>
          <p:nvPr>
            <p:extLst>
              <p:ext uri="{D42A27DB-BD31-4B8C-83A1-F6EECF244321}">
                <p14:modId xmlns:p14="http://schemas.microsoft.com/office/powerpoint/2010/main" val="1874475215"/>
              </p:ext>
            </p:extLst>
          </p:nvPr>
        </p:nvGraphicFramePr>
        <p:xfrm>
          <a:off x="520119" y="2083496"/>
          <a:ext cx="11540700" cy="52668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8" name="Diagram 7">
            <a:extLst>
              <a:ext uri="{FF2B5EF4-FFF2-40B4-BE49-F238E27FC236}">
                <a16:creationId xmlns:a16="http://schemas.microsoft.com/office/drawing/2014/main" id="{77A5385E-A3CD-4432-B9C5-387827460172}"/>
              </a:ext>
            </a:extLst>
          </p:cNvPr>
          <p:cNvGraphicFramePr/>
          <p:nvPr>
            <p:extLst>
              <p:ext uri="{D42A27DB-BD31-4B8C-83A1-F6EECF244321}">
                <p14:modId xmlns:p14="http://schemas.microsoft.com/office/powerpoint/2010/main" val="2896228882"/>
              </p:ext>
            </p:extLst>
          </p:nvPr>
        </p:nvGraphicFramePr>
        <p:xfrm>
          <a:off x="520119" y="2781632"/>
          <a:ext cx="3190461" cy="384941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1366653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13</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4" name="Title 3">
            <a:extLst>
              <a:ext uri="{FF2B5EF4-FFF2-40B4-BE49-F238E27FC236}">
                <a16:creationId xmlns:a16="http://schemas.microsoft.com/office/drawing/2014/main" id="{820F4230-AC07-1E43-9F69-05B8256F498E}"/>
              </a:ext>
            </a:extLst>
          </p:cNvPr>
          <p:cNvSpPr>
            <a:spLocks noGrp="1"/>
          </p:cNvSpPr>
          <p:nvPr>
            <p:ph type="title"/>
          </p:nvPr>
        </p:nvSpPr>
        <p:spPr>
          <a:xfrm>
            <a:off x="471339" y="343292"/>
            <a:ext cx="10382191" cy="838200"/>
          </a:xfrm>
        </p:spPr>
        <p:txBody>
          <a:bodyPr/>
          <a:lstStyle/>
          <a:p>
            <a:pPr algn="l"/>
            <a:r>
              <a:rPr lang="en-US" sz="2800" dirty="0"/>
              <a:t>Four methodologies to evaluate architecture performance </a:t>
            </a:r>
          </a:p>
        </p:txBody>
      </p:sp>
      <p:sp>
        <p:nvSpPr>
          <p:cNvPr id="8" name="Content Placeholder 4">
            <a:extLst>
              <a:ext uri="{FF2B5EF4-FFF2-40B4-BE49-F238E27FC236}">
                <a16:creationId xmlns:a16="http://schemas.microsoft.com/office/drawing/2014/main" id="{BDB679D6-D8A4-0C43-86D9-559627AB5545}"/>
              </a:ext>
            </a:extLst>
          </p:cNvPr>
          <p:cNvSpPr>
            <a:spLocks noGrp="1"/>
          </p:cNvSpPr>
          <p:nvPr>
            <p:ph sz="quarter" idx="10"/>
          </p:nvPr>
        </p:nvSpPr>
        <p:spPr>
          <a:xfrm>
            <a:off x="471339" y="1099595"/>
            <a:ext cx="11104775" cy="5510756"/>
          </a:xfrm>
        </p:spPr>
        <p:txBody>
          <a:bodyPr>
            <a:normAutofit fontScale="92500" lnSpcReduction="20000"/>
          </a:bodyPr>
          <a:lstStyle/>
          <a:p>
            <a:pPr>
              <a:lnSpc>
                <a:spcPct val="120000"/>
              </a:lnSpc>
              <a:spcBef>
                <a:spcPts val="0"/>
              </a:spcBef>
            </a:pPr>
            <a:r>
              <a:rPr lang="en-US" sz="1900" b="0" dirty="0"/>
              <a:t>Information content analysis (</a:t>
            </a:r>
            <a:r>
              <a:rPr lang="en-US" sz="1900" dirty="0"/>
              <a:t>ICA</a:t>
            </a:r>
            <a:r>
              <a:rPr lang="en-US" sz="1900" b="0" dirty="0"/>
              <a:t>) – </a:t>
            </a:r>
            <a:r>
              <a:rPr lang="en-US" sz="1900" b="0" dirty="0" err="1"/>
              <a:t>LaRC+GISS</a:t>
            </a:r>
            <a:r>
              <a:rPr lang="en-US" sz="1900" b="0" dirty="0"/>
              <a:t>/OU</a:t>
            </a:r>
          </a:p>
          <a:p>
            <a:pPr lvl="1">
              <a:lnSpc>
                <a:spcPct val="120000"/>
              </a:lnSpc>
              <a:spcBef>
                <a:spcPts val="0"/>
              </a:spcBef>
              <a:buFont typeface="Arial" panose="020B0604020202020204" pitchFamily="34" charset="0"/>
              <a:buChar char="•"/>
            </a:pPr>
            <a:r>
              <a:rPr lang="en-US" dirty="0">
                <a:solidFill>
                  <a:srgbClr val="FF0000"/>
                </a:solidFill>
              </a:rPr>
              <a:t>Uses “a retrieval-free methodology to determine the basic sensitivities of the measurements independent of retrieval assumptions and constraints” (from Burton et al., 2016)</a:t>
            </a:r>
          </a:p>
          <a:p>
            <a:pPr lvl="1">
              <a:lnSpc>
                <a:spcPct val="120000"/>
              </a:lnSpc>
              <a:spcBef>
                <a:spcPts val="0"/>
              </a:spcBef>
            </a:pPr>
            <a:r>
              <a:rPr lang="en-US" dirty="0"/>
              <a:t>Strength: </a:t>
            </a:r>
            <a:r>
              <a:rPr lang="en-US" dirty="0">
                <a:latin typeface="Arial" panose="020B0604020202020204" pitchFamily="34" charset="0"/>
                <a:cs typeface="Arial" panose="020B0604020202020204" pitchFamily="34" charset="0"/>
              </a:rPr>
              <a:t>tests impact of a priori constraints; efficient calculation for large set of aerosol scenarios; focus on propagation of measurement errors (not retrieval errors); simplifies assessment of relative strengths </a:t>
            </a:r>
          </a:p>
          <a:p>
            <a:pPr lvl="1">
              <a:lnSpc>
                <a:spcPct val="120000"/>
              </a:lnSpc>
              <a:spcBef>
                <a:spcPts val="0"/>
              </a:spcBef>
            </a:pPr>
            <a:r>
              <a:rPr lang="en-US" dirty="0"/>
              <a:t>Limitation: assumes successful retrieval convergence to the true solution; linear assumption of forward model response to the perturbations of retrieval parameters in Jacobian evaluation</a:t>
            </a:r>
          </a:p>
          <a:p>
            <a:pPr>
              <a:lnSpc>
                <a:spcPct val="120000"/>
              </a:lnSpc>
              <a:spcBef>
                <a:spcPts val="1200"/>
              </a:spcBef>
            </a:pPr>
            <a:r>
              <a:rPr lang="en-US" sz="1900" dirty="0"/>
              <a:t>“</a:t>
            </a:r>
            <a:r>
              <a:rPr lang="en-US" sz="1900" b="0" dirty="0"/>
              <a:t>Statistical” Direct Retrieval Simulation (</a:t>
            </a:r>
            <a:r>
              <a:rPr lang="en-US" sz="1900" dirty="0"/>
              <a:t>DRS</a:t>
            </a:r>
            <a:r>
              <a:rPr lang="en-US" sz="1900" b="0" dirty="0"/>
              <a:t>) – </a:t>
            </a:r>
            <a:r>
              <a:rPr lang="en-US" sz="1900" b="0" dirty="0" err="1"/>
              <a:t>LaRC+GISS</a:t>
            </a:r>
            <a:r>
              <a:rPr lang="en-US" sz="1900" b="0" dirty="0"/>
              <a:t>/GSFC/OU</a:t>
            </a:r>
          </a:p>
          <a:p>
            <a:pPr lvl="1">
              <a:lnSpc>
                <a:spcPct val="120000"/>
              </a:lnSpc>
              <a:spcBef>
                <a:spcPts val="0"/>
              </a:spcBef>
              <a:buFont typeface="Arial" panose="020B0604020202020204" pitchFamily="34" charset="0"/>
              <a:buChar char="•"/>
            </a:pPr>
            <a:r>
              <a:rPr lang="en-US" dirty="0">
                <a:solidFill>
                  <a:srgbClr val="FF0000"/>
                </a:solidFill>
              </a:rPr>
              <a:t>Uses canonical cases or nature run output and optimal estimation to retrieve GVs from simulated, noise-added signals</a:t>
            </a:r>
          </a:p>
          <a:p>
            <a:pPr lvl="1">
              <a:lnSpc>
                <a:spcPct val="120000"/>
              </a:lnSpc>
              <a:spcBef>
                <a:spcPts val="0"/>
              </a:spcBef>
            </a:pPr>
            <a:r>
              <a:rPr lang="en-US" dirty="0"/>
              <a:t>Strength: Tests the effect of a priori constraints and measurement biases, reflects the impact of initial guess and numerical instability/ill-</a:t>
            </a:r>
            <a:r>
              <a:rPr lang="en-US" dirty="0" err="1"/>
              <a:t>posedness</a:t>
            </a:r>
            <a:r>
              <a:rPr lang="en-US" dirty="0"/>
              <a:t>.</a:t>
            </a:r>
          </a:p>
          <a:p>
            <a:pPr lvl="1">
              <a:lnSpc>
                <a:spcPct val="120000"/>
              </a:lnSpc>
              <a:spcBef>
                <a:spcPts val="0"/>
              </a:spcBef>
            </a:pPr>
            <a:r>
              <a:rPr lang="en-US" dirty="0"/>
              <a:t>Limitation: Computationally expensive for a comprehensive study</a:t>
            </a:r>
          </a:p>
          <a:p>
            <a:pPr>
              <a:lnSpc>
                <a:spcPct val="120000"/>
              </a:lnSpc>
              <a:spcBef>
                <a:spcPts val="1200"/>
              </a:spcBef>
              <a:spcAft>
                <a:spcPts val="0"/>
              </a:spcAft>
            </a:pPr>
            <a:r>
              <a:rPr lang="en-US" sz="1900" b="0" dirty="0"/>
              <a:t>Statistical DRS performance analysis (</a:t>
            </a:r>
            <a:r>
              <a:rPr lang="en-US" sz="1900" dirty="0"/>
              <a:t>SPA</a:t>
            </a:r>
            <a:r>
              <a:rPr lang="en-US" sz="1900" b="0" dirty="0"/>
              <a:t>) – </a:t>
            </a:r>
            <a:r>
              <a:rPr lang="en-US" sz="1900" b="0" dirty="0" err="1"/>
              <a:t>LaRC</a:t>
            </a:r>
            <a:r>
              <a:rPr lang="en-US" sz="1900" b="0" dirty="0"/>
              <a:t>/GSFC</a:t>
            </a:r>
          </a:p>
          <a:p>
            <a:pPr lvl="1">
              <a:lnSpc>
                <a:spcPct val="120000"/>
              </a:lnSpc>
              <a:spcBef>
                <a:spcPts val="0"/>
              </a:spcBef>
              <a:buFont typeface="Arial" panose="020B0604020202020204" pitchFamily="34" charset="0"/>
              <a:buChar char="•"/>
            </a:pPr>
            <a:r>
              <a:rPr lang="en-US" b="0" dirty="0">
                <a:solidFill>
                  <a:srgbClr val="FF0000"/>
                </a:solidFill>
              </a:rPr>
              <a:t>Uses forward model and optimal estimation </a:t>
            </a:r>
            <a:r>
              <a:rPr lang="en-US" dirty="0">
                <a:solidFill>
                  <a:srgbClr val="FF0000"/>
                </a:solidFill>
              </a:rPr>
              <a:t>to retrieve GVs from simulated (incl. varied microphysics), noise-added signals</a:t>
            </a:r>
            <a:endParaRPr lang="en-US" b="0" dirty="0">
              <a:solidFill>
                <a:srgbClr val="FF0000"/>
              </a:solidFill>
            </a:endParaRPr>
          </a:p>
          <a:p>
            <a:pPr lvl="1">
              <a:lnSpc>
                <a:spcPct val="120000"/>
              </a:lnSpc>
              <a:spcBef>
                <a:spcPts val="0"/>
              </a:spcBef>
            </a:pPr>
            <a:r>
              <a:rPr lang="en-US" dirty="0"/>
              <a:t>Strength: Provides performance using a large number of cases for a range of parameters</a:t>
            </a:r>
          </a:p>
          <a:p>
            <a:pPr lvl="1">
              <a:lnSpc>
                <a:spcPct val="120000"/>
              </a:lnSpc>
              <a:spcBef>
                <a:spcPts val="0"/>
              </a:spcBef>
            </a:pPr>
            <a:r>
              <a:rPr lang="en-US" dirty="0"/>
              <a:t>Limitation: Computationally expensive; simplifications</a:t>
            </a:r>
          </a:p>
          <a:p>
            <a:pPr>
              <a:lnSpc>
                <a:spcPct val="120000"/>
              </a:lnSpc>
              <a:spcBef>
                <a:spcPts val="1200"/>
              </a:spcBef>
              <a:spcAft>
                <a:spcPts val="0"/>
              </a:spcAft>
            </a:pPr>
            <a:r>
              <a:rPr lang="en-US" sz="1900" b="0" dirty="0"/>
              <a:t>Real data analysis (</a:t>
            </a:r>
            <a:r>
              <a:rPr lang="en-US" sz="1900" dirty="0"/>
              <a:t>RDA</a:t>
            </a:r>
            <a:r>
              <a:rPr lang="en-US" sz="1900" b="0" dirty="0"/>
              <a:t>) – </a:t>
            </a:r>
            <a:r>
              <a:rPr lang="en-US" sz="1900" b="0" dirty="0" err="1"/>
              <a:t>LaRC+GISS</a:t>
            </a:r>
            <a:r>
              <a:rPr lang="en-US" sz="1900" b="0" dirty="0"/>
              <a:t>/GSFC/OU (planned)</a:t>
            </a:r>
          </a:p>
          <a:p>
            <a:pPr lvl="1">
              <a:lnSpc>
                <a:spcPct val="120000"/>
              </a:lnSpc>
              <a:spcBef>
                <a:spcPts val="0"/>
              </a:spcBef>
              <a:buFont typeface="Arial" panose="020B0604020202020204" pitchFamily="34" charset="0"/>
              <a:buChar char="•"/>
            </a:pPr>
            <a:r>
              <a:rPr lang="en-US" dirty="0">
                <a:solidFill>
                  <a:srgbClr val="FF0000"/>
                </a:solidFill>
              </a:rPr>
              <a:t>Uses actual data collected by </a:t>
            </a:r>
            <a:r>
              <a:rPr lang="en-US" dirty="0" err="1">
                <a:solidFill>
                  <a:srgbClr val="FF0000"/>
                </a:solidFill>
              </a:rPr>
              <a:t>lidars</a:t>
            </a:r>
            <a:r>
              <a:rPr lang="en-US" dirty="0">
                <a:solidFill>
                  <a:srgbClr val="FF0000"/>
                </a:solidFill>
              </a:rPr>
              <a:t> and </a:t>
            </a:r>
            <a:r>
              <a:rPr lang="en-US" dirty="0" err="1">
                <a:solidFill>
                  <a:srgbClr val="FF0000"/>
                </a:solidFill>
              </a:rPr>
              <a:t>polarimeters</a:t>
            </a:r>
            <a:r>
              <a:rPr lang="en-US" dirty="0">
                <a:solidFill>
                  <a:srgbClr val="FF0000"/>
                </a:solidFill>
              </a:rPr>
              <a:t> to test retrievals (may include comparison to in situ data)</a:t>
            </a:r>
            <a:endParaRPr lang="en-US" dirty="0"/>
          </a:p>
          <a:p>
            <a:pPr lvl="1">
              <a:lnSpc>
                <a:spcPct val="120000"/>
              </a:lnSpc>
              <a:spcBef>
                <a:spcPts val="0"/>
              </a:spcBef>
            </a:pPr>
            <a:r>
              <a:rPr lang="en-US" dirty="0"/>
              <a:t>Strength: fidelity to measurement reality</a:t>
            </a:r>
          </a:p>
          <a:p>
            <a:pPr lvl="1">
              <a:lnSpc>
                <a:spcPct val="120000"/>
              </a:lnSpc>
              <a:spcBef>
                <a:spcPts val="0"/>
              </a:spcBef>
            </a:pPr>
            <a:r>
              <a:rPr lang="en-US" dirty="0"/>
              <a:t>Limitation: constrained by existing instrumental setting in terms of spectral channels, view angles, resolution and swath; needs ground truth; retrieval methodology error coupled with modeling error and measurement errors</a:t>
            </a:r>
          </a:p>
        </p:txBody>
      </p:sp>
    </p:spTree>
    <p:extLst>
      <p:ext uri="{BB962C8B-B14F-4D97-AF65-F5344CB8AC3E}">
        <p14:creationId xmlns:p14="http://schemas.microsoft.com/office/powerpoint/2010/main" val="3452836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a:xfrm>
            <a:off x="1143000" y="6459599"/>
            <a:ext cx="443324" cy="342900"/>
          </a:xfrm>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14</a:t>
            </a:fld>
            <a:endParaRPr lang="en-US" sz="867" b="0" dirty="0">
              <a:ea typeface="ＭＳ Ｐゴシック" charset="0"/>
            </a:endParaRPr>
          </a:p>
        </p:txBody>
      </p:sp>
      <p:sp>
        <p:nvSpPr>
          <p:cNvPr id="20" name="Title 3">
            <a:extLst>
              <a:ext uri="{FF2B5EF4-FFF2-40B4-BE49-F238E27FC236}">
                <a16:creationId xmlns:a16="http://schemas.microsoft.com/office/drawing/2014/main" id="{80AE178F-D74B-874A-96E9-81441F294990}"/>
              </a:ext>
            </a:extLst>
          </p:cNvPr>
          <p:cNvSpPr>
            <a:spLocks noGrp="1"/>
          </p:cNvSpPr>
          <p:nvPr>
            <p:ph type="title"/>
          </p:nvPr>
        </p:nvSpPr>
        <p:spPr>
          <a:xfrm>
            <a:off x="408126" y="55501"/>
            <a:ext cx="9594717" cy="838200"/>
          </a:xfrm>
        </p:spPr>
        <p:txBody>
          <a:bodyPr>
            <a:normAutofit/>
          </a:bodyPr>
          <a:lstStyle/>
          <a:p>
            <a:pPr>
              <a:spcAft>
                <a:spcPts val="600"/>
              </a:spcAft>
            </a:pPr>
            <a:r>
              <a:rPr lang="en-US" sz="4000" b="1" dirty="0">
                <a:effectLst/>
              </a:rPr>
              <a:t>Evolution of SIT-A assessments</a:t>
            </a:r>
          </a:p>
        </p:txBody>
      </p:sp>
      <p:graphicFrame>
        <p:nvGraphicFramePr>
          <p:cNvPr id="7" name="Table 7">
            <a:extLst>
              <a:ext uri="{FF2B5EF4-FFF2-40B4-BE49-F238E27FC236}">
                <a16:creationId xmlns:a16="http://schemas.microsoft.com/office/drawing/2014/main" id="{79CC6D32-12D4-4730-B5AE-ABD01B4871E3}"/>
              </a:ext>
            </a:extLst>
          </p:cNvPr>
          <p:cNvGraphicFramePr>
            <a:graphicFrameLocks noGrp="1"/>
          </p:cNvGraphicFramePr>
          <p:nvPr>
            <p:ph sz="quarter" idx="10"/>
            <p:extLst>
              <p:ext uri="{D42A27DB-BD31-4B8C-83A1-F6EECF244321}">
                <p14:modId xmlns:p14="http://schemas.microsoft.com/office/powerpoint/2010/main" val="1098465542"/>
              </p:ext>
            </p:extLst>
          </p:nvPr>
        </p:nvGraphicFramePr>
        <p:xfrm>
          <a:off x="277020" y="731947"/>
          <a:ext cx="11823540" cy="5821680"/>
        </p:xfrm>
        <a:graphic>
          <a:graphicData uri="http://schemas.openxmlformats.org/drawingml/2006/table">
            <a:tbl>
              <a:tblPr firstRow="1" bandRow="1">
                <a:tableStyleId>{5C22544A-7EE6-4342-B048-85BDC9FD1C3A}</a:tableStyleId>
              </a:tblPr>
              <a:tblGrid>
                <a:gridCol w="1721033">
                  <a:extLst>
                    <a:ext uri="{9D8B030D-6E8A-4147-A177-3AD203B41FA5}">
                      <a16:colId xmlns:a16="http://schemas.microsoft.com/office/drawing/2014/main" val="1789853919"/>
                    </a:ext>
                  </a:extLst>
                </a:gridCol>
                <a:gridCol w="2745655">
                  <a:extLst>
                    <a:ext uri="{9D8B030D-6E8A-4147-A177-3AD203B41FA5}">
                      <a16:colId xmlns:a16="http://schemas.microsoft.com/office/drawing/2014/main" val="4166943070"/>
                    </a:ext>
                  </a:extLst>
                </a:gridCol>
                <a:gridCol w="4664452">
                  <a:extLst>
                    <a:ext uri="{9D8B030D-6E8A-4147-A177-3AD203B41FA5}">
                      <a16:colId xmlns:a16="http://schemas.microsoft.com/office/drawing/2014/main" val="1770503546"/>
                    </a:ext>
                  </a:extLst>
                </a:gridCol>
                <a:gridCol w="2692400">
                  <a:extLst>
                    <a:ext uri="{9D8B030D-6E8A-4147-A177-3AD203B41FA5}">
                      <a16:colId xmlns:a16="http://schemas.microsoft.com/office/drawing/2014/main" val="3647801706"/>
                    </a:ext>
                  </a:extLst>
                </a:gridCol>
              </a:tblGrid>
              <a:tr h="595350">
                <a:tc>
                  <a:txBody>
                    <a:bodyPr/>
                    <a:lstStyle/>
                    <a:p>
                      <a:r>
                        <a:rPr lang="en-US" sz="1800" dirty="0"/>
                        <a:t>Assessment  →</a:t>
                      </a:r>
                    </a:p>
                    <a:p>
                      <a:r>
                        <a:rPr lang="en-US" sz="1800" dirty="0"/>
                        <a:t>Feature ↓</a:t>
                      </a:r>
                    </a:p>
                  </a:txBody>
                  <a:tcPr marL="45720" marR="45720"/>
                </a:tc>
                <a:tc>
                  <a:txBody>
                    <a:bodyPr/>
                    <a:lstStyle/>
                    <a:p>
                      <a:r>
                        <a:rPr lang="en-US" sz="1800" dirty="0"/>
                        <a:t>8G assessment</a:t>
                      </a:r>
                    </a:p>
                  </a:txBody>
                  <a:tcPr marL="45720" marR="45720"/>
                </a:tc>
                <a:tc>
                  <a:txBody>
                    <a:bodyPr/>
                    <a:lstStyle/>
                    <a:p>
                      <a:r>
                        <a:rPr lang="en-US" sz="1800" dirty="0"/>
                        <a:t>8K assessment(s)</a:t>
                      </a:r>
                    </a:p>
                  </a:txBody>
                  <a:tcPr marL="45720" marR="45720"/>
                </a:tc>
                <a:tc>
                  <a:txBody>
                    <a:bodyPr/>
                    <a:lstStyle/>
                    <a:p>
                      <a:r>
                        <a:rPr lang="en-US" sz="1800" dirty="0"/>
                        <a:t>Future change</a:t>
                      </a:r>
                    </a:p>
                  </a:txBody>
                  <a:tcPr marL="45720" marR="45720"/>
                </a:tc>
                <a:extLst>
                  <a:ext uri="{0D108BD9-81ED-4DB2-BD59-A6C34878D82A}">
                    <a16:rowId xmlns:a16="http://schemas.microsoft.com/office/drawing/2014/main" val="2448280081"/>
                  </a:ext>
                </a:extLst>
              </a:tr>
              <a:tr h="481950">
                <a:tc>
                  <a:txBody>
                    <a:bodyPr/>
                    <a:lstStyle/>
                    <a:p>
                      <a:r>
                        <a:rPr lang="en-US" sz="1600" dirty="0"/>
                        <a:t>Instruments</a:t>
                      </a:r>
                    </a:p>
                  </a:txBody>
                  <a:tcPr marL="45720" marR="45720"/>
                </a:tc>
                <a:tc>
                  <a:txBody>
                    <a:bodyPr/>
                    <a:lstStyle/>
                    <a:p>
                      <a:r>
                        <a:rPr lang="en-US" sz="1400" dirty="0"/>
                        <a:t>SSP: Lidar 5 + Pol 7</a:t>
                      </a:r>
                    </a:p>
                    <a:p>
                      <a:r>
                        <a:rPr lang="en-US" sz="1400" dirty="0"/>
                        <a:t>SSG: Lidar 9 + Pol 4b</a:t>
                      </a:r>
                    </a:p>
                  </a:txBody>
                  <a:tcPr marL="45720" marR="45720"/>
                </a:tc>
                <a:tc>
                  <a:txBody>
                    <a:bodyPr/>
                    <a:lstStyle/>
                    <a:p>
                      <a:r>
                        <a:rPr lang="en-US" sz="1400" dirty="0"/>
                        <a:t>SSP: Lidar 5/6/9 + Pol 7 (8K, 8K-1, 8K-2)</a:t>
                      </a:r>
                    </a:p>
                    <a:p>
                      <a:r>
                        <a:rPr lang="en-US" sz="1400" dirty="0"/>
                        <a:t>SSG: Lidar 9 + Pol 4b</a:t>
                      </a:r>
                    </a:p>
                  </a:txBody>
                  <a:tcPr marL="45720" marR="45720"/>
                </a:tc>
                <a:tc>
                  <a:txBody>
                    <a:bodyPr/>
                    <a:lstStyle/>
                    <a:p>
                      <a:endParaRPr lang="en-US" sz="1400" dirty="0"/>
                    </a:p>
                  </a:txBody>
                  <a:tcPr marL="45720" marR="45720"/>
                </a:tc>
                <a:extLst>
                  <a:ext uri="{0D108BD9-81ED-4DB2-BD59-A6C34878D82A}">
                    <a16:rowId xmlns:a16="http://schemas.microsoft.com/office/drawing/2014/main" val="233715890"/>
                  </a:ext>
                </a:extLst>
              </a:tr>
              <a:tr h="481950">
                <a:tc>
                  <a:txBody>
                    <a:bodyPr/>
                    <a:lstStyle/>
                    <a:p>
                      <a:r>
                        <a:rPr lang="en-US" sz="1600" dirty="0"/>
                        <a:t>Observing modes</a:t>
                      </a:r>
                    </a:p>
                  </a:txBody>
                  <a:tcPr marL="45720" marR="45720"/>
                </a:tc>
                <a:tc>
                  <a:txBody>
                    <a:bodyPr/>
                    <a:lstStyle/>
                    <a:p>
                      <a:r>
                        <a:rPr lang="en-US" sz="1400" dirty="0"/>
                        <a:t>1 – Nadir, daytime  Nd</a:t>
                      </a:r>
                    </a:p>
                  </a:txBody>
                  <a:tcPr marL="45720" marR="45720"/>
                </a:tc>
                <a:tc>
                  <a:txBody>
                    <a:bodyPr/>
                    <a:lstStyle/>
                    <a:p>
                      <a:pPr marL="0" lvl="1" indent="6350">
                        <a:buFont typeface="+mj-lt"/>
                        <a:buAutoNum type="arabicPeriod"/>
                      </a:pPr>
                      <a:r>
                        <a:rPr lang="en-US" sz="1400" dirty="0"/>
                        <a:t>Nadir, daytime (</a:t>
                      </a:r>
                      <a:r>
                        <a:rPr lang="en-US" sz="1400" dirty="0" err="1"/>
                        <a:t>nd</a:t>
                      </a:r>
                      <a:r>
                        <a:rPr lang="en-US" sz="1400" dirty="0"/>
                        <a:t>)  2. Nadir, nighttime (</a:t>
                      </a:r>
                      <a:r>
                        <a:rPr lang="en-US" sz="1400" dirty="0" err="1"/>
                        <a:t>nn</a:t>
                      </a:r>
                      <a:r>
                        <a:rPr lang="en-US" sz="1400" dirty="0"/>
                        <a:t>)                              3. Off nadir, daytime (od)  4. Off nadir, nighttime (on, CCP only)</a:t>
                      </a:r>
                    </a:p>
                  </a:txBody>
                  <a:tcPr marL="45720" marR="45720"/>
                </a:tc>
                <a:tc>
                  <a:txBody>
                    <a:bodyPr/>
                    <a:lstStyle/>
                    <a:p>
                      <a:r>
                        <a:rPr lang="en-US" sz="1400" dirty="0"/>
                        <a:t>NA</a:t>
                      </a:r>
                    </a:p>
                  </a:txBody>
                  <a:tcPr marL="45720" marR="45720"/>
                </a:tc>
                <a:extLst>
                  <a:ext uri="{0D108BD9-81ED-4DB2-BD59-A6C34878D82A}">
                    <a16:rowId xmlns:a16="http://schemas.microsoft.com/office/drawing/2014/main" val="256648716"/>
                  </a:ext>
                </a:extLst>
              </a:tr>
              <a:tr h="680400">
                <a:tc>
                  <a:txBody>
                    <a:bodyPr/>
                    <a:lstStyle/>
                    <a:p>
                      <a:r>
                        <a:rPr lang="en-US" sz="1600" dirty="0"/>
                        <a:t>Lidar uncertainties</a:t>
                      </a:r>
                    </a:p>
                  </a:txBody>
                  <a:tcPr marL="45720" marR="45720"/>
                </a:tc>
                <a:tc>
                  <a:txBody>
                    <a:bodyPr/>
                    <a:lstStyle/>
                    <a:p>
                      <a:r>
                        <a:rPr lang="en-US" sz="1400" dirty="0"/>
                        <a:t>Generic: </a:t>
                      </a:r>
                    </a:p>
                    <a:p>
                      <a:pPr marL="173038" indent="-173038">
                        <a:buFont typeface="Arial" panose="020B0604020202020204" pitchFamily="34" charset="0"/>
                        <a:buChar char="•"/>
                      </a:pPr>
                      <a:r>
                        <a:rPr lang="en-US" sz="1400" dirty="0"/>
                        <a:t>5% in total/attenuated </a:t>
                      </a:r>
                      <a:r>
                        <a:rPr lang="en-US" sz="1400" dirty="0" err="1"/>
                        <a:t>backsc</a:t>
                      </a:r>
                      <a:r>
                        <a:rPr lang="en-US" sz="1400" dirty="0"/>
                        <a:t>.</a:t>
                      </a:r>
                    </a:p>
                    <a:p>
                      <a:pPr marL="173038" indent="-173038">
                        <a:buFont typeface="Arial" panose="020B0604020202020204" pitchFamily="34" charset="0"/>
                        <a:buChar char="•"/>
                      </a:pPr>
                      <a:r>
                        <a:rPr lang="en-US" sz="1400" dirty="0"/>
                        <a:t>17 Mm</a:t>
                      </a:r>
                      <a:r>
                        <a:rPr lang="en-US" sz="1400" baseline="30000" dirty="0"/>
                        <a:t>-1</a:t>
                      </a:r>
                      <a:r>
                        <a:rPr lang="en-US" sz="1400" dirty="0"/>
                        <a:t> in extinction</a:t>
                      </a:r>
                    </a:p>
                  </a:txBody>
                  <a:tcPr marL="45720" marR="45720"/>
                </a:tc>
                <a:tc>
                  <a:txBody>
                    <a:bodyPr/>
                    <a:lstStyle/>
                    <a:p>
                      <a:r>
                        <a:rPr lang="en-US" sz="1400" dirty="0"/>
                        <a:t>Realistic, instrument-specific for all three lidars considered (i.e., 05, 06, 09)</a:t>
                      </a:r>
                    </a:p>
                  </a:txBody>
                  <a:tcPr marL="45720" marR="45720"/>
                </a:tc>
                <a:tc>
                  <a:txBody>
                    <a:bodyPr/>
                    <a:lstStyle/>
                    <a:p>
                      <a:r>
                        <a:rPr lang="en-US" sz="1400" dirty="0"/>
                        <a:t>NA</a:t>
                      </a:r>
                    </a:p>
                  </a:txBody>
                  <a:tcPr marL="45720" marR="45720"/>
                </a:tc>
                <a:extLst>
                  <a:ext uri="{0D108BD9-81ED-4DB2-BD59-A6C34878D82A}">
                    <a16:rowId xmlns:a16="http://schemas.microsoft.com/office/drawing/2014/main" val="632294290"/>
                  </a:ext>
                </a:extLst>
              </a:tr>
              <a:tr h="538650">
                <a:tc>
                  <a:txBody>
                    <a:bodyPr/>
                    <a:lstStyle/>
                    <a:p>
                      <a:r>
                        <a:rPr lang="en-US" sz="1600" dirty="0"/>
                        <a:t>GEOS-5 Nature Runs</a:t>
                      </a:r>
                    </a:p>
                  </a:txBody>
                  <a:tcPr marL="45720" marR="45720"/>
                </a:tc>
                <a:tc>
                  <a:txBody>
                    <a:bodyPr/>
                    <a:lstStyle/>
                    <a:p>
                      <a:r>
                        <a:rPr lang="en-US" sz="1400" dirty="0"/>
                        <a:t>Not used</a:t>
                      </a:r>
                    </a:p>
                  </a:txBody>
                  <a:tcPr marL="45720" marR="45720"/>
                </a:tc>
                <a:tc>
                  <a:txBody>
                    <a:bodyPr/>
                    <a:lstStyle/>
                    <a:p>
                      <a:r>
                        <a:rPr lang="en-US" sz="1400" dirty="0"/>
                        <a:t>Sampling of pdf of viewing geometries</a:t>
                      </a:r>
                    </a:p>
                  </a:txBody>
                  <a:tcPr marL="45720" marR="45720"/>
                </a:tc>
                <a:tc>
                  <a:txBody>
                    <a:bodyPr/>
                    <a:lstStyle/>
                    <a:p>
                      <a:r>
                        <a:rPr lang="en-US" sz="1400" dirty="0"/>
                        <a:t>Sampling of joint pdf’s of viewing geometries, aerosol prop., surfaces</a:t>
                      </a:r>
                    </a:p>
                  </a:txBody>
                  <a:tcPr marL="45720" marR="45720"/>
                </a:tc>
                <a:extLst>
                  <a:ext uri="{0D108BD9-81ED-4DB2-BD59-A6C34878D82A}">
                    <a16:rowId xmlns:a16="http://schemas.microsoft.com/office/drawing/2014/main" val="1304060837"/>
                  </a:ext>
                </a:extLst>
              </a:tr>
              <a:tr h="1474201">
                <a:tc>
                  <a:txBody>
                    <a:bodyPr/>
                    <a:lstStyle/>
                    <a:p>
                      <a:r>
                        <a:rPr lang="en-US" sz="1600" dirty="0"/>
                        <a:t>Geophysical Variables</a:t>
                      </a:r>
                    </a:p>
                  </a:txBody>
                  <a:tcPr marL="45720" marR="45720"/>
                </a:tc>
                <a:tc>
                  <a:txBody>
                    <a:bodyPr/>
                    <a:lstStyle/>
                    <a:p>
                      <a:pPr fontAlgn="t"/>
                      <a:r>
                        <a:rPr lang="en-US" sz="1400" b="0" kern="1200">
                          <a:solidFill>
                            <a:schemeClr val="dk1"/>
                          </a:solidFill>
                          <a:effectLst/>
                          <a:latin typeface="+mn-lt"/>
                          <a:ea typeface="+mn-ea"/>
                          <a:cs typeface="+mn-cs"/>
                        </a:rPr>
                        <a:t>GV1 (SSA), column &amp; PBL</a:t>
                      </a:r>
                    </a:p>
                    <a:p>
                      <a:pPr fontAlgn="t"/>
                      <a:r>
                        <a:rPr lang="en-US" sz="1400" b="0" kern="1200">
                          <a:solidFill>
                            <a:schemeClr val="dk1"/>
                          </a:solidFill>
                          <a:effectLst/>
                          <a:latin typeface="+mn-lt"/>
                          <a:ea typeface="+mn-ea"/>
                          <a:cs typeface="+mn-cs"/>
                        </a:rPr>
                        <a:t>GV2 (ASYM), column</a:t>
                      </a:r>
                    </a:p>
                    <a:p>
                      <a:pPr fontAlgn="t"/>
                      <a:r>
                        <a:rPr lang="en-US" sz="1400" b="0" kern="1200">
                          <a:solidFill>
                            <a:schemeClr val="dk1"/>
                          </a:solidFill>
                          <a:effectLst/>
                          <a:latin typeface="+mn-lt"/>
                          <a:ea typeface="+mn-ea"/>
                          <a:cs typeface="+mn-cs"/>
                        </a:rPr>
                        <a:t>GV3 (AE2BR), column &amp; PBL</a:t>
                      </a:r>
                    </a:p>
                    <a:p>
                      <a:pPr fontAlgn="t"/>
                      <a:r>
                        <a:rPr lang="en-US" sz="1400" b="0" kern="1200">
                          <a:solidFill>
                            <a:schemeClr val="dk1"/>
                          </a:solidFill>
                          <a:effectLst/>
                          <a:latin typeface="+mn-lt"/>
                          <a:ea typeface="+mn-ea"/>
                          <a:cs typeface="+mn-cs"/>
                        </a:rPr>
                        <a:t>GV4 (AODF), column &amp; PBL</a:t>
                      </a:r>
                    </a:p>
                    <a:p>
                      <a:pPr fontAlgn="t"/>
                      <a:r>
                        <a:rPr lang="en-US" sz="1400" b="0" kern="1200">
                          <a:solidFill>
                            <a:schemeClr val="dk1"/>
                          </a:solidFill>
                          <a:effectLst/>
                          <a:latin typeface="+mn-lt"/>
                          <a:ea typeface="+mn-ea"/>
                          <a:cs typeface="+mn-cs"/>
                        </a:rPr>
                        <a:t>GV6 (AOD), column &amp; PBL</a:t>
                      </a:r>
                    </a:p>
                    <a:p>
                      <a:pPr fontAlgn="t"/>
                      <a:r>
                        <a:rPr lang="en-US" sz="1400" b="0" kern="1200">
                          <a:solidFill>
                            <a:schemeClr val="dk1"/>
                          </a:solidFill>
                          <a:effectLst/>
                          <a:latin typeface="+mn-lt"/>
                          <a:ea typeface="+mn-ea"/>
                          <a:cs typeface="+mn-cs"/>
                        </a:rPr>
                        <a:t>GV7 (ARIR), column &amp; PBL</a:t>
                      </a:r>
                    </a:p>
                    <a:p>
                      <a:r>
                        <a:rPr lang="en-US" sz="1400" b="0" kern="1200">
                          <a:solidFill>
                            <a:schemeClr val="dk1"/>
                          </a:solidFill>
                          <a:effectLst/>
                          <a:latin typeface="+mn-lt"/>
                          <a:ea typeface="+mn-ea"/>
                          <a:cs typeface="+mn-cs"/>
                        </a:rPr>
                        <a:t>GV8 (AEXT), profile</a:t>
                      </a:r>
                    </a:p>
                  </a:txBody>
                  <a:tcPr marL="45720" marR="45720"/>
                </a:tc>
                <a:tc>
                  <a:txBody>
                    <a:bodyPr/>
                    <a:lstStyle/>
                    <a:p>
                      <a:r>
                        <a:rPr lang="en-US" sz="1400" dirty="0"/>
                        <a:t>8G, plus:  </a:t>
                      </a:r>
                      <a:r>
                        <a:rPr lang="en-US" sz="1400" b="1" kern="1200" dirty="0">
                          <a:solidFill>
                            <a:schemeClr val="dk1"/>
                          </a:solidFill>
                          <a:effectLst/>
                          <a:latin typeface="+mn-lt"/>
                          <a:ea typeface="+mn-ea"/>
                          <a:cs typeface="+mn-cs"/>
                        </a:rPr>
                        <a:t>AABS</a:t>
                      </a:r>
                      <a:r>
                        <a:rPr lang="en-US" sz="1400" kern="1200" dirty="0">
                          <a:solidFill>
                            <a:schemeClr val="dk1"/>
                          </a:solidFill>
                          <a:effectLst/>
                          <a:latin typeface="+mn-lt"/>
                          <a:ea typeface="+mn-ea"/>
                          <a:cs typeface="+mn-cs"/>
                        </a:rPr>
                        <a:t>, profile; </a:t>
                      </a:r>
                      <a:r>
                        <a:rPr lang="en-US" sz="1400" b="1" kern="1200" dirty="0">
                          <a:solidFill>
                            <a:schemeClr val="dk1"/>
                          </a:solidFill>
                          <a:effectLst/>
                          <a:latin typeface="+mn-lt"/>
                          <a:ea typeface="+mn-ea"/>
                          <a:cs typeface="+mn-cs"/>
                        </a:rPr>
                        <a:t>AAOD</a:t>
                      </a:r>
                      <a:r>
                        <a:rPr lang="en-US" sz="1400" kern="1200" dirty="0">
                          <a:solidFill>
                            <a:schemeClr val="dk1"/>
                          </a:solidFill>
                          <a:effectLst/>
                          <a:latin typeface="+mn-lt"/>
                          <a:ea typeface="+mn-ea"/>
                          <a:cs typeface="+mn-cs"/>
                        </a:rPr>
                        <a:t>, column &amp; PBL; </a:t>
                      </a:r>
                      <a:r>
                        <a:rPr lang="en-US" sz="1400" b="1" kern="1200" dirty="0">
                          <a:solidFill>
                            <a:schemeClr val="dk1"/>
                          </a:solidFill>
                          <a:effectLst/>
                          <a:latin typeface="+mn-lt"/>
                          <a:ea typeface="+mn-ea"/>
                          <a:cs typeface="+mn-cs"/>
                        </a:rPr>
                        <a:t>AEFR</a:t>
                      </a:r>
                      <a:r>
                        <a:rPr lang="en-US" sz="1400" kern="1200" dirty="0">
                          <a:solidFill>
                            <a:schemeClr val="dk1"/>
                          </a:solidFill>
                          <a:effectLst/>
                          <a:latin typeface="+mn-lt"/>
                          <a:ea typeface="+mn-ea"/>
                          <a:cs typeface="+mn-cs"/>
                        </a:rPr>
                        <a:t>, profile; </a:t>
                      </a:r>
                      <a:r>
                        <a:rPr lang="en-US" sz="1400" b="1" kern="1200" dirty="0">
                          <a:solidFill>
                            <a:schemeClr val="dk1"/>
                          </a:solidFill>
                          <a:effectLst/>
                          <a:latin typeface="+mn-lt"/>
                          <a:ea typeface="+mn-ea"/>
                          <a:cs typeface="+mn-cs"/>
                        </a:rPr>
                        <a:t>AEFR</a:t>
                      </a:r>
                      <a:r>
                        <a:rPr lang="en-US" sz="1400" kern="1200" dirty="0">
                          <a:solidFill>
                            <a:schemeClr val="dk1"/>
                          </a:solidFill>
                          <a:effectLst/>
                          <a:latin typeface="+mn-lt"/>
                          <a:ea typeface="+mn-ea"/>
                          <a:cs typeface="+mn-cs"/>
                        </a:rPr>
                        <a:t>, column &amp; PBL; </a:t>
                      </a:r>
                      <a:r>
                        <a:rPr lang="en-US" sz="1400" b="1" kern="1200" dirty="0">
                          <a:solidFill>
                            <a:schemeClr val="dk1"/>
                          </a:solidFill>
                          <a:effectLst/>
                          <a:latin typeface="+mn-lt"/>
                          <a:ea typeface="+mn-ea"/>
                          <a:cs typeface="+mn-cs"/>
                        </a:rPr>
                        <a:t>AEXTF</a:t>
                      </a:r>
                      <a:r>
                        <a:rPr lang="en-US" sz="1400" kern="1200" dirty="0">
                          <a:solidFill>
                            <a:schemeClr val="dk1"/>
                          </a:solidFill>
                          <a:effectLst/>
                          <a:latin typeface="+mn-lt"/>
                          <a:ea typeface="+mn-ea"/>
                          <a:cs typeface="+mn-cs"/>
                        </a:rPr>
                        <a:t>, profile; </a:t>
                      </a:r>
                      <a:r>
                        <a:rPr lang="en-US" sz="1400" b="1" kern="1200" dirty="0">
                          <a:solidFill>
                            <a:schemeClr val="dk1"/>
                          </a:solidFill>
                          <a:effectLst/>
                          <a:latin typeface="+mn-lt"/>
                          <a:ea typeface="+mn-ea"/>
                          <a:cs typeface="+mn-cs"/>
                        </a:rPr>
                        <a:t>ANC</a:t>
                      </a:r>
                      <a:r>
                        <a:rPr lang="en-US" sz="1400" kern="1200" dirty="0">
                          <a:solidFill>
                            <a:schemeClr val="dk1"/>
                          </a:solidFill>
                          <a:effectLst/>
                          <a:latin typeface="+mn-lt"/>
                          <a:ea typeface="+mn-ea"/>
                          <a:cs typeface="+mn-cs"/>
                        </a:rPr>
                        <a:t>, profile; </a:t>
                      </a:r>
                      <a:r>
                        <a:rPr lang="en-US" sz="1400" b="1" kern="1200" dirty="0">
                          <a:solidFill>
                            <a:schemeClr val="dk1"/>
                          </a:solidFill>
                          <a:effectLst/>
                          <a:latin typeface="+mn-lt"/>
                          <a:ea typeface="+mn-ea"/>
                          <a:cs typeface="+mn-cs"/>
                        </a:rPr>
                        <a:t>APM25</a:t>
                      </a:r>
                      <a:r>
                        <a:rPr lang="en-US" sz="1400" kern="1200" dirty="0">
                          <a:solidFill>
                            <a:schemeClr val="dk1"/>
                          </a:solidFill>
                          <a:effectLst/>
                          <a:latin typeface="+mn-lt"/>
                          <a:ea typeface="+mn-ea"/>
                          <a:cs typeface="+mn-cs"/>
                        </a:rPr>
                        <a:t>, surface</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(includes Enhanced GVs and their uncertainties)</a:t>
                      </a:r>
                    </a:p>
                  </a:txBody>
                  <a:tcPr marL="45720" marR="45720"/>
                </a:tc>
                <a:tc>
                  <a:txBody>
                    <a:bodyPr/>
                    <a:lstStyle/>
                    <a:p>
                      <a:endParaRPr lang="en-US" sz="1400" dirty="0"/>
                    </a:p>
                  </a:txBody>
                  <a:tcPr marL="45720" marR="45720"/>
                </a:tc>
                <a:extLst>
                  <a:ext uri="{0D108BD9-81ED-4DB2-BD59-A6C34878D82A}">
                    <a16:rowId xmlns:a16="http://schemas.microsoft.com/office/drawing/2014/main" val="3357720994"/>
                  </a:ext>
                </a:extLst>
              </a:tr>
              <a:tr h="481950">
                <a:tc>
                  <a:txBody>
                    <a:bodyPr/>
                    <a:lstStyle/>
                    <a:p>
                      <a:r>
                        <a:rPr lang="en-US" sz="1600" dirty="0"/>
                        <a:t>Surfaces</a:t>
                      </a:r>
                    </a:p>
                  </a:txBody>
                  <a:tcPr marL="45720" marR="45720"/>
                </a:tc>
                <a:tc>
                  <a:txBody>
                    <a:bodyPr/>
                    <a:lstStyle/>
                    <a:p>
                      <a:r>
                        <a:rPr lang="en-US" sz="1400"/>
                        <a:t>Ocean only</a:t>
                      </a:r>
                    </a:p>
                  </a:txBody>
                  <a:tcPr marL="45720" marR="45720"/>
                </a:tc>
                <a:tc>
                  <a:txBody>
                    <a:bodyPr/>
                    <a:lstStyle/>
                    <a:p>
                      <a:r>
                        <a:rPr lang="en-US" sz="1400" dirty="0"/>
                        <a:t>Ocean</a:t>
                      </a:r>
                    </a:p>
                    <a:p>
                      <a:r>
                        <a:rPr lang="en-US" sz="1400" dirty="0"/>
                        <a:t>Two polarizing land surfaces (vegetated, desert)</a:t>
                      </a:r>
                    </a:p>
                  </a:txBody>
                  <a:tcPr marL="45720" marR="45720"/>
                </a:tc>
                <a:tc>
                  <a:txBody>
                    <a:bodyPr/>
                    <a:lstStyle/>
                    <a:p>
                      <a:endParaRPr lang="en-US" sz="1400" dirty="0"/>
                    </a:p>
                  </a:txBody>
                  <a:tcPr marL="45720" marR="45720"/>
                </a:tc>
                <a:extLst>
                  <a:ext uri="{0D108BD9-81ED-4DB2-BD59-A6C34878D82A}">
                    <a16:rowId xmlns:a16="http://schemas.microsoft.com/office/drawing/2014/main" val="1101103929"/>
                  </a:ext>
                </a:extLst>
              </a:tr>
              <a:tr h="680400">
                <a:tc>
                  <a:txBody>
                    <a:bodyPr/>
                    <a:lstStyle/>
                    <a:p>
                      <a:r>
                        <a:rPr lang="en-US" sz="1600" dirty="0"/>
                        <a:t>Canonical Case Table</a:t>
                      </a:r>
                    </a:p>
                  </a:txBody>
                  <a:tcPr marL="45720" marR="45720"/>
                </a:tc>
                <a:tc>
                  <a:txBody>
                    <a:bodyPr/>
                    <a:lstStyle/>
                    <a:p>
                      <a:r>
                        <a:rPr lang="en-US" sz="1400" dirty="0"/>
                        <a:t>6 cases, all AOD 0.35, two slab layers (smoke, spherical dust, pollution, marine)</a:t>
                      </a:r>
                    </a:p>
                  </a:txBody>
                  <a:tcPr marL="45720" marR="45720"/>
                </a:tc>
                <a:tc>
                  <a:txBody>
                    <a:bodyPr/>
                    <a:lstStyle/>
                    <a:p>
                      <a:r>
                        <a:rPr lang="en-US" sz="1400" dirty="0"/>
                        <a:t>9 cases, incl. 3 objective specific cases (pristine marine w/ low AOD=0.05; polluted marine w/ low AOD=0.1; smoke above high conc. pollution w AOD=0.6)</a:t>
                      </a:r>
                    </a:p>
                  </a:txBody>
                  <a:tcPr marL="45720" marR="45720"/>
                </a:tc>
                <a:tc>
                  <a:txBody>
                    <a:bodyPr/>
                    <a:lstStyle/>
                    <a:p>
                      <a:r>
                        <a:rPr lang="en-US" sz="1400" dirty="0"/>
                        <a:t>Non-spherical dust</a:t>
                      </a:r>
                    </a:p>
                    <a:p>
                      <a:r>
                        <a:rPr lang="en-US" sz="1400" dirty="0"/>
                        <a:t>Below-Ci</a:t>
                      </a:r>
                    </a:p>
                    <a:p>
                      <a:r>
                        <a:rPr lang="en-US" sz="1400" dirty="0"/>
                        <a:t>Above low Sc</a:t>
                      </a:r>
                    </a:p>
                  </a:txBody>
                  <a:tcPr marL="45720" marR="45720"/>
                </a:tc>
                <a:extLst>
                  <a:ext uri="{0D108BD9-81ED-4DB2-BD59-A6C34878D82A}">
                    <a16:rowId xmlns:a16="http://schemas.microsoft.com/office/drawing/2014/main" val="2619336446"/>
                  </a:ext>
                </a:extLst>
              </a:tr>
            </a:tbl>
          </a:graphicData>
        </a:graphic>
      </p:graphicFrame>
    </p:spTree>
    <p:extLst>
      <p:ext uri="{BB962C8B-B14F-4D97-AF65-F5344CB8AC3E}">
        <p14:creationId xmlns:p14="http://schemas.microsoft.com/office/powerpoint/2010/main" val="3637720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Details for expanded 8K assessments</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marL="0" marR="0" lvl="0" indent="0" algn="r" defTabSz="560961" rtl="0" eaLnBrk="1" fontAlgn="auto" latinLnBrk="0" hangingPunct="1">
              <a:lnSpc>
                <a:spcPct val="100000"/>
              </a:lnSpc>
              <a:spcBef>
                <a:spcPts val="0"/>
              </a:spcBef>
              <a:spcAft>
                <a:spcPts val="0"/>
              </a:spcAft>
              <a:buClrTx/>
              <a:buSzTx/>
              <a:buFontTx/>
              <a:buNone/>
              <a:tabLst/>
              <a:defRPr/>
            </a:pPr>
            <a:fld id="{98C382E8-64D7-CF41-91DF-781111A69940}" type="slidenum">
              <a:rPr kumimoji="0" lang="en-US" sz="982" b="0" i="0" u="none" strike="noStrike" kern="1200" cap="none" spc="0" normalizeH="0" baseline="0" noProof="0">
                <a:ln>
                  <a:noFill/>
                </a:ln>
                <a:solidFill>
                  <a:prstClr val="black">
                    <a:tint val="75000"/>
                  </a:prstClr>
                </a:solidFill>
                <a:effectLst/>
                <a:uLnTx/>
                <a:uFillTx/>
                <a:latin typeface="Calibri" panose="020F0502020204030204"/>
                <a:ea typeface="宋体" charset="0"/>
                <a:cs typeface="+mn-cs"/>
              </a:rPr>
              <a:pPr marL="0" marR="0" lvl="0" indent="0" algn="r" defTabSz="560961" rtl="0" eaLnBrk="1" fontAlgn="auto" latinLnBrk="0" hangingPunct="1">
                <a:lnSpc>
                  <a:spcPct val="100000"/>
                </a:lnSpc>
                <a:spcBef>
                  <a:spcPts val="0"/>
                </a:spcBef>
                <a:spcAft>
                  <a:spcPts val="0"/>
                </a:spcAft>
                <a:buClrTx/>
                <a:buSzTx/>
                <a:buFontTx/>
                <a:buNone/>
                <a:tabLst/>
                <a:defRPr/>
              </a:pPr>
              <a:t>15</a:t>
            </a:fld>
            <a:endParaRPr kumimoji="0" lang="en-US" sz="982" b="0" i="0" u="none" strike="noStrike" kern="1200" cap="none" spc="0" normalizeH="0" baseline="0" noProof="0">
              <a:ln>
                <a:noFill/>
              </a:ln>
              <a:solidFill>
                <a:prstClr val="black">
                  <a:tint val="75000"/>
                </a:prstClr>
              </a:solidFill>
              <a:effectLst/>
              <a:uLnTx/>
              <a:uFillTx/>
              <a:latin typeface="Calibri" panose="020F0502020204030204"/>
              <a:ea typeface="宋体" charset="0"/>
              <a:cs typeface="+mn-cs"/>
            </a:endParaRPr>
          </a:p>
        </p:txBody>
      </p:sp>
      <p:sp>
        <p:nvSpPr>
          <p:cNvPr id="3" name="TextBox 2">
            <a:extLst>
              <a:ext uri="{FF2B5EF4-FFF2-40B4-BE49-F238E27FC236}">
                <a16:creationId xmlns:a16="http://schemas.microsoft.com/office/drawing/2014/main" id="{39B2FB04-1563-4371-B61A-554F63AC2DF9}"/>
              </a:ext>
            </a:extLst>
          </p:cNvPr>
          <p:cNvSpPr txBox="1"/>
          <p:nvPr/>
        </p:nvSpPr>
        <p:spPr>
          <a:xfrm>
            <a:off x="145198" y="1140097"/>
            <a:ext cx="9205829" cy="5693866"/>
          </a:xfrm>
          <a:prstGeom prst="rect">
            <a:avLst/>
          </a:prstGeom>
          <a:solidFill>
            <a:schemeClr val="bg1"/>
          </a:solidFill>
        </p:spPr>
        <p:txBody>
          <a:bodyPr wrap="squar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A list of improvements to pursue between 8G and 8K assessments:</a:t>
            </a:r>
          </a:p>
          <a:p>
            <a:pPr marL="380985" marR="0" lvl="0" indent="-380985" algn="l" defTabSz="560961" rtl="0" eaLnBrk="1" fontAlgn="auto"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Add lidar uncertainties in all retrieval simulations</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Add land pol BPDF</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Add AOD=0.1 cases</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a:ea typeface="宋体" charset="0"/>
                <a:cs typeface="+mn-cs"/>
              </a:rPr>
              <a:t>Study the lidar options as part of 8K derivatives (8K-1 and 8K-2)</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Include more and enhanced GV’s, and following resolutions (hor./vert.):</a:t>
            </a:r>
          </a:p>
          <a:p>
            <a:pPr marL="941946" marR="0" lvl="1"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Priority 1: 50km/500m, joint retrievals</a:t>
            </a:r>
          </a:p>
          <a:p>
            <a:pPr marL="941946" marR="0" lvl="1"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Priority 2: 5km/500m, joint retrievals, </a:t>
            </a: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rPr>
              <a:t>5km/30m, if possible (extinction only reported)</a:t>
            </a:r>
            <a:endPar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endParaRPr>
          </a:p>
          <a:p>
            <a:pPr marL="941946" marR="0" lvl="1"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Priority 3: 25km/500m, joint retrievals</a:t>
            </a:r>
          </a:p>
          <a:p>
            <a:pPr marL="941946" marR="0" lvl="1"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Priority 4: 1km/30m </a:t>
            </a: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rPr>
              <a:t>(extinction only reported)</a:t>
            </a:r>
            <a:endPar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endParaRP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Run lidar-only, polarimeter-only and combined retrievals</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000000"/>
                </a:solidFill>
                <a:effectLst/>
                <a:uLnTx/>
                <a:uFillTx/>
                <a:latin typeface="Calibri" panose="020F0502020204030204" pitchFamily="34" charset="0"/>
                <a:ea typeface="宋体" charset="0"/>
                <a:cs typeface="+mn-cs"/>
              </a:rPr>
              <a:t>Add output from GEOS NR:</a:t>
            </a:r>
          </a:p>
          <a:p>
            <a:pPr marL="666723" marR="0" lvl="1" indent="-285739" algn="l" defTabSz="560961"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US" sz="16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rPr>
              <a:t>Viewing geometries</a:t>
            </a:r>
          </a:p>
          <a:p>
            <a:pPr marL="666723" marR="0" lvl="1" indent="-285739" algn="l" defTabSz="560961"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US" sz="1667" b="0" i="0" u="none" strike="noStrike" kern="1200" cap="none" spc="0" normalizeH="0" baseline="0" noProof="0" dirty="0">
                <a:ln>
                  <a:noFill/>
                </a:ln>
                <a:solidFill>
                  <a:srgbClr val="000000"/>
                </a:solidFill>
                <a:effectLst/>
                <a:uLnTx/>
                <a:uFillTx/>
                <a:latin typeface="Calibri" panose="020F0502020204030204" pitchFamily="34" charset="0"/>
                <a:ea typeface="宋体" charset="0"/>
                <a:cs typeface="+mn-cs"/>
              </a:rPr>
              <a:t>Aerosol property pdf’s</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FFC000"/>
                </a:solidFill>
                <a:effectLst/>
                <a:uLnTx/>
                <a:uFillTx/>
                <a:latin typeface="Calibri" panose="020F0502020204030204"/>
                <a:ea typeface="宋体" charset="0"/>
                <a:cs typeface="+mn-cs"/>
              </a:rPr>
              <a:t>Attribute input instrument uncertainties to random and systematic components</a:t>
            </a:r>
            <a:endParaRPr kumimoji="0" lang="en-US" sz="1667" b="0" i="0" u="none" strike="noStrike" kern="1200" cap="none" spc="0" normalizeH="0" baseline="0" noProof="0" dirty="0">
              <a:ln>
                <a:noFill/>
              </a:ln>
              <a:solidFill>
                <a:srgbClr val="FFC000"/>
              </a:solidFill>
              <a:effectLst/>
              <a:uLnTx/>
              <a:uFillTx/>
              <a:latin typeface="Calibri" panose="020F0502020204030204" pitchFamily="34" charset="0"/>
              <a:ea typeface="宋体" charset="0"/>
              <a:cs typeface="+mn-cs"/>
            </a:endParaRP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000000"/>
                </a:solidFill>
                <a:effectLst/>
                <a:uLnTx/>
                <a:uFillTx/>
                <a:latin typeface="Calibri" panose="020F0502020204030204" pitchFamily="34" charset="0"/>
                <a:ea typeface="宋体" charset="0"/>
                <a:cs typeface="+mn-cs"/>
              </a:rPr>
              <a:t>Add objective-specific canonical cases, e.g.,:</a:t>
            </a:r>
          </a:p>
          <a:p>
            <a:pPr marL="560961" marR="0" lvl="1" indent="0" algn="l" defTabSz="560961" rtl="0" eaLnBrk="1" fontAlgn="auto" latinLnBrk="0" hangingPunct="1">
              <a:lnSpc>
                <a:spcPct val="120000"/>
              </a:lnSpc>
              <a:spcBef>
                <a:spcPts val="0"/>
              </a:spcBef>
              <a:spcAft>
                <a:spcPts val="83"/>
              </a:spcAft>
              <a:buClr>
                <a:srgbClr val="4472C4">
                  <a:lumMod val="75000"/>
                </a:srgbClr>
              </a:buClr>
              <a:buSzTx/>
              <a:buFont typeface="Wingdings" panose="05000000000000000000" pitchFamily="2" charset="2"/>
              <a:buChar char="§"/>
              <a:tabLst/>
              <a:defRPr/>
            </a:pPr>
            <a:r>
              <a:rPr kumimoji="0" lang="en-US" sz="1167" b="0" i="0" u="none" strike="noStrike" kern="1200" cap="none" spc="0" normalizeH="0" baseline="0" noProof="0" dirty="0">
                <a:ln>
                  <a:noFill/>
                </a:ln>
                <a:solidFill>
                  <a:srgbClr val="ED7D31">
                    <a:lumMod val="75000"/>
                  </a:srgbClr>
                </a:solidFill>
                <a:effectLst/>
                <a:uLnTx/>
                <a:uFillTx/>
                <a:latin typeface="Calibri" panose="020F0502020204030204"/>
                <a:ea typeface="宋体" charset="0"/>
                <a:cs typeface="+mn-cs"/>
              </a:rPr>
              <a:t>Objective 8 (aerosol indirect)  - low AOT cases (&lt;0.1) to study cloud susceptibility to aerosols in low aerosol conditions during daytime </a:t>
            </a:r>
          </a:p>
          <a:p>
            <a:pPr marL="560961" marR="0" lvl="1" indent="0" algn="l" defTabSz="560961" rtl="0" eaLnBrk="1" fontAlgn="auto" latinLnBrk="0" hangingPunct="1">
              <a:lnSpc>
                <a:spcPct val="120000"/>
              </a:lnSpc>
              <a:spcBef>
                <a:spcPts val="0"/>
              </a:spcBef>
              <a:spcAft>
                <a:spcPts val="83"/>
              </a:spcAft>
              <a:buClr>
                <a:srgbClr val="4472C4">
                  <a:lumMod val="75000"/>
                </a:srgbClr>
              </a:buClr>
              <a:buSzTx/>
              <a:buFont typeface="Wingdings" panose="05000000000000000000" pitchFamily="2" charset="2"/>
              <a:buChar char="§"/>
              <a:tabLst/>
              <a:defRPr/>
            </a:pPr>
            <a:r>
              <a:rPr kumimoji="0" lang="en-US" sz="1167" b="0" i="0" u="none" strike="noStrike" kern="1200" cap="none" spc="0" normalizeH="0" baseline="0" noProof="0" dirty="0">
                <a:ln>
                  <a:noFill/>
                </a:ln>
                <a:solidFill>
                  <a:prstClr val="black"/>
                </a:solidFill>
                <a:effectLst/>
                <a:uLnTx/>
                <a:uFillTx/>
                <a:latin typeface="Calibri" panose="020F0502020204030204"/>
                <a:ea typeface="宋体" charset="0"/>
                <a:cs typeface="+mn-cs"/>
              </a:rPr>
              <a:t> Objective 7 (direct effects) – include cases of aerosols under thin clouds and above bright clouds; tenuous aerosols often missed by previous satellite measurements, </a:t>
            </a:r>
            <a:r>
              <a:rPr kumimoji="0" lang="en-US" sz="1167" b="0" i="0" u="none" strike="noStrike" kern="1200" cap="none" spc="0" normalizeH="0" baseline="0" noProof="0" dirty="0">
                <a:ln>
                  <a:noFill/>
                </a:ln>
                <a:solidFill>
                  <a:srgbClr val="ED7D31">
                    <a:lumMod val="75000"/>
                  </a:srgbClr>
                </a:solidFill>
                <a:effectLst/>
                <a:uLnTx/>
                <a:uFillTx/>
                <a:latin typeface="Calibri" panose="020F0502020204030204"/>
                <a:ea typeface="宋体" charset="0"/>
                <a:cs typeface="+mn-cs"/>
              </a:rPr>
              <a:t>maybe lidar-only?</a:t>
            </a:r>
          </a:p>
          <a:p>
            <a:pPr marL="560961" marR="0" lvl="1" indent="0" algn="l" defTabSz="560961" rtl="0" eaLnBrk="1" fontAlgn="auto" latinLnBrk="0" hangingPunct="1">
              <a:lnSpc>
                <a:spcPct val="120000"/>
              </a:lnSpc>
              <a:spcBef>
                <a:spcPts val="0"/>
              </a:spcBef>
              <a:spcAft>
                <a:spcPts val="83"/>
              </a:spcAft>
              <a:buClr>
                <a:srgbClr val="4472C4">
                  <a:lumMod val="75000"/>
                </a:srgbClr>
              </a:buClr>
              <a:buSzTx/>
              <a:buFont typeface="Wingdings" panose="05000000000000000000" pitchFamily="2" charset="2"/>
              <a:buChar char="§"/>
              <a:tabLst/>
              <a:defRPr/>
            </a:pPr>
            <a:r>
              <a:rPr kumimoji="0" lang="en-US" sz="1167" b="0" i="0" u="none" strike="noStrike" kern="1200" cap="none" spc="0" normalizeH="0" baseline="0" noProof="0" dirty="0">
                <a:ln>
                  <a:noFill/>
                </a:ln>
                <a:solidFill>
                  <a:prstClr val="black"/>
                </a:solidFill>
                <a:effectLst/>
                <a:uLnTx/>
                <a:uFillTx/>
                <a:latin typeface="Calibri" panose="020F0502020204030204"/>
                <a:ea typeface="宋体" charset="0"/>
                <a:cs typeface="+mn-cs"/>
              </a:rPr>
              <a:t> </a:t>
            </a:r>
            <a:r>
              <a:rPr kumimoji="0" lang="en-US" sz="1167" b="0" i="0" u="none" strike="noStrike" kern="1200" cap="none" spc="0" normalizeH="0" baseline="0" noProof="0" dirty="0">
                <a:ln>
                  <a:noFill/>
                </a:ln>
                <a:solidFill>
                  <a:srgbClr val="ED7D31">
                    <a:lumMod val="75000"/>
                  </a:srgbClr>
                </a:solidFill>
                <a:effectLst/>
                <a:uLnTx/>
                <a:uFillTx/>
                <a:latin typeface="Calibri" panose="020F0502020204030204"/>
                <a:ea typeface="宋体" charset="0"/>
                <a:cs typeface="+mn-cs"/>
              </a:rPr>
              <a:t>Objective 5 (air quality) – high AOT cases (&gt;0.5) during daytime and nighttime associated with high surface PM</a:t>
            </a:r>
            <a:r>
              <a:rPr kumimoji="0" lang="en-US" sz="1167" b="0" i="0" u="none" strike="noStrike" kern="1200" cap="none" spc="0" normalizeH="0" baseline="-25000" noProof="0" dirty="0">
                <a:ln>
                  <a:noFill/>
                </a:ln>
                <a:solidFill>
                  <a:srgbClr val="ED7D31">
                    <a:lumMod val="75000"/>
                  </a:srgbClr>
                </a:solidFill>
                <a:effectLst/>
                <a:uLnTx/>
                <a:uFillTx/>
                <a:latin typeface="Calibri" panose="020F0502020204030204"/>
                <a:ea typeface="宋体" charset="0"/>
                <a:cs typeface="+mn-cs"/>
              </a:rPr>
              <a:t>2.5</a:t>
            </a:r>
            <a:endParaRPr kumimoji="0" lang="en-US" sz="1167" b="0" i="0" u="none" strike="noStrike" kern="1200" cap="none" spc="0" normalizeH="0" baseline="0" noProof="0" dirty="0">
              <a:ln>
                <a:noFill/>
              </a:ln>
              <a:solidFill>
                <a:srgbClr val="ED7D31">
                  <a:lumMod val="75000"/>
                </a:srgbClr>
              </a:solidFill>
              <a:effectLst/>
              <a:uLnTx/>
              <a:uFillTx/>
              <a:latin typeface="Calibri" panose="020F0502020204030204" pitchFamily="34" charset="0"/>
              <a:ea typeface="宋体" charset="0"/>
              <a:cs typeface="+mn-cs"/>
            </a:endParaRP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FFC000"/>
                </a:solidFill>
                <a:effectLst/>
                <a:uLnTx/>
                <a:uFillTx/>
                <a:latin typeface="Calibri" panose="020F0502020204030204" pitchFamily="34" charset="0"/>
                <a:ea typeface="宋体" charset="0"/>
                <a:cs typeface="+mn-cs"/>
              </a:rPr>
              <a:t>Add non-spherical particles (incl. larger large-mode sea-salt)</a:t>
            </a:r>
          </a:p>
          <a:p>
            <a:pPr marL="380985" marR="0" lvl="0" indent="-380985" algn="l" defTabSz="560961" rtl="0" eaLnBrk="1" fontAlgn="base" latinLnBrk="0" hangingPunct="1">
              <a:lnSpc>
                <a:spcPct val="100000"/>
              </a:lnSpc>
              <a:spcBef>
                <a:spcPts val="0"/>
              </a:spcBef>
              <a:spcAft>
                <a:spcPts val="0"/>
              </a:spcAft>
              <a:buClrTx/>
              <a:buSzTx/>
              <a:buFont typeface="+mj-lt"/>
              <a:buAutoNum type="arabicPeriod"/>
              <a:tabLst/>
              <a:defRPr/>
            </a:pPr>
            <a:r>
              <a:rPr kumimoji="0" lang="en-US" sz="1667" b="0" i="0" u="none" strike="noStrike" kern="1200" cap="none" spc="0" normalizeH="0" baseline="0" noProof="0" dirty="0">
                <a:ln>
                  <a:noFill/>
                </a:ln>
                <a:solidFill>
                  <a:srgbClr val="000000"/>
                </a:solidFill>
                <a:effectLst/>
                <a:uLnTx/>
                <a:uFillTx/>
                <a:latin typeface="Calibri" panose="020F0502020204030204" pitchFamily="34" charset="0"/>
                <a:ea typeface="宋体" charset="0"/>
                <a:cs typeface="+mn-cs"/>
              </a:rPr>
              <a:t>Add retrieval cases below thin Ci</a:t>
            </a:r>
          </a:p>
        </p:txBody>
      </p:sp>
      <p:graphicFrame>
        <p:nvGraphicFramePr>
          <p:cNvPr id="5" name="Table 5">
            <a:extLst>
              <a:ext uri="{FF2B5EF4-FFF2-40B4-BE49-F238E27FC236}">
                <a16:creationId xmlns:a16="http://schemas.microsoft.com/office/drawing/2014/main" id="{30ABE76B-BDAD-4EA9-A2EB-9BDAF78527CA}"/>
              </a:ext>
            </a:extLst>
          </p:cNvPr>
          <p:cNvGraphicFramePr>
            <a:graphicFrameLocks noGrp="1"/>
          </p:cNvGraphicFramePr>
          <p:nvPr/>
        </p:nvGraphicFramePr>
        <p:xfrm>
          <a:off x="7982414" y="1722099"/>
          <a:ext cx="4003155" cy="927099"/>
        </p:xfrm>
        <a:graphic>
          <a:graphicData uri="http://schemas.openxmlformats.org/drawingml/2006/table">
            <a:tbl>
              <a:tblPr firstRow="1" bandRow="1">
                <a:tableStyleId>{5C22544A-7EE6-4342-B048-85BDC9FD1C3A}</a:tableStyleId>
              </a:tblPr>
              <a:tblGrid>
                <a:gridCol w="1000788">
                  <a:extLst>
                    <a:ext uri="{9D8B030D-6E8A-4147-A177-3AD203B41FA5}">
                      <a16:colId xmlns:a16="http://schemas.microsoft.com/office/drawing/2014/main" val="812231893"/>
                    </a:ext>
                  </a:extLst>
                </a:gridCol>
                <a:gridCol w="1056776">
                  <a:extLst>
                    <a:ext uri="{9D8B030D-6E8A-4147-A177-3AD203B41FA5}">
                      <a16:colId xmlns:a16="http://schemas.microsoft.com/office/drawing/2014/main" val="3521968020"/>
                    </a:ext>
                  </a:extLst>
                </a:gridCol>
                <a:gridCol w="962967">
                  <a:extLst>
                    <a:ext uri="{9D8B030D-6E8A-4147-A177-3AD203B41FA5}">
                      <a16:colId xmlns:a16="http://schemas.microsoft.com/office/drawing/2014/main" val="1764377668"/>
                    </a:ext>
                  </a:extLst>
                </a:gridCol>
                <a:gridCol w="982624">
                  <a:extLst>
                    <a:ext uri="{9D8B030D-6E8A-4147-A177-3AD203B41FA5}">
                      <a16:colId xmlns:a16="http://schemas.microsoft.com/office/drawing/2014/main" val="15171929"/>
                    </a:ext>
                  </a:extLst>
                </a:gridCol>
              </a:tblGrid>
              <a:tr h="309033">
                <a:tc>
                  <a:txBody>
                    <a:bodyPr/>
                    <a:lstStyle/>
                    <a:p>
                      <a:r>
                        <a:rPr lang="en-US" sz="1300" dirty="0"/>
                        <a:t>Platform</a:t>
                      </a:r>
                    </a:p>
                  </a:txBody>
                  <a:tcPr marL="76200" marR="76200" marT="38100" marB="38100"/>
                </a:tc>
                <a:tc>
                  <a:txBody>
                    <a:bodyPr/>
                    <a:lstStyle/>
                    <a:p>
                      <a:r>
                        <a:rPr lang="en-US" sz="1300" dirty="0"/>
                        <a:t>8K</a:t>
                      </a:r>
                    </a:p>
                  </a:txBody>
                  <a:tcPr marL="76200" marR="76200" marT="38100" marB="38100"/>
                </a:tc>
                <a:tc>
                  <a:txBody>
                    <a:bodyPr/>
                    <a:lstStyle/>
                    <a:p>
                      <a:r>
                        <a:rPr lang="en-US" sz="1300" dirty="0"/>
                        <a:t>8K-1</a:t>
                      </a:r>
                    </a:p>
                  </a:txBody>
                  <a:tcPr marL="76200" marR="76200" marT="38100" marB="38100"/>
                </a:tc>
                <a:tc>
                  <a:txBody>
                    <a:bodyPr/>
                    <a:lstStyle/>
                    <a:p>
                      <a:r>
                        <a:rPr lang="en-US" sz="1300" dirty="0"/>
                        <a:t>8K-2</a:t>
                      </a:r>
                    </a:p>
                  </a:txBody>
                  <a:tcPr marL="76200" marR="76200" marT="38100" marB="38100"/>
                </a:tc>
                <a:extLst>
                  <a:ext uri="{0D108BD9-81ED-4DB2-BD59-A6C34878D82A}">
                    <a16:rowId xmlns:a16="http://schemas.microsoft.com/office/drawing/2014/main" val="235961481"/>
                  </a:ext>
                </a:extLst>
              </a:tr>
              <a:tr h="309033">
                <a:tc>
                  <a:txBody>
                    <a:bodyPr/>
                    <a:lstStyle/>
                    <a:p>
                      <a:r>
                        <a:rPr lang="en-US" sz="1300" dirty="0"/>
                        <a:t>SSG-1</a:t>
                      </a:r>
                    </a:p>
                  </a:txBody>
                  <a:tcPr marL="76200" marR="76200" marT="38100" marB="38100"/>
                </a:tc>
                <a:tc>
                  <a:txBody>
                    <a:bodyPr/>
                    <a:lstStyle/>
                    <a:p>
                      <a:r>
                        <a:rPr lang="en-US" sz="1300" dirty="0"/>
                        <a:t>Pol4b, Lidar9</a:t>
                      </a:r>
                    </a:p>
                  </a:txBody>
                  <a:tcPr marL="76200" marR="76200" marT="38100" marB="38100"/>
                </a:tc>
                <a:tc>
                  <a:txBody>
                    <a:bodyPr/>
                    <a:lstStyle/>
                    <a:p>
                      <a:endParaRPr lang="en-US" sz="1300" dirty="0"/>
                    </a:p>
                  </a:txBody>
                  <a:tcPr marL="76200" marR="76200" marT="38100" marB="38100"/>
                </a:tc>
                <a:tc>
                  <a:txBody>
                    <a:bodyPr/>
                    <a:lstStyle/>
                    <a:p>
                      <a:endParaRPr lang="en-US" sz="1300" dirty="0"/>
                    </a:p>
                  </a:txBody>
                  <a:tcPr marL="76200" marR="76200" marT="38100" marB="38100"/>
                </a:tc>
                <a:extLst>
                  <a:ext uri="{0D108BD9-81ED-4DB2-BD59-A6C34878D82A}">
                    <a16:rowId xmlns:a16="http://schemas.microsoft.com/office/drawing/2014/main" val="1834829750"/>
                  </a:ext>
                </a:extLst>
              </a:tr>
              <a:tr h="309033">
                <a:tc>
                  <a:txBody>
                    <a:bodyPr/>
                    <a:lstStyle/>
                    <a:p>
                      <a:r>
                        <a:rPr lang="en-US" sz="1300" dirty="0"/>
                        <a:t>SSP-1</a:t>
                      </a:r>
                    </a:p>
                  </a:txBody>
                  <a:tcPr marL="76200" marR="76200" marT="38100" marB="38100"/>
                </a:tc>
                <a:tc>
                  <a:txBody>
                    <a:bodyPr/>
                    <a:lstStyle/>
                    <a:p>
                      <a:r>
                        <a:rPr lang="en-US" sz="1300" dirty="0"/>
                        <a:t>Pol7, Lidar5</a:t>
                      </a:r>
                    </a:p>
                  </a:txBody>
                  <a:tcPr marL="76200" marR="76200" marT="38100" marB="38100"/>
                </a:tc>
                <a:tc>
                  <a:txBody>
                    <a:bodyPr/>
                    <a:lstStyle/>
                    <a:p>
                      <a:r>
                        <a:rPr lang="en-US" sz="1300" dirty="0"/>
                        <a:t>Pol7, Lidar6</a:t>
                      </a:r>
                    </a:p>
                  </a:txBody>
                  <a:tcPr marL="76200" marR="76200" marT="38100" marB="38100"/>
                </a:tc>
                <a:tc>
                  <a:txBody>
                    <a:bodyPr/>
                    <a:lstStyle/>
                    <a:p>
                      <a:r>
                        <a:rPr lang="en-US" sz="1300" dirty="0"/>
                        <a:t>Pol7, Lidar9</a:t>
                      </a:r>
                    </a:p>
                  </a:txBody>
                  <a:tcPr marL="76200" marR="76200" marT="38100" marB="38100"/>
                </a:tc>
                <a:extLst>
                  <a:ext uri="{0D108BD9-81ED-4DB2-BD59-A6C34878D82A}">
                    <a16:rowId xmlns:a16="http://schemas.microsoft.com/office/drawing/2014/main" val="1048756228"/>
                  </a:ext>
                </a:extLst>
              </a:tr>
            </a:tbl>
          </a:graphicData>
        </a:graphic>
      </p:graphicFrame>
    </p:spTree>
    <p:extLst>
      <p:ext uri="{BB962C8B-B14F-4D97-AF65-F5344CB8AC3E}">
        <p14:creationId xmlns:p14="http://schemas.microsoft.com/office/powerpoint/2010/main" val="3623419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fld id="{CD6D5042-7F60-904A-9DE5-D05C0BD0A3FB}" type="slidenum">
              <a:rPr kumimoji="0" lang="en-US" sz="1200" b="1" i="0" u="none" strike="noStrike" kern="1200" cap="none" spc="0" normalizeH="0" baseline="0" noProof="0" smtClean="0">
                <a:ln>
                  <a:noFill/>
                </a:ln>
                <a:solidFill>
                  <a:srgbClr val="677085"/>
                </a:solidFill>
                <a:effectLst/>
                <a:uLnTx/>
                <a:uFillTx/>
                <a:latin typeface="75 Helvetica Bold" charset="0"/>
                <a:ea typeface="宋体" charset="0"/>
              </a:rPr>
              <a:pPr marL="0" marR="0" lvl="0" indent="0" algn="l" defTabSz="914400" rtl="0" eaLnBrk="1" fontAlgn="base" latinLnBrk="0" hangingPunct="1">
                <a:lnSpc>
                  <a:spcPct val="100000"/>
                </a:lnSpc>
                <a:spcBef>
                  <a:spcPct val="50000"/>
                </a:spcBef>
                <a:spcAft>
                  <a:spcPct val="0"/>
                </a:spcAft>
                <a:buClrTx/>
                <a:buSzTx/>
                <a:buFontTx/>
                <a:buNone/>
                <a:tabLst/>
                <a:defRPr/>
              </a:pPr>
              <a:t>16</a:t>
            </a:fld>
            <a:endParaRPr kumimoji="0" lang="en-US" sz="1200" b="1" i="0" u="none" strike="noStrike" kern="1200" cap="none" spc="0" normalizeH="0" baseline="0" noProof="0" dirty="0">
              <a:ln>
                <a:noFill/>
              </a:ln>
              <a:solidFill>
                <a:srgbClr val="677085"/>
              </a:solidFill>
              <a:effectLst/>
              <a:uLnTx/>
              <a:uFillTx/>
              <a:latin typeface="75 Helvetica Bold" charset="0"/>
              <a:ea typeface="宋体" charset="0"/>
            </a:endParaRPr>
          </a:p>
        </p:txBody>
      </p:sp>
      <p:sp>
        <p:nvSpPr>
          <p:cNvPr id="3" name="Title 2"/>
          <p:cNvSpPr>
            <a:spLocks noGrp="1"/>
          </p:cNvSpPr>
          <p:nvPr>
            <p:ph type="title"/>
          </p:nvPr>
        </p:nvSpPr>
        <p:spPr>
          <a:xfrm>
            <a:off x="272815" y="140428"/>
            <a:ext cx="10068468" cy="838200"/>
          </a:xfrm>
        </p:spPr>
        <p:txBody>
          <a:bodyPr>
            <a:normAutofit fontScale="90000"/>
          </a:bodyPr>
          <a:lstStyle/>
          <a:p>
            <a:r>
              <a:rPr lang="en-US" dirty="0"/>
              <a:t>Most relevant canonical cases (V27) in a nutshell</a:t>
            </a:r>
          </a:p>
        </p:txBody>
      </p:sp>
      <p:graphicFrame>
        <p:nvGraphicFramePr>
          <p:cNvPr id="7" name="Table 6"/>
          <p:cNvGraphicFramePr>
            <a:graphicFrameLocks noGrp="1"/>
          </p:cNvGraphicFramePr>
          <p:nvPr>
            <p:extLst>
              <p:ext uri="{D42A27DB-BD31-4B8C-83A1-F6EECF244321}">
                <p14:modId xmlns:p14="http://schemas.microsoft.com/office/powerpoint/2010/main" val="424857049"/>
              </p:ext>
            </p:extLst>
          </p:nvPr>
        </p:nvGraphicFramePr>
        <p:xfrm>
          <a:off x="397714" y="1117842"/>
          <a:ext cx="10697007" cy="5202542"/>
        </p:xfrm>
        <a:graphic>
          <a:graphicData uri="http://schemas.openxmlformats.org/drawingml/2006/table">
            <a:tbl>
              <a:tblPr>
                <a:tableStyleId>{69CF1AB2-1976-4502-BF36-3FF5EA218861}</a:tableStyleId>
              </a:tblPr>
              <a:tblGrid>
                <a:gridCol w="2000866">
                  <a:extLst>
                    <a:ext uri="{9D8B030D-6E8A-4147-A177-3AD203B41FA5}">
                      <a16:colId xmlns:a16="http://schemas.microsoft.com/office/drawing/2014/main" val="4184291504"/>
                    </a:ext>
                  </a:extLst>
                </a:gridCol>
                <a:gridCol w="660083">
                  <a:extLst>
                    <a:ext uri="{9D8B030D-6E8A-4147-A177-3AD203B41FA5}">
                      <a16:colId xmlns:a16="http://schemas.microsoft.com/office/drawing/2014/main" val="600938456"/>
                    </a:ext>
                  </a:extLst>
                </a:gridCol>
                <a:gridCol w="974985">
                  <a:extLst>
                    <a:ext uri="{9D8B030D-6E8A-4147-A177-3AD203B41FA5}">
                      <a16:colId xmlns:a16="http://schemas.microsoft.com/office/drawing/2014/main" val="3918236019"/>
                    </a:ext>
                  </a:extLst>
                </a:gridCol>
                <a:gridCol w="1005263">
                  <a:extLst>
                    <a:ext uri="{9D8B030D-6E8A-4147-A177-3AD203B41FA5}">
                      <a16:colId xmlns:a16="http://schemas.microsoft.com/office/drawing/2014/main" val="3291961904"/>
                    </a:ext>
                  </a:extLst>
                </a:gridCol>
                <a:gridCol w="1211162">
                  <a:extLst>
                    <a:ext uri="{9D8B030D-6E8A-4147-A177-3AD203B41FA5}">
                      <a16:colId xmlns:a16="http://schemas.microsoft.com/office/drawing/2014/main" val="1669236010"/>
                    </a:ext>
                  </a:extLst>
                </a:gridCol>
                <a:gridCol w="1211162">
                  <a:extLst>
                    <a:ext uri="{9D8B030D-6E8A-4147-A177-3AD203B41FA5}">
                      <a16:colId xmlns:a16="http://schemas.microsoft.com/office/drawing/2014/main" val="3184714166"/>
                    </a:ext>
                  </a:extLst>
                </a:gridCol>
                <a:gridCol w="1211162">
                  <a:extLst>
                    <a:ext uri="{9D8B030D-6E8A-4147-A177-3AD203B41FA5}">
                      <a16:colId xmlns:a16="http://schemas.microsoft.com/office/drawing/2014/main" val="3381414444"/>
                    </a:ext>
                  </a:extLst>
                </a:gridCol>
                <a:gridCol w="1211162">
                  <a:extLst>
                    <a:ext uri="{9D8B030D-6E8A-4147-A177-3AD203B41FA5}">
                      <a16:colId xmlns:a16="http://schemas.microsoft.com/office/drawing/2014/main" val="4268661840"/>
                    </a:ext>
                  </a:extLst>
                </a:gridCol>
                <a:gridCol w="1211162">
                  <a:extLst>
                    <a:ext uri="{9D8B030D-6E8A-4147-A177-3AD203B41FA5}">
                      <a16:colId xmlns:a16="http://schemas.microsoft.com/office/drawing/2014/main" val="234737705"/>
                    </a:ext>
                  </a:extLst>
                </a:gridCol>
              </a:tblGrid>
              <a:tr h="396240">
                <a:tc>
                  <a:txBody>
                    <a:bodyPr/>
                    <a:lstStyle/>
                    <a:p>
                      <a:pPr algn="ctr" fontAlgn="ctr"/>
                      <a:r>
                        <a:rPr lang="en-US" sz="1600" b="0" u="none" strike="noStrike" dirty="0">
                          <a:effectLst/>
                        </a:rPr>
                        <a:t>Aerosol Type (loading)</a:t>
                      </a:r>
                      <a:endParaRPr lang="en-US" sz="16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US" sz="1800" b="0" i="0" u="none" strike="noStrike" dirty="0">
                          <a:solidFill>
                            <a:srgbClr val="000000"/>
                          </a:solidFill>
                          <a:effectLst/>
                          <a:latin typeface="Calibri" panose="020F0502020204030204" pitchFamily="34" charset="0"/>
                        </a:rPr>
                        <a:t>Case #</a:t>
                      </a:r>
                    </a:p>
                  </a:txBody>
                  <a:tcPr marL="7620" marR="7620" marT="7620" marB="0" anchor="ctr"/>
                </a:tc>
                <a:tc>
                  <a:txBody>
                    <a:bodyPr/>
                    <a:lstStyle/>
                    <a:p>
                      <a:pPr algn="ctr" fontAlgn="ctr"/>
                      <a:r>
                        <a:rPr lang="en-US" sz="1800" u="none" strike="noStrike" dirty="0" err="1">
                          <a:effectLst/>
                        </a:rPr>
                        <a:t>AOD</a:t>
                      </a:r>
                      <a:r>
                        <a:rPr lang="en-US" sz="1800" u="none" strike="noStrike" baseline="-25000" dirty="0" err="1">
                          <a:effectLst/>
                        </a:rPr>
                        <a:t>f</a:t>
                      </a:r>
                      <a:endParaRPr lang="en-US" sz="1800" b="0" i="0" u="none" strike="noStrike" baseline="-25000"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US" sz="1800" u="none" strike="noStrike" dirty="0" err="1">
                          <a:effectLst/>
                        </a:rPr>
                        <a:t>AOD</a:t>
                      </a:r>
                      <a:r>
                        <a:rPr lang="en-US" sz="1800" u="none" strike="noStrike" baseline="-25000" dirty="0" err="1">
                          <a:effectLst/>
                        </a:rPr>
                        <a:t>c</a:t>
                      </a:r>
                      <a:endParaRPr lang="en-US" sz="1800" b="0" i="0" u="none" strike="noStrike" baseline="-25000"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US" sz="1800" u="none" strike="noStrike" dirty="0" err="1">
                          <a:effectLst/>
                        </a:rPr>
                        <a:t>AOD</a:t>
                      </a:r>
                      <a:r>
                        <a:rPr lang="en-US" sz="1800" u="none" strike="noStrike" baseline="-25000" dirty="0" err="1">
                          <a:effectLst/>
                        </a:rPr>
                        <a:t>total</a:t>
                      </a:r>
                      <a:endParaRPr lang="en-US" sz="1800" b="0" i="0" u="none" strike="noStrike" baseline="-25000"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US" sz="1800" b="0" i="0" u="none" strike="noStrike" dirty="0" err="1">
                          <a:solidFill>
                            <a:srgbClr val="000000"/>
                          </a:solidFill>
                          <a:effectLst/>
                          <a:latin typeface="Calibri" panose="020F0502020204030204" pitchFamily="34" charset="0"/>
                        </a:rPr>
                        <a:t>SSA</a:t>
                      </a:r>
                      <a:r>
                        <a:rPr lang="en-US" sz="1800" b="0" i="0" u="none" strike="noStrike" baseline="-25000" dirty="0" err="1">
                          <a:solidFill>
                            <a:srgbClr val="000000"/>
                          </a:solidFill>
                          <a:effectLst/>
                          <a:latin typeface="Calibri" panose="020F0502020204030204" pitchFamily="34" charset="0"/>
                        </a:rPr>
                        <a:t>f</a:t>
                      </a:r>
                      <a:endParaRPr lang="en-US" sz="18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800" b="0" i="0" u="none" strike="noStrike" dirty="0" err="1">
                          <a:solidFill>
                            <a:srgbClr val="000000"/>
                          </a:solidFill>
                          <a:effectLst/>
                          <a:latin typeface="Calibri" panose="020F0502020204030204" pitchFamily="34" charset="0"/>
                        </a:rPr>
                        <a:t>SSA</a:t>
                      </a:r>
                      <a:r>
                        <a:rPr lang="en-US" sz="1800" b="0" i="0" u="none" strike="noStrike" baseline="-25000" dirty="0" err="1">
                          <a:solidFill>
                            <a:srgbClr val="000000"/>
                          </a:solidFill>
                          <a:effectLst/>
                          <a:latin typeface="Calibri" panose="020F0502020204030204" pitchFamily="34" charset="0"/>
                        </a:rPr>
                        <a:t>c</a:t>
                      </a:r>
                      <a:endParaRPr lang="en-US" sz="18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800" b="0" i="0" u="none" strike="noStrike" dirty="0" err="1">
                          <a:solidFill>
                            <a:srgbClr val="000000"/>
                          </a:solidFill>
                          <a:effectLst/>
                          <a:latin typeface="Calibri" panose="020F0502020204030204" pitchFamily="34" charset="0"/>
                        </a:rPr>
                        <a:t>SSA</a:t>
                      </a:r>
                      <a:r>
                        <a:rPr lang="en-US" sz="1800" b="0" i="0" u="none" strike="noStrike" baseline="-25000" dirty="0" err="1">
                          <a:solidFill>
                            <a:srgbClr val="000000"/>
                          </a:solidFill>
                          <a:effectLst/>
                          <a:latin typeface="Calibri" panose="020F0502020204030204" pitchFamily="34" charset="0"/>
                        </a:rPr>
                        <a:t>total</a:t>
                      </a:r>
                      <a:endParaRPr lang="en-US" sz="18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800" b="0" i="0" u="none" strike="noStrike" dirty="0">
                          <a:solidFill>
                            <a:srgbClr val="000000"/>
                          </a:solidFill>
                          <a:effectLst/>
                          <a:latin typeface="Calibri" panose="020F0502020204030204" pitchFamily="34" charset="0"/>
                        </a:rPr>
                        <a:t>Surfaces</a:t>
                      </a:r>
                    </a:p>
                  </a:txBody>
                  <a:tcPr marL="6350" marR="6350" marT="6350" marB="0" anchor="ctr"/>
                </a:tc>
                <a:extLst>
                  <a:ext uri="{0D108BD9-81ED-4DB2-BD59-A6C34878D82A}">
                    <a16:rowId xmlns:a16="http://schemas.microsoft.com/office/drawing/2014/main" val="836878982"/>
                  </a:ext>
                </a:extLst>
              </a:tr>
              <a:tr h="295447">
                <a:tc rowSpan="2">
                  <a:txBody>
                    <a:bodyPr/>
                    <a:lstStyle/>
                    <a:p>
                      <a:pPr algn="ctr" rtl="0" fontAlgn="ctr"/>
                      <a:r>
                        <a:rPr lang="en-US" sz="1600" i="0" dirty="0">
                          <a:solidFill>
                            <a:srgbClr val="FF0000"/>
                          </a:solidFill>
                          <a:effectLst/>
                          <a:latin typeface="+mj-lt"/>
                        </a:rPr>
                        <a:t>Smoke</a:t>
                      </a:r>
                      <a:r>
                        <a:rPr lang="en-US" sz="1600" i="0" dirty="0">
                          <a:solidFill>
                            <a:srgbClr val="000000"/>
                          </a:solidFill>
                          <a:effectLst/>
                          <a:latin typeface="+mj-lt"/>
                        </a:rPr>
                        <a:t> (high) over </a:t>
                      </a:r>
                      <a:r>
                        <a:rPr lang="en-US" sz="1600" i="0" dirty="0">
                          <a:solidFill>
                            <a:srgbClr val="00B0F0"/>
                          </a:solidFill>
                          <a:effectLst/>
                          <a:latin typeface="+mj-lt"/>
                        </a:rPr>
                        <a:t>marine</a:t>
                      </a:r>
                      <a:r>
                        <a:rPr lang="en-US" sz="1600" i="0" dirty="0">
                          <a:solidFill>
                            <a:srgbClr val="000000"/>
                          </a:solidFill>
                          <a:effectLst/>
                          <a:latin typeface="+mj-lt"/>
                        </a:rPr>
                        <a:t> (low)</a:t>
                      </a:r>
                      <a:endParaRPr lang="en-US" sz="1600" dirty="0">
                        <a:effectLst/>
                        <a:latin typeface="+mj-lt"/>
                      </a:endParaRP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6a</a:t>
                      </a:r>
                    </a:p>
                  </a:txBody>
                  <a:tcPr marL="7620" marR="7620" marT="7620" marB="0" anchor="ctr"/>
                </a:tc>
                <a:tc>
                  <a:txBody>
                    <a:bodyPr/>
                    <a:lstStyle/>
                    <a:p>
                      <a:pPr algn="ctr" fontAlgn="ctr"/>
                      <a:r>
                        <a:rPr lang="en-US" sz="1400" b="0" i="0" u="none" strike="noStrike" dirty="0">
                          <a:solidFill>
                            <a:srgbClr val="FF0000"/>
                          </a:solidFill>
                          <a:effectLst/>
                          <a:latin typeface="Calibri" panose="020F0502020204030204" pitchFamily="34" charset="0"/>
                        </a:rPr>
                        <a:t>0.217</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0.033</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dirty="0">
                          <a:solidFill>
                            <a:srgbClr val="FF0000"/>
                          </a:solidFill>
                          <a:effectLst/>
                          <a:latin typeface="Calibri" panose="020F0502020204030204" pitchFamily="34" charset="0"/>
                        </a:rPr>
                        <a:t>0.834</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0.999</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0.856</a:t>
                      </a:r>
                    </a:p>
                  </a:txBody>
                  <a:tcPr marL="6350" marR="6350" marT="6350" marB="0" anchor="ctr"/>
                </a:tc>
                <a:tc rowSpan="2">
                  <a:txBody>
                    <a:bodyPr/>
                    <a:lstStyle/>
                    <a:p>
                      <a:pPr algn="ctr" fontAlgn="ctr"/>
                      <a:r>
                        <a:rPr lang="en-US" sz="1400" b="0" i="0" u="none" strike="noStrike" dirty="0">
                          <a:solidFill>
                            <a:srgbClr val="FF000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1297150036"/>
                  </a:ext>
                </a:extLst>
              </a:tr>
              <a:tr h="295447">
                <a:tc vMerge="1">
                  <a:txBody>
                    <a:bodyPr/>
                    <a:lstStyle/>
                    <a:p>
                      <a:endParaRPr lang="en-US"/>
                    </a:p>
                  </a:txBody>
                  <a:tcPr/>
                </a:tc>
                <a:tc vMerge="1">
                  <a:txBody>
                    <a:bodyPr/>
                    <a:lstStyle/>
                    <a:p>
                      <a:endParaRPr lang="en-US"/>
                    </a:p>
                  </a:txBody>
                  <a:tcPr/>
                </a:tc>
                <a:tc>
                  <a:txBody>
                    <a:bodyPr/>
                    <a:lstStyle/>
                    <a:p>
                      <a:pPr algn="ctr" fontAlgn="ctr"/>
                      <a:r>
                        <a:rPr lang="en-US" sz="1400" b="0" i="0" u="none" strike="noStrike" dirty="0">
                          <a:solidFill>
                            <a:srgbClr val="00B0F0"/>
                          </a:solidFill>
                          <a:effectLst/>
                          <a:latin typeface="Calibri" panose="020F0502020204030204" pitchFamily="34" charset="0"/>
                        </a:rPr>
                        <a:t>0.029</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0.071</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0.987</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0.996</a:t>
                      </a:r>
                    </a:p>
                  </a:txBody>
                  <a:tcPr marL="6350" marR="6350" marT="6350" marB="0" anchor="ctr"/>
                </a:tc>
                <a:tc vMerge="1">
                  <a:txBody>
                    <a:bodyPr/>
                    <a:lstStyle/>
                    <a:p>
                      <a:pPr algn="ctr" fontAlgn="ctr"/>
                      <a:endParaRPr lang="en-US" sz="1400" b="0" i="0" u="none" strike="noStrike" dirty="0">
                        <a:solidFill>
                          <a:srgbClr val="00B0F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30557450"/>
                  </a:ext>
                </a:extLst>
              </a:tr>
              <a:tr h="295447">
                <a:tc rowSpan="2">
                  <a:txBody>
                    <a:bodyPr/>
                    <a:lstStyle/>
                    <a:p>
                      <a:pPr algn="ctr" rtl="0" fontAlgn="ctr"/>
                      <a:r>
                        <a:rPr lang="en-US" sz="1600" i="0" dirty="0">
                          <a:solidFill>
                            <a:srgbClr val="FF0000"/>
                          </a:solidFill>
                          <a:effectLst/>
                          <a:latin typeface="+mj-lt"/>
                        </a:rPr>
                        <a:t>Smoke</a:t>
                      </a:r>
                      <a:r>
                        <a:rPr lang="en-US" sz="1600" i="0" dirty="0">
                          <a:solidFill>
                            <a:srgbClr val="000000"/>
                          </a:solidFill>
                          <a:effectLst/>
                          <a:latin typeface="+mj-lt"/>
                        </a:rPr>
                        <a:t> (low) over </a:t>
                      </a:r>
                      <a:r>
                        <a:rPr lang="en-US" sz="1600" i="0" dirty="0">
                          <a:solidFill>
                            <a:srgbClr val="00B0F0"/>
                          </a:solidFill>
                          <a:effectLst/>
                          <a:latin typeface="+mj-lt"/>
                        </a:rPr>
                        <a:t>marine</a:t>
                      </a:r>
                      <a:r>
                        <a:rPr lang="en-US" sz="1600" i="0" dirty="0">
                          <a:solidFill>
                            <a:srgbClr val="000000"/>
                          </a:solidFill>
                          <a:effectLst/>
                          <a:latin typeface="+mj-lt"/>
                        </a:rPr>
                        <a:t> (high)</a:t>
                      </a:r>
                      <a:endParaRPr lang="en-US" sz="1600" dirty="0">
                        <a:effectLst/>
                        <a:latin typeface="+mj-lt"/>
                      </a:endParaRP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6b</a:t>
                      </a:r>
                    </a:p>
                  </a:txBody>
                  <a:tcPr marL="7620" marR="7620" marT="7620" marB="0" anchor="ctr"/>
                </a:tc>
                <a:tc>
                  <a:txBody>
                    <a:bodyPr/>
                    <a:lstStyle/>
                    <a:p>
                      <a:pPr algn="ctr" fontAlgn="ctr"/>
                      <a:r>
                        <a:rPr lang="en-US" sz="1400" b="0" i="0" u="none" strike="noStrike">
                          <a:solidFill>
                            <a:srgbClr val="FF0000"/>
                          </a:solidFill>
                          <a:effectLst/>
                          <a:latin typeface="Calibri" panose="020F0502020204030204" pitchFamily="34" charset="0"/>
                        </a:rPr>
                        <a:t>0.087</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0.013</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0.834</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0.999</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0.856</a:t>
                      </a:r>
                    </a:p>
                  </a:txBody>
                  <a:tcPr marL="6350" marR="6350" marT="6350" marB="0" anchor="ctr"/>
                </a:tc>
                <a:tc rowSpan="2">
                  <a:txBody>
                    <a:bodyPr/>
                    <a:lstStyle/>
                    <a:p>
                      <a:pPr algn="ctr" fontAlgn="ctr"/>
                      <a:r>
                        <a:rPr lang="en-US" sz="1400" b="0" i="0" u="none" strike="noStrike" dirty="0">
                          <a:solidFill>
                            <a:srgbClr val="FF0000"/>
                          </a:solidFill>
                          <a:effectLst/>
                          <a:latin typeface="Calibri" panose="020F0502020204030204" pitchFamily="34" charset="0"/>
                        </a:rPr>
                        <a:t>Ocean</a:t>
                      </a:r>
                    </a:p>
                  </a:txBody>
                  <a:tcPr marL="6350" marR="6350" marT="6350" marB="0" anchor="ctr"/>
                </a:tc>
                <a:extLst>
                  <a:ext uri="{0D108BD9-81ED-4DB2-BD59-A6C34878D82A}">
                    <a16:rowId xmlns:a16="http://schemas.microsoft.com/office/drawing/2014/main" val="59157451"/>
                  </a:ext>
                </a:extLst>
              </a:tr>
              <a:tr h="295447">
                <a:tc vMerge="1">
                  <a:txBody>
                    <a:bodyPr/>
                    <a:lstStyle/>
                    <a:p>
                      <a:endParaRPr lang="en-US"/>
                    </a:p>
                  </a:txBody>
                  <a:tcPr/>
                </a:tc>
                <a:tc vMerge="1">
                  <a:txBody>
                    <a:bodyPr/>
                    <a:lstStyle/>
                    <a:p>
                      <a:endParaRPr lang="en-US"/>
                    </a:p>
                  </a:txBody>
                  <a:tcPr/>
                </a:tc>
                <a:tc>
                  <a:txBody>
                    <a:bodyPr/>
                    <a:lstStyle/>
                    <a:p>
                      <a:pPr algn="ctr" fontAlgn="ctr"/>
                      <a:r>
                        <a:rPr lang="en-US" sz="1400" b="0" i="0" u="none" strike="noStrike">
                          <a:solidFill>
                            <a:srgbClr val="00B0F0"/>
                          </a:solidFill>
                          <a:effectLst/>
                          <a:latin typeface="Calibri" panose="020F0502020204030204" pitchFamily="34" charset="0"/>
                        </a:rPr>
                        <a:t>0.072</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0.178</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0.987</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0.996</a:t>
                      </a:r>
                    </a:p>
                  </a:txBody>
                  <a:tcPr marL="6350" marR="6350" marT="6350" marB="0" anchor="ctr"/>
                </a:tc>
                <a:tc vMerge="1">
                  <a:txBody>
                    <a:bodyPr/>
                    <a:lstStyle/>
                    <a:p>
                      <a:pPr algn="ctr" fontAlgn="ctr"/>
                      <a:endParaRPr lang="en-US" sz="1400" b="0" i="0" u="none" strike="noStrike" dirty="0">
                        <a:solidFill>
                          <a:srgbClr val="00B0F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704472058"/>
                  </a:ext>
                </a:extLst>
              </a:tr>
              <a:tr h="295447">
                <a:tc rowSpan="2">
                  <a:txBody>
                    <a:bodyPr/>
                    <a:lstStyle/>
                    <a:p>
                      <a:pPr algn="ctr" rtl="0" fontAlgn="ctr"/>
                      <a:r>
                        <a:rPr lang="en-US" sz="1600" i="0">
                          <a:solidFill>
                            <a:srgbClr val="FF0000"/>
                          </a:solidFill>
                          <a:effectLst/>
                          <a:latin typeface="+mj-lt"/>
                        </a:rPr>
                        <a:t>Smoke</a:t>
                      </a:r>
                      <a:r>
                        <a:rPr lang="en-US" sz="1600" i="0">
                          <a:solidFill>
                            <a:srgbClr val="000000"/>
                          </a:solidFill>
                          <a:effectLst/>
                          <a:latin typeface="+mj-lt"/>
                        </a:rPr>
                        <a:t> (high) over </a:t>
                      </a:r>
                      <a:r>
                        <a:rPr lang="en-US" sz="1600" i="0">
                          <a:solidFill>
                            <a:srgbClr val="7030A0"/>
                          </a:solidFill>
                          <a:effectLst/>
                          <a:latin typeface="+mj-lt"/>
                        </a:rPr>
                        <a:t>pollution</a:t>
                      </a:r>
                      <a:r>
                        <a:rPr lang="en-US" sz="1600" i="0">
                          <a:solidFill>
                            <a:srgbClr val="000000"/>
                          </a:solidFill>
                          <a:effectLst/>
                          <a:latin typeface="+mj-lt"/>
                        </a:rPr>
                        <a:t> (low)</a:t>
                      </a:r>
                      <a:endParaRPr lang="en-US" sz="1600">
                        <a:effectLst/>
                        <a:latin typeface="+mj-lt"/>
                      </a:endParaRP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6c</a:t>
                      </a:r>
                    </a:p>
                  </a:txBody>
                  <a:tcPr marL="7620" marR="7620" marT="7620" marB="0" anchor="ctr"/>
                </a:tc>
                <a:tc>
                  <a:txBody>
                    <a:bodyPr/>
                    <a:lstStyle/>
                    <a:p>
                      <a:pPr algn="ctr" fontAlgn="ctr"/>
                      <a:r>
                        <a:rPr lang="en-US" sz="1400" b="0" i="0" u="none" strike="noStrike">
                          <a:solidFill>
                            <a:srgbClr val="FF0000"/>
                          </a:solidFill>
                          <a:effectLst/>
                          <a:latin typeface="Calibri" panose="020F0502020204030204" pitchFamily="34" charset="0"/>
                        </a:rPr>
                        <a:t>0.217</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0.033</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0.834</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0.999</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0.856</a:t>
                      </a:r>
                    </a:p>
                  </a:txBody>
                  <a:tcPr marL="6350" marR="6350" marT="6350" marB="0" anchor="ctr"/>
                </a:tc>
                <a:tc rowSpan="2">
                  <a:txBody>
                    <a:bodyPr/>
                    <a:lstStyle/>
                    <a:p>
                      <a:pPr algn="ctr" fontAlgn="ctr"/>
                      <a:r>
                        <a:rPr lang="en-US" sz="1400" b="0" i="0" u="none" strike="noStrike" dirty="0">
                          <a:solidFill>
                            <a:srgbClr val="FF000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553885179"/>
                  </a:ext>
                </a:extLst>
              </a:tr>
              <a:tr h="295447">
                <a:tc vMerge="1">
                  <a:txBody>
                    <a:bodyPr/>
                    <a:lstStyle/>
                    <a:p>
                      <a:endParaRPr lang="en-US"/>
                    </a:p>
                  </a:txBody>
                  <a:tcPr/>
                </a:tc>
                <a:tc vMerge="1">
                  <a:txBody>
                    <a:bodyPr/>
                    <a:lstStyle/>
                    <a:p>
                      <a:endParaRPr lang="en-US"/>
                    </a:p>
                  </a:txBody>
                  <a:tcPr/>
                </a:tc>
                <a:tc>
                  <a:txBody>
                    <a:bodyPr/>
                    <a:lstStyle/>
                    <a:p>
                      <a:pPr algn="ctr" fontAlgn="ctr"/>
                      <a:r>
                        <a:rPr lang="en-US" sz="1400" b="0" i="0" u="none" strike="noStrike">
                          <a:solidFill>
                            <a:srgbClr val="7030A0"/>
                          </a:solidFill>
                          <a:effectLst/>
                          <a:latin typeface="Calibri" panose="020F0502020204030204" pitchFamily="34" charset="0"/>
                        </a:rPr>
                        <a:t>0.092</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0.008</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0.993</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0.829</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0.980</a:t>
                      </a:r>
                    </a:p>
                  </a:txBody>
                  <a:tcPr marL="6350" marR="6350" marT="6350" marB="0" anchor="ctr"/>
                </a:tc>
                <a:tc vMerge="1">
                  <a:txBody>
                    <a:bodyPr/>
                    <a:lstStyle/>
                    <a:p>
                      <a:pPr algn="ctr" fontAlgn="ctr"/>
                      <a:endParaRPr lang="en-US" sz="1400" b="0" i="0" u="none" strike="noStrike" dirty="0">
                        <a:solidFill>
                          <a:srgbClr val="7030A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4250744037"/>
                  </a:ext>
                </a:extLst>
              </a:tr>
              <a:tr h="295447">
                <a:tc rowSpan="2">
                  <a:txBody>
                    <a:bodyPr/>
                    <a:lstStyle/>
                    <a:p>
                      <a:pPr algn="ctr" rtl="0" fontAlgn="ctr"/>
                      <a:r>
                        <a:rPr lang="en-US" sz="1600" i="0" dirty="0">
                          <a:solidFill>
                            <a:srgbClr val="FF0000"/>
                          </a:solidFill>
                          <a:effectLst/>
                          <a:latin typeface="+mj-lt"/>
                        </a:rPr>
                        <a:t>Smoke</a:t>
                      </a:r>
                      <a:r>
                        <a:rPr lang="en-US" sz="1600" i="0" dirty="0">
                          <a:solidFill>
                            <a:srgbClr val="000000"/>
                          </a:solidFill>
                          <a:effectLst/>
                          <a:latin typeface="+mj-lt"/>
                        </a:rPr>
                        <a:t> (low) over </a:t>
                      </a:r>
                      <a:r>
                        <a:rPr lang="en-US" sz="1600" i="0" dirty="0">
                          <a:solidFill>
                            <a:srgbClr val="7030A0"/>
                          </a:solidFill>
                          <a:effectLst/>
                          <a:latin typeface="+mj-lt"/>
                        </a:rPr>
                        <a:t>pollution</a:t>
                      </a:r>
                      <a:r>
                        <a:rPr lang="en-US" sz="1600" i="0" dirty="0">
                          <a:solidFill>
                            <a:srgbClr val="000000"/>
                          </a:solidFill>
                          <a:effectLst/>
                          <a:latin typeface="+mj-lt"/>
                        </a:rPr>
                        <a:t> (high)</a:t>
                      </a:r>
                      <a:endParaRPr lang="en-US" sz="1600" dirty="0">
                        <a:effectLst/>
                        <a:latin typeface="+mj-lt"/>
                      </a:endParaRP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6d</a:t>
                      </a:r>
                    </a:p>
                  </a:txBody>
                  <a:tcPr marL="7620" marR="7620" marT="7620" marB="0" anchor="ctr"/>
                </a:tc>
                <a:tc>
                  <a:txBody>
                    <a:bodyPr/>
                    <a:lstStyle/>
                    <a:p>
                      <a:pPr algn="ctr" fontAlgn="ctr"/>
                      <a:r>
                        <a:rPr lang="en-US" sz="1400" b="0" i="0" u="none" strike="noStrike">
                          <a:solidFill>
                            <a:srgbClr val="FF0000"/>
                          </a:solidFill>
                          <a:effectLst/>
                          <a:latin typeface="Calibri" panose="020F0502020204030204" pitchFamily="34" charset="0"/>
                        </a:rPr>
                        <a:t>0.087</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0.013</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0.834</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0.999</a:t>
                      </a:r>
                    </a:p>
                  </a:txBody>
                  <a:tcPr marL="6350" marR="6350" marT="6350" marB="0" anchor="ctr"/>
                </a:tc>
                <a:tc>
                  <a:txBody>
                    <a:bodyPr/>
                    <a:lstStyle/>
                    <a:p>
                      <a:pPr algn="ctr" fontAlgn="ctr"/>
                      <a:r>
                        <a:rPr lang="en-US" sz="1400" b="0" i="0" u="none" strike="noStrike" dirty="0">
                          <a:solidFill>
                            <a:srgbClr val="FF0000"/>
                          </a:solidFill>
                          <a:effectLst/>
                          <a:latin typeface="Calibri" panose="020F0502020204030204" pitchFamily="34" charset="0"/>
                        </a:rPr>
                        <a:t>0.856</a:t>
                      </a:r>
                    </a:p>
                  </a:txBody>
                  <a:tcPr marL="6350" marR="6350" marT="6350" marB="0" anchor="ctr"/>
                </a:tc>
                <a:tc rowSpan="2">
                  <a:txBody>
                    <a:bodyPr/>
                    <a:lstStyle/>
                    <a:p>
                      <a:pPr algn="ctr" fontAlgn="ctr"/>
                      <a:r>
                        <a:rPr lang="en-US" sz="1400" b="0" i="0" u="none" strike="noStrike" dirty="0">
                          <a:solidFill>
                            <a:srgbClr val="FF000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1986895493"/>
                  </a:ext>
                </a:extLst>
              </a:tr>
              <a:tr h="295447">
                <a:tc vMerge="1">
                  <a:txBody>
                    <a:bodyPr/>
                    <a:lstStyle/>
                    <a:p>
                      <a:endParaRPr lang="en-US"/>
                    </a:p>
                  </a:txBody>
                  <a:tcPr/>
                </a:tc>
                <a:tc vMerge="1">
                  <a:txBody>
                    <a:bodyPr/>
                    <a:lstStyle/>
                    <a:p>
                      <a:endParaRPr lang="en-US"/>
                    </a:p>
                  </a:txBody>
                  <a:tcPr/>
                </a:tc>
                <a:tc>
                  <a:txBody>
                    <a:bodyPr/>
                    <a:lstStyle/>
                    <a:p>
                      <a:pPr algn="ctr" fontAlgn="ctr"/>
                      <a:r>
                        <a:rPr lang="en-US" sz="1400" b="0" i="0" u="none" strike="noStrike">
                          <a:solidFill>
                            <a:srgbClr val="7030A0"/>
                          </a:solidFill>
                          <a:effectLst/>
                          <a:latin typeface="Calibri" panose="020F0502020204030204" pitchFamily="34" charset="0"/>
                        </a:rPr>
                        <a:t>0.229</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0.021</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0.993</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0.829</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0.980</a:t>
                      </a:r>
                    </a:p>
                  </a:txBody>
                  <a:tcPr marL="6350" marR="6350" marT="6350" marB="0" anchor="ctr"/>
                </a:tc>
                <a:tc vMerge="1">
                  <a:txBody>
                    <a:bodyPr/>
                    <a:lstStyle/>
                    <a:p>
                      <a:pPr algn="ctr" fontAlgn="ctr"/>
                      <a:endParaRPr lang="en-US" sz="1400" b="0" i="0" u="none" strike="noStrike" dirty="0">
                        <a:solidFill>
                          <a:srgbClr val="7030A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259103426"/>
                  </a:ext>
                </a:extLst>
              </a:tr>
              <a:tr h="295447">
                <a:tc rowSpan="2">
                  <a:txBody>
                    <a:bodyPr/>
                    <a:lstStyle/>
                    <a:p>
                      <a:pPr algn="ctr" rtl="0" fontAlgn="ctr"/>
                      <a:r>
                        <a:rPr lang="en-US" sz="1600" dirty="0">
                          <a:solidFill>
                            <a:schemeClr val="accent4">
                              <a:lumMod val="75000"/>
                            </a:schemeClr>
                          </a:solidFill>
                          <a:effectLst/>
                          <a:latin typeface="+mj-lt"/>
                        </a:rPr>
                        <a:t>Spherical</a:t>
                      </a:r>
                      <a:r>
                        <a:rPr lang="en-US" sz="1600" baseline="0" dirty="0">
                          <a:solidFill>
                            <a:schemeClr val="accent4">
                              <a:lumMod val="75000"/>
                            </a:schemeClr>
                          </a:solidFill>
                          <a:effectLst/>
                          <a:latin typeface="+mj-lt"/>
                        </a:rPr>
                        <a:t> d</a:t>
                      </a:r>
                      <a:r>
                        <a:rPr lang="en-US" sz="1600" dirty="0">
                          <a:solidFill>
                            <a:schemeClr val="accent4">
                              <a:lumMod val="75000"/>
                            </a:schemeClr>
                          </a:solidFill>
                          <a:effectLst/>
                          <a:latin typeface="+mj-lt"/>
                        </a:rPr>
                        <a:t>ust </a:t>
                      </a:r>
                      <a:r>
                        <a:rPr lang="en-US" sz="1600" dirty="0">
                          <a:effectLst/>
                          <a:latin typeface="+mj-lt"/>
                        </a:rPr>
                        <a:t>(high) over </a:t>
                      </a:r>
                      <a:r>
                        <a:rPr lang="en-US" sz="1600" dirty="0">
                          <a:solidFill>
                            <a:srgbClr val="00B0F0"/>
                          </a:solidFill>
                          <a:effectLst/>
                          <a:latin typeface="+mj-lt"/>
                        </a:rPr>
                        <a:t>marine</a:t>
                      </a:r>
                      <a:r>
                        <a:rPr lang="en-US" sz="1600" dirty="0">
                          <a:solidFill>
                            <a:srgbClr val="7FA9F8"/>
                          </a:solidFill>
                          <a:effectLst/>
                          <a:latin typeface="+mj-lt"/>
                        </a:rPr>
                        <a:t> </a:t>
                      </a:r>
                      <a:r>
                        <a:rPr lang="en-US" sz="1600" dirty="0">
                          <a:effectLst/>
                          <a:latin typeface="+mj-lt"/>
                        </a:rPr>
                        <a:t>(low)</a:t>
                      </a: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6e</a:t>
                      </a:r>
                    </a:p>
                  </a:txBody>
                  <a:tcPr marL="7620" marR="7620" marT="7620" marB="0" anchor="ctr"/>
                </a:tc>
                <a:tc>
                  <a:txBody>
                    <a:bodyPr/>
                    <a:lstStyle/>
                    <a:p>
                      <a:pPr algn="ctr" fontAlgn="ctr"/>
                      <a:r>
                        <a:rPr lang="en-US" sz="1400" b="0" i="0" u="none" strike="noStrike" dirty="0">
                          <a:solidFill>
                            <a:srgbClr val="BF8F00"/>
                          </a:solidFill>
                          <a:effectLst/>
                          <a:latin typeface="Calibri" panose="020F0502020204030204" pitchFamily="34" charset="0"/>
                        </a:rPr>
                        <a:t>0.133</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0.117</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0.872</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0.940</a:t>
                      </a:r>
                    </a:p>
                  </a:txBody>
                  <a:tcPr marL="6350" marR="6350" marT="6350" marB="0" anchor="ctr"/>
                </a:tc>
                <a:tc rowSpan="2">
                  <a:txBody>
                    <a:bodyPr/>
                    <a:lstStyle/>
                    <a:p>
                      <a:pPr algn="ctr" fontAlgn="ctr"/>
                      <a:r>
                        <a:rPr lang="en-US" sz="1400" b="0" i="0" u="none" strike="noStrike" dirty="0">
                          <a:solidFill>
                            <a:srgbClr val="BF8F0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3042759179"/>
                  </a:ext>
                </a:extLst>
              </a:tr>
              <a:tr h="295447">
                <a:tc vMerge="1">
                  <a:txBody>
                    <a:bodyPr/>
                    <a:lstStyle/>
                    <a:p>
                      <a:endParaRPr lang="en-US"/>
                    </a:p>
                  </a:txBody>
                  <a:tcPr/>
                </a:tc>
                <a:tc vMerge="1">
                  <a:txBody>
                    <a:bodyPr/>
                    <a:lstStyle/>
                    <a:p>
                      <a:endParaRPr lang="en-US"/>
                    </a:p>
                  </a:txBody>
                  <a:tcPr/>
                </a:tc>
                <a:tc>
                  <a:txBody>
                    <a:bodyPr/>
                    <a:lstStyle/>
                    <a:p>
                      <a:pPr algn="ctr" fontAlgn="ctr"/>
                      <a:r>
                        <a:rPr lang="en-US" sz="1400" b="0" i="0" u="none" strike="noStrike">
                          <a:solidFill>
                            <a:srgbClr val="00B0F0"/>
                          </a:solidFill>
                          <a:effectLst/>
                          <a:latin typeface="Calibri" panose="020F0502020204030204" pitchFamily="34" charset="0"/>
                        </a:rPr>
                        <a:t>0.029</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0.071</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0.987</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0.996</a:t>
                      </a:r>
                    </a:p>
                  </a:txBody>
                  <a:tcPr marL="6350" marR="6350" marT="6350" marB="0" anchor="ctr"/>
                </a:tc>
                <a:tc vMerge="1">
                  <a:txBody>
                    <a:bodyPr/>
                    <a:lstStyle/>
                    <a:p>
                      <a:pPr algn="ctr" fontAlgn="ctr"/>
                      <a:endParaRPr lang="en-US" sz="1400" b="0" i="0" u="none" strike="noStrike" dirty="0">
                        <a:solidFill>
                          <a:srgbClr val="00B0F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012645639"/>
                  </a:ext>
                </a:extLst>
              </a:tr>
              <a:tr h="295447">
                <a:tc rowSpan="2">
                  <a:txBody>
                    <a:bodyPr/>
                    <a:lstStyle/>
                    <a:p>
                      <a:pPr algn="ctr" rtl="0" fontAlgn="ctr"/>
                      <a:r>
                        <a:rPr lang="en-US" sz="1600" dirty="0">
                          <a:solidFill>
                            <a:schemeClr val="accent4">
                              <a:lumMod val="75000"/>
                            </a:schemeClr>
                          </a:solidFill>
                          <a:effectLst/>
                          <a:latin typeface="+mj-lt"/>
                        </a:rPr>
                        <a:t>Spherical dust </a:t>
                      </a:r>
                      <a:r>
                        <a:rPr lang="en-US" sz="1600" dirty="0">
                          <a:effectLst/>
                          <a:latin typeface="+mj-lt"/>
                        </a:rPr>
                        <a:t>(low) over </a:t>
                      </a:r>
                      <a:r>
                        <a:rPr lang="en-US" sz="1600" dirty="0">
                          <a:solidFill>
                            <a:srgbClr val="00B0F0"/>
                          </a:solidFill>
                          <a:effectLst/>
                          <a:latin typeface="+mj-lt"/>
                        </a:rPr>
                        <a:t>marine</a:t>
                      </a:r>
                      <a:r>
                        <a:rPr lang="en-US" sz="1600" dirty="0">
                          <a:effectLst/>
                          <a:latin typeface="+mj-lt"/>
                        </a:rPr>
                        <a:t> (high)</a:t>
                      </a:r>
                    </a:p>
                  </a:txBody>
                  <a:tcPr marL="22860" marR="22860" marT="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6f</a:t>
                      </a:r>
                    </a:p>
                  </a:txBody>
                  <a:tcPr marL="7620" marR="7620" marT="7620" marB="0" anchor="ctr"/>
                </a:tc>
                <a:tc>
                  <a:txBody>
                    <a:bodyPr/>
                    <a:lstStyle/>
                    <a:p>
                      <a:pPr algn="ctr" fontAlgn="ctr"/>
                      <a:r>
                        <a:rPr lang="en-US" sz="1400" b="0" i="0" u="none" strike="noStrike">
                          <a:solidFill>
                            <a:srgbClr val="BF8F00"/>
                          </a:solidFill>
                          <a:effectLst/>
                          <a:latin typeface="Calibri" panose="020F0502020204030204" pitchFamily="34" charset="0"/>
                        </a:rPr>
                        <a:t>0.053</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0.047</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0.872</a:t>
                      </a:r>
                    </a:p>
                  </a:txBody>
                  <a:tcPr marL="6350" marR="6350" marT="6350" marB="0" anchor="ctr"/>
                </a:tc>
                <a:tc>
                  <a:txBody>
                    <a:bodyPr/>
                    <a:lstStyle/>
                    <a:p>
                      <a:pPr algn="ctr" fontAlgn="ctr"/>
                      <a:r>
                        <a:rPr lang="en-US" sz="1400" b="0" i="0" u="none" strike="noStrike">
                          <a:solidFill>
                            <a:srgbClr val="BF8F00"/>
                          </a:solidFill>
                          <a:effectLst/>
                          <a:latin typeface="Calibri" panose="020F0502020204030204" pitchFamily="34" charset="0"/>
                        </a:rPr>
                        <a:t>0.940</a:t>
                      </a:r>
                    </a:p>
                  </a:txBody>
                  <a:tcPr marL="6350" marR="6350" marT="6350" marB="0" anchor="ctr"/>
                </a:tc>
                <a:tc rowSpan="2">
                  <a:txBody>
                    <a:bodyPr/>
                    <a:lstStyle/>
                    <a:p>
                      <a:pPr algn="ctr" fontAlgn="ctr"/>
                      <a:r>
                        <a:rPr lang="en-US" sz="1400" b="0" i="0" u="none" strike="noStrike" dirty="0">
                          <a:solidFill>
                            <a:srgbClr val="BF8F00"/>
                          </a:solidFill>
                          <a:effectLst/>
                          <a:latin typeface="Calibri" panose="020F0502020204030204" pitchFamily="34" charset="0"/>
                        </a:rPr>
                        <a:t>Ocean</a:t>
                      </a:r>
                    </a:p>
                  </a:txBody>
                  <a:tcPr marL="6350" marR="6350" marT="6350" marB="0" anchor="ctr"/>
                </a:tc>
                <a:extLst>
                  <a:ext uri="{0D108BD9-81ED-4DB2-BD59-A6C34878D82A}">
                    <a16:rowId xmlns:a16="http://schemas.microsoft.com/office/drawing/2014/main" val="3671045873"/>
                  </a:ext>
                </a:extLst>
              </a:tr>
              <a:tr h="311277">
                <a:tc vMerge="1">
                  <a:txBody>
                    <a:bodyPr/>
                    <a:lstStyle/>
                    <a:p>
                      <a:endParaRPr lang="en-US"/>
                    </a:p>
                  </a:txBody>
                  <a:tcPr/>
                </a:tc>
                <a:tc vMerge="1">
                  <a:txBody>
                    <a:bodyPr/>
                    <a:lstStyle/>
                    <a:p>
                      <a:endParaRPr lang="en-US"/>
                    </a:p>
                  </a:txBody>
                  <a:tcPr/>
                </a:tc>
                <a:tc>
                  <a:txBody>
                    <a:bodyPr/>
                    <a:lstStyle/>
                    <a:p>
                      <a:pPr algn="ctr" fontAlgn="ctr"/>
                      <a:r>
                        <a:rPr lang="en-US" sz="1400" b="0" i="0" u="none" strike="noStrike">
                          <a:solidFill>
                            <a:srgbClr val="00B0F0"/>
                          </a:solidFill>
                          <a:effectLst/>
                          <a:latin typeface="Calibri" panose="020F0502020204030204" pitchFamily="34" charset="0"/>
                        </a:rPr>
                        <a:t>0.072</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0.178</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0.250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0.987</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0.996</a:t>
                      </a:r>
                    </a:p>
                  </a:txBody>
                  <a:tcPr marL="6350" marR="6350" marT="6350" marB="0" anchor="ctr"/>
                </a:tc>
                <a:tc vMerge="1">
                  <a:txBody>
                    <a:bodyPr/>
                    <a:lstStyle/>
                    <a:p>
                      <a:pPr algn="ctr" fontAlgn="ctr"/>
                      <a:endParaRPr lang="en-US" sz="1400" b="0" i="0" u="none" strike="noStrike" dirty="0">
                        <a:solidFill>
                          <a:srgbClr val="00B0F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819829544"/>
                  </a:ext>
                </a:extLst>
              </a:tr>
              <a:tr h="311277">
                <a:tc>
                  <a:txBody>
                    <a:bodyPr/>
                    <a:lstStyle/>
                    <a:p>
                      <a:pPr algn="ctr" fontAlgn="ctr"/>
                      <a:r>
                        <a:rPr lang="en-US" sz="1600" b="0" i="0" u="none" strike="noStrike">
                          <a:solidFill>
                            <a:srgbClr val="00B0F0"/>
                          </a:solidFill>
                          <a:effectLst/>
                          <a:latin typeface="+mj-lt"/>
                        </a:rPr>
                        <a:t>Marine</a:t>
                      </a:r>
                    </a:p>
                  </a:txBody>
                  <a:tcPr marL="6350" marR="6350" marT="6350" marB="0" anchor="ctr"/>
                </a:tc>
                <a:tc>
                  <a:txBody>
                    <a:bodyPr/>
                    <a:lstStyle/>
                    <a:p>
                      <a:pPr algn="ctr" fontAlgn="ctr"/>
                      <a:r>
                        <a:rPr lang="en-US" sz="1800" b="0" i="0" u="none" strike="noStrike" dirty="0">
                          <a:solidFill>
                            <a:srgbClr val="000000"/>
                          </a:solidFill>
                          <a:effectLst/>
                          <a:latin typeface="Calibri" panose="020F0502020204030204" pitchFamily="34" charset="0"/>
                        </a:rPr>
                        <a:t>6g</a:t>
                      </a:r>
                    </a:p>
                  </a:txBody>
                  <a:tcPr marL="7620" marR="7620" marT="7620" marB="0" anchor="ctr"/>
                </a:tc>
                <a:tc>
                  <a:txBody>
                    <a:bodyPr/>
                    <a:lstStyle/>
                    <a:p>
                      <a:pPr algn="ctr" fontAlgn="ctr"/>
                      <a:r>
                        <a:rPr lang="en-US" sz="1400" b="0" i="0" u="none" strike="noStrike">
                          <a:solidFill>
                            <a:srgbClr val="00B0F0"/>
                          </a:solidFill>
                          <a:effectLst/>
                          <a:latin typeface="Calibri" panose="020F0502020204030204" pitchFamily="34" charset="0"/>
                        </a:rPr>
                        <a:t>0.014</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0.036</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0.050</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0.987</a:t>
                      </a:r>
                    </a:p>
                  </a:txBody>
                  <a:tcPr marL="6350" marR="6350" marT="6350" marB="0" anchor="ctr"/>
                </a:tc>
                <a:tc>
                  <a:txBody>
                    <a:bodyPr/>
                    <a:lstStyle/>
                    <a:p>
                      <a:pPr algn="ctr" fontAlgn="ctr"/>
                      <a:r>
                        <a:rPr lang="en-US" sz="1400" b="0" i="0" u="none" strike="noStrike">
                          <a:solidFill>
                            <a:srgbClr val="00B0F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dirty="0">
                          <a:solidFill>
                            <a:srgbClr val="00B0F0"/>
                          </a:solidFill>
                          <a:effectLst/>
                          <a:latin typeface="Calibri" panose="020F0502020204030204" pitchFamily="34" charset="0"/>
                        </a:rPr>
                        <a:t>0.996</a:t>
                      </a:r>
                    </a:p>
                  </a:txBody>
                  <a:tcPr marL="6350" marR="6350" marT="6350" marB="0" anchor="ctr"/>
                </a:tc>
                <a:tc>
                  <a:txBody>
                    <a:bodyPr/>
                    <a:lstStyle/>
                    <a:p>
                      <a:pPr algn="ctr" fontAlgn="ctr"/>
                      <a:r>
                        <a:rPr lang="en-US" sz="1400" b="0" i="0" u="none" strike="noStrike" dirty="0">
                          <a:solidFill>
                            <a:srgbClr val="00B0F0"/>
                          </a:solidFill>
                          <a:effectLst/>
                          <a:latin typeface="Calibri" panose="020F0502020204030204" pitchFamily="34" charset="0"/>
                        </a:rPr>
                        <a:t>Ocean</a:t>
                      </a:r>
                    </a:p>
                  </a:txBody>
                  <a:tcPr marL="6350" marR="6350" marT="6350" marB="0" anchor="ctr"/>
                </a:tc>
                <a:extLst>
                  <a:ext uri="{0D108BD9-81ED-4DB2-BD59-A6C34878D82A}">
                    <a16:rowId xmlns:a16="http://schemas.microsoft.com/office/drawing/2014/main" val="1875551892"/>
                  </a:ext>
                </a:extLst>
              </a:tr>
              <a:tr h="311277">
                <a:tc>
                  <a:txBody>
                    <a:bodyPr/>
                    <a:lstStyle/>
                    <a:p>
                      <a:pPr algn="ctr" fontAlgn="ctr"/>
                      <a:r>
                        <a:rPr lang="en-US" sz="1600" b="0" i="0" u="none" strike="noStrike" dirty="0">
                          <a:solidFill>
                            <a:srgbClr val="00B050"/>
                          </a:solidFill>
                          <a:effectLst/>
                          <a:latin typeface="+mj-lt"/>
                        </a:rPr>
                        <a:t>Polluted marine</a:t>
                      </a:r>
                    </a:p>
                  </a:txBody>
                  <a:tcPr marL="6350" marR="6350" marT="6350" marB="0" anchor="ctr"/>
                </a:tc>
                <a:tc>
                  <a:txBody>
                    <a:bodyPr/>
                    <a:lstStyle/>
                    <a:p>
                      <a:pPr algn="ctr" fontAlgn="ctr"/>
                      <a:r>
                        <a:rPr lang="en-US" sz="1800" b="0" i="0" u="none" strike="noStrike" dirty="0">
                          <a:solidFill>
                            <a:srgbClr val="000000"/>
                          </a:solidFill>
                          <a:effectLst/>
                          <a:latin typeface="Calibri" panose="020F0502020204030204" pitchFamily="34" charset="0"/>
                        </a:rPr>
                        <a:t>6h</a:t>
                      </a:r>
                    </a:p>
                  </a:txBody>
                  <a:tcPr marL="7620" marR="7620" marT="7620" marB="0" anchor="ctr"/>
                </a:tc>
                <a:tc>
                  <a:txBody>
                    <a:bodyPr/>
                    <a:lstStyle/>
                    <a:p>
                      <a:pPr algn="ctr" fontAlgn="ctr"/>
                      <a:r>
                        <a:rPr lang="en-US" sz="1400" b="0" i="0" u="none" strike="noStrike">
                          <a:solidFill>
                            <a:srgbClr val="00B050"/>
                          </a:solidFill>
                          <a:effectLst/>
                          <a:latin typeface="Calibri" panose="020F0502020204030204" pitchFamily="34" charset="0"/>
                        </a:rPr>
                        <a:t>0.072</a:t>
                      </a:r>
                    </a:p>
                  </a:txBody>
                  <a:tcPr marL="6350" marR="6350" marT="6350" marB="0" anchor="ctr"/>
                </a:tc>
                <a:tc>
                  <a:txBody>
                    <a:bodyPr/>
                    <a:lstStyle/>
                    <a:p>
                      <a:pPr algn="ctr" fontAlgn="ctr"/>
                      <a:r>
                        <a:rPr lang="en-US" sz="1400" b="0" i="0" u="none" strike="noStrike">
                          <a:solidFill>
                            <a:srgbClr val="00B050"/>
                          </a:solidFill>
                          <a:effectLst/>
                          <a:latin typeface="Calibri" panose="020F0502020204030204" pitchFamily="34" charset="0"/>
                        </a:rPr>
                        <a:t>0.028</a:t>
                      </a:r>
                    </a:p>
                  </a:txBody>
                  <a:tcPr marL="6350" marR="6350" marT="6350" marB="0" anchor="ctr"/>
                </a:tc>
                <a:tc>
                  <a:txBody>
                    <a:bodyPr/>
                    <a:lstStyle/>
                    <a:p>
                      <a:pPr algn="ctr" fontAlgn="ctr"/>
                      <a:r>
                        <a:rPr lang="en-US" sz="1400" b="0" i="0" u="none" strike="noStrike">
                          <a:solidFill>
                            <a:srgbClr val="00B05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00B050"/>
                          </a:solidFill>
                          <a:effectLst/>
                          <a:latin typeface="Calibri" panose="020F0502020204030204" pitchFamily="34" charset="0"/>
                        </a:rPr>
                        <a:t>0.993</a:t>
                      </a:r>
                    </a:p>
                  </a:txBody>
                  <a:tcPr marL="6350" marR="6350" marT="6350" marB="0" anchor="ctr"/>
                </a:tc>
                <a:tc>
                  <a:txBody>
                    <a:bodyPr/>
                    <a:lstStyle/>
                    <a:p>
                      <a:pPr algn="ctr" fontAlgn="ctr"/>
                      <a:r>
                        <a:rPr lang="en-US" sz="1400" b="0" i="0" u="none" strike="noStrike">
                          <a:solidFill>
                            <a:srgbClr val="00B050"/>
                          </a:solidFill>
                          <a:effectLst/>
                          <a:latin typeface="Calibri" panose="020F0502020204030204" pitchFamily="34" charset="0"/>
                        </a:rPr>
                        <a:t>1.000</a:t>
                      </a:r>
                    </a:p>
                  </a:txBody>
                  <a:tcPr marL="6350" marR="6350" marT="6350" marB="0" anchor="ctr"/>
                </a:tc>
                <a:tc>
                  <a:txBody>
                    <a:bodyPr/>
                    <a:lstStyle/>
                    <a:p>
                      <a:pPr algn="ctr" fontAlgn="ctr"/>
                      <a:r>
                        <a:rPr lang="en-US" sz="1400" b="0" i="0" u="none" strike="noStrike">
                          <a:solidFill>
                            <a:srgbClr val="00B050"/>
                          </a:solidFill>
                          <a:effectLst/>
                          <a:latin typeface="Calibri" panose="020F0502020204030204" pitchFamily="34" charset="0"/>
                        </a:rPr>
                        <a:t>0.995</a:t>
                      </a:r>
                    </a:p>
                  </a:txBody>
                  <a:tcPr marL="6350" marR="6350" marT="6350" marB="0" anchor="ctr"/>
                </a:tc>
                <a:tc>
                  <a:txBody>
                    <a:bodyPr/>
                    <a:lstStyle/>
                    <a:p>
                      <a:pPr algn="ctr" fontAlgn="ctr"/>
                      <a:r>
                        <a:rPr lang="en-US" sz="1400" b="0" i="0" u="none" strike="noStrike" dirty="0">
                          <a:solidFill>
                            <a:srgbClr val="00B05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956686553"/>
                  </a:ext>
                </a:extLst>
              </a:tr>
              <a:tr h="311277">
                <a:tc rowSpan="2">
                  <a:txBody>
                    <a:bodyPr/>
                    <a:lstStyle/>
                    <a:p>
                      <a:pPr algn="ctr" fontAlgn="ctr"/>
                      <a:r>
                        <a:rPr lang="en-US" sz="1600" b="0" i="0" u="none" strike="noStrike" dirty="0">
                          <a:solidFill>
                            <a:srgbClr val="FF0000"/>
                          </a:solidFill>
                          <a:effectLst/>
                          <a:latin typeface="+mj-lt"/>
                        </a:rPr>
                        <a:t>Smoke</a:t>
                      </a:r>
                      <a:r>
                        <a:rPr lang="en-US" sz="1600" b="0" i="0" u="none" strike="noStrike" dirty="0">
                          <a:solidFill>
                            <a:srgbClr val="000000"/>
                          </a:solidFill>
                          <a:effectLst/>
                          <a:latin typeface="+mj-lt"/>
                        </a:rPr>
                        <a:t> (low) over </a:t>
                      </a:r>
                      <a:r>
                        <a:rPr lang="en-US" sz="1600" b="0" i="0" u="none" strike="noStrike" dirty="0">
                          <a:solidFill>
                            <a:srgbClr val="7030A0"/>
                          </a:solidFill>
                          <a:effectLst/>
                          <a:latin typeface="+mj-lt"/>
                        </a:rPr>
                        <a:t>pollution</a:t>
                      </a:r>
                      <a:r>
                        <a:rPr lang="en-US" sz="1600" b="0" i="0" u="none" strike="noStrike" dirty="0">
                          <a:solidFill>
                            <a:srgbClr val="000000"/>
                          </a:solidFill>
                          <a:effectLst/>
                          <a:latin typeface="+mj-lt"/>
                        </a:rPr>
                        <a:t> (high)</a:t>
                      </a:r>
                    </a:p>
                  </a:txBody>
                  <a:tcPr marL="6350" marR="6350" marT="6350" marB="0" anchor="ctr"/>
                </a:tc>
                <a:tc rowSpan="2">
                  <a:txBody>
                    <a:bodyPr/>
                    <a:lstStyle/>
                    <a:p>
                      <a:pPr algn="ctr" fontAlgn="ctr"/>
                      <a:r>
                        <a:rPr lang="en-US" sz="1800" b="0" i="0" u="none" strike="noStrike" dirty="0">
                          <a:solidFill>
                            <a:srgbClr val="000000"/>
                          </a:solidFill>
                          <a:effectLst/>
                          <a:latin typeface="Calibri" panose="020F0502020204030204" pitchFamily="34" charset="0"/>
                        </a:rPr>
                        <a:t>6i</a:t>
                      </a:r>
                    </a:p>
                  </a:txBody>
                  <a:tcPr marL="7620" marR="7620" marT="7620" marB="0" anchor="ctr"/>
                </a:tc>
                <a:tc>
                  <a:txBody>
                    <a:bodyPr/>
                    <a:lstStyle/>
                    <a:p>
                      <a:pPr algn="ctr" fontAlgn="ctr"/>
                      <a:r>
                        <a:rPr lang="en-US" sz="1400" b="0" i="0" u="none" strike="noStrike">
                          <a:solidFill>
                            <a:srgbClr val="FF0000"/>
                          </a:solidFill>
                          <a:effectLst/>
                          <a:latin typeface="Calibri" panose="020F0502020204030204" pitchFamily="34" charset="0"/>
                        </a:rPr>
                        <a:t>0.087</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0.013</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0.100</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0.834</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0.999</a:t>
                      </a:r>
                    </a:p>
                  </a:txBody>
                  <a:tcPr marL="6350" marR="6350" marT="6350" marB="0" anchor="ctr"/>
                </a:tc>
                <a:tc>
                  <a:txBody>
                    <a:bodyPr/>
                    <a:lstStyle/>
                    <a:p>
                      <a:pPr algn="ctr" fontAlgn="ctr"/>
                      <a:r>
                        <a:rPr lang="en-US" sz="1400" b="0" i="0" u="none" strike="noStrike">
                          <a:solidFill>
                            <a:srgbClr val="FF0000"/>
                          </a:solidFill>
                          <a:effectLst/>
                          <a:latin typeface="Calibri" panose="020F0502020204030204" pitchFamily="34" charset="0"/>
                        </a:rPr>
                        <a:t>0.856</a:t>
                      </a:r>
                    </a:p>
                  </a:txBody>
                  <a:tcPr marL="6350" marR="6350" marT="6350" marB="0" anchor="ctr"/>
                </a:tc>
                <a:tc rowSpan="2">
                  <a:txBody>
                    <a:bodyPr/>
                    <a:lstStyle/>
                    <a:p>
                      <a:pPr algn="ctr" fontAlgn="ctr"/>
                      <a:r>
                        <a:rPr lang="en-US" sz="1400" b="0" i="0" u="none" strike="noStrike" dirty="0">
                          <a:solidFill>
                            <a:srgbClr val="FF0000"/>
                          </a:solidFill>
                          <a:effectLst/>
                          <a:latin typeface="Calibri" panose="020F0502020204030204" pitchFamily="34" charset="0"/>
                        </a:rPr>
                        <a:t>All</a:t>
                      </a:r>
                    </a:p>
                  </a:txBody>
                  <a:tcPr marL="6350" marR="6350" marT="6350" marB="0" anchor="ctr"/>
                </a:tc>
                <a:extLst>
                  <a:ext uri="{0D108BD9-81ED-4DB2-BD59-A6C34878D82A}">
                    <a16:rowId xmlns:a16="http://schemas.microsoft.com/office/drawing/2014/main" val="899743902"/>
                  </a:ext>
                </a:extLst>
              </a:tr>
              <a:tr h="311277">
                <a:tc vMerge="1">
                  <a:txBody>
                    <a:bodyPr/>
                    <a:lstStyle/>
                    <a:p>
                      <a:pPr algn="ctr" fontAlgn="ctr"/>
                      <a:endParaRPr lang="en-US" sz="1600" b="0" i="0" u="none" strike="noStrike" dirty="0">
                        <a:solidFill>
                          <a:srgbClr val="000000"/>
                        </a:solidFill>
                        <a:effectLst/>
                        <a:latin typeface="+mj-lt"/>
                      </a:endParaRPr>
                    </a:p>
                  </a:txBody>
                  <a:tcPr marL="6350" marR="6350" marT="6350" marB="0" anchor="ctr"/>
                </a:tc>
                <a:tc vMerge="1">
                  <a:txBody>
                    <a:bodyPr/>
                    <a:lstStyle/>
                    <a:p>
                      <a:pPr algn="ctr" fontAlgn="ctr"/>
                      <a:endParaRPr lang="en-US" sz="18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US" sz="1400" b="0" i="0" u="none" strike="noStrike">
                          <a:solidFill>
                            <a:srgbClr val="7030A0"/>
                          </a:solidFill>
                          <a:effectLst/>
                          <a:latin typeface="Calibri" panose="020F0502020204030204" pitchFamily="34" charset="0"/>
                        </a:rPr>
                        <a:t>0.459</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0.041</a:t>
                      </a:r>
                    </a:p>
                  </a:txBody>
                  <a:tcPr marL="6350" marR="6350" marT="6350" marB="0" anchor="ctr"/>
                </a:tc>
                <a:tc>
                  <a:txBody>
                    <a:bodyPr/>
                    <a:lstStyle/>
                    <a:p>
                      <a:pPr algn="ctr" fontAlgn="ctr"/>
                      <a:r>
                        <a:rPr lang="en-US" sz="1400" b="0" i="0" u="none" strike="noStrike" dirty="0">
                          <a:solidFill>
                            <a:srgbClr val="7030A0"/>
                          </a:solidFill>
                          <a:effectLst/>
                          <a:latin typeface="Calibri" panose="020F0502020204030204" pitchFamily="34" charset="0"/>
                        </a:rPr>
                        <a:t>0.500</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0.993</a:t>
                      </a:r>
                    </a:p>
                  </a:txBody>
                  <a:tcPr marL="6350" marR="6350" marT="6350" marB="0" anchor="ctr"/>
                </a:tc>
                <a:tc>
                  <a:txBody>
                    <a:bodyPr/>
                    <a:lstStyle/>
                    <a:p>
                      <a:pPr algn="ctr" fontAlgn="ctr"/>
                      <a:r>
                        <a:rPr lang="en-US" sz="1400" b="0" i="0" u="none" strike="noStrike">
                          <a:solidFill>
                            <a:srgbClr val="7030A0"/>
                          </a:solidFill>
                          <a:effectLst/>
                          <a:latin typeface="Calibri" panose="020F0502020204030204" pitchFamily="34" charset="0"/>
                        </a:rPr>
                        <a:t>0.829</a:t>
                      </a:r>
                    </a:p>
                  </a:txBody>
                  <a:tcPr marL="6350" marR="6350" marT="6350" marB="0" anchor="ctr"/>
                </a:tc>
                <a:tc>
                  <a:txBody>
                    <a:bodyPr/>
                    <a:lstStyle/>
                    <a:p>
                      <a:pPr algn="ctr" fontAlgn="ctr"/>
                      <a:r>
                        <a:rPr lang="en-US" sz="1400" b="0" i="0" u="none" strike="noStrike" dirty="0">
                          <a:solidFill>
                            <a:srgbClr val="7030A0"/>
                          </a:solidFill>
                          <a:effectLst/>
                          <a:latin typeface="Calibri" panose="020F0502020204030204" pitchFamily="34" charset="0"/>
                        </a:rPr>
                        <a:t>0.980</a:t>
                      </a:r>
                    </a:p>
                  </a:txBody>
                  <a:tcPr marL="6350" marR="6350" marT="6350" marB="0" anchor="ctr"/>
                </a:tc>
                <a:tc vMerge="1">
                  <a:txBody>
                    <a:bodyPr/>
                    <a:lstStyle/>
                    <a:p>
                      <a:pPr algn="ctr" fontAlgn="ctr"/>
                      <a:endParaRPr lang="en-US" sz="1400" b="0" i="0" u="none" strike="noStrike" dirty="0">
                        <a:solidFill>
                          <a:srgbClr val="7030A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403573617"/>
                  </a:ext>
                </a:extLst>
              </a:tr>
            </a:tbl>
          </a:graphicData>
        </a:graphic>
      </p:graphicFrame>
      <p:sp>
        <p:nvSpPr>
          <p:cNvPr id="4" name="TextBox 3">
            <a:extLst>
              <a:ext uri="{FF2B5EF4-FFF2-40B4-BE49-F238E27FC236}">
                <a16:creationId xmlns:a16="http://schemas.microsoft.com/office/drawing/2014/main" id="{8270F927-E2FC-4E00-A8AF-D3D1140CFAF9}"/>
              </a:ext>
            </a:extLst>
          </p:cNvPr>
          <p:cNvSpPr txBox="1"/>
          <p:nvPr/>
        </p:nvSpPr>
        <p:spPr>
          <a:xfrm>
            <a:off x="10266886" y="609296"/>
            <a:ext cx="1652299" cy="369332"/>
          </a:xfrm>
          <a:prstGeom prst="rect">
            <a:avLst/>
          </a:prstGeom>
          <a:noFill/>
        </p:spPr>
        <p:txBody>
          <a:bodyPr wrap="square" rtlCol="0">
            <a:spAutoFit/>
          </a:bodyPr>
          <a:lstStyle/>
          <a:p>
            <a:r>
              <a:rPr lang="en-US" b="0" dirty="0">
                <a:solidFill>
                  <a:srgbClr val="FF0000"/>
                </a:solidFill>
                <a:latin typeface="+mn-lt"/>
              </a:rPr>
              <a:t>All @550nm</a:t>
            </a:r>
          </a:p>
        </p:txBody>
      </p:sp>
    </p:spTree>
    <p:extLst>
      <p:ext uri="{BB962C8B-B14F-4D97-AF65-F5344CB8AC3E}">
        <p14:creationId xmlns:p14="http://schemas.microsoft.com/office/powerpoint/2010/main" val="3471021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17</a:t>
            </a:fld>
            <a:endParaRPr lang="en-US" sz="867" b="0" dirty="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82314" y="365760"/>
            <a:ext cx="11632764" cy="6265289"/>
          </a:xfrm>
        </p:spPr>
        <p:txBody>
          <a:bodyPr>
            <a:normAutofit fontScale="85000" lnSpcReduction="20000"/>
          </a:bodyPr>
          <a:lstStyle/>
          <a:p>
            <a:pPr marL="795338" indent="-639763">
              <a:lnSpc>
                <a:spcPct val="120000"/>
              </a:lnSpc>
              <a:spcBef>
                <a:spcPts val="600"/>
              </a:spcBef>
              <a:spcAft>
                <a:spcPts val="1200"/>
              </a:spcAft>
            </a:pPr>
            <a:r>
              <a:rPr lang="en-US" sz="4000" dirty="0"/>
              <a:t>Two-step approach for 8K assessments</a:t>
            </a:r>
          </a:p>
          <a:p>
            <a:pPr marL="1084263" indent="-640080">
              <a:lnSpc>
                <a:spcPct val="120000"/>
              </a:lnSpc>
              <a:spcBef>
                <a:spcPts val="600"/>
              </a:spcBef>
              <a:spcAft>
                <a:spcPts val="600"/>
              </a:spcAft>
            </a:pPr>
            <a:r>
              <a:rPr lang="en-US" sz="3400" dirty="0"/>
              <a:t>QI scoring:</a:t>
            </a:r>
          </a:p>
          <a:p>
            <a:pPr marL="857250" lvl="1" indent="-282575">
              <a:lnSpc>
                <a:spcPct val="120000"/>
              </a:lnSpc>
              <a:spcBef>
                <a:spcPts val="0"/>
              </a:spcBef>
              <a:spcAft>
                <a:spcPts val="300"/>
              </a:spcAft>
            </a:pPr>
            <a:r>
              <a:rPr lang="en-US" sz="2300" dirty="0"/>
              <a:t>Extended list of GVs assessed (see slide 16, 17, and 21)</a:t>
            </a:r>
          </a:p>
          <a:p>
            <a:pPr marL="857250" lvl="1" indent="-282575">
              <a:lnSpc>
                <a:spcPct val="120000"/>
              </a:lnSpc>
              <a:spcBef>
                <a:spcPts val="0"/>
              </a:spcBef>
              <a:spcAft>
                <a:spcPts val="300"/>
              </a:spcAft>
            </a:pPr>
            <a:r>
              <a:rPr lang="en-US" sz="2300" dirty="0"/>
              <a:t>Evaluate quality scores for 8K-SSP: Lidar 5/6/9 + Pol 7 (8K-0, 8K-1, 8K-2)   &amp;   8K-SSG: Lidar 9 + Pol 4b separately</a:t>
            </a:r>
          </a:p>
          <a:p>
            <a:pPr marL="857250" lvl="1" indent="-282575">
              <a:lnSpc>
                <a:spcPct val="120000"/>
              </a:lnSpc>
              <a:spcBef>
                <a:spcPts val="0"/>
              </a:spcBef>
              <a:spcAft>
                <a:spcPts val="300"/>
              </a:spcAft>
            </a:pPr>
            <a:r>
              <a:rPr lang="en-US" sz="2300" dirty="0"/>
              <a:t>Observing Modes (Nadir day-time Nd, Nadir night-time </a:t>
            </a:r>
            <a:r>
              <a:rPr lang="en-US" sz="2300" dirty="0" err="1"/>
              <a:t>Nn</a:t>
            </a:r>
            <a:r>
              <a:rPr lang="en-US" sz="2300" dirty="0"/>
              <a:t>, Off-Nadir day-time Od, Off-Nadir night-time On)</a:t>
            </a:r>
          </a:p>
          <a:p>
            <a:pPr marL="857250" lvl="1" indent="-282575">
              <a:lnSpc>
                <a:spcPct val="120000"/>
              </a:lnSpc>
              <a:spcBef>
                <a:spcPts val="0"/>
              </a:spcBef>
              <a:spcAft>
                <a:spcPts val="300"/>
              </a:spcAft>
            </a:pPr>
            <a:r>
              <a:rPr lang="en-US" sz="2300" dirty="0"/>
              <a:t>Consider (number?) separate methodologies for assessing QI scores and uncertainties, which were solicited and submitted openly, i.e., for entire SIT-A to review</a:t>
            </a:r>
          </a:p>
          <a:p>
            <a:pPr marL="857250" lvl="1" indent="-282575">
              <a:lnSpc>
                <a:spcPct val="120000"/>
              </a:lnSpc>
              <a:spcBef>
                <a:spcPts val="0"/>
              </a:spcBef>
              <a:spcAft>
                <a:spcPts val="300"/>
              </a:spcAft>
            </a:pPr>
            <a:r>
              <a:rPr lang="en-US" sz="2300" dirty="0"/>
              <a:t>Define QI scores as the fraction of “successful retrievals” for a given GV, i.e., the fraction of retrievals that yield uncertainties within the SATM stated desired capabilities</a:t>
            </a:r>
          </a:p>
          <a:p>
            <a:pPr marL="1085850" indent="-623888">
              <a:lnSpc>
                <a:spcPct val="120000"/>
              </a:lnSpc>
              <a:spcBef>
                <a:spcPts val="600"/>
              </a:spcBef>
              <a:spcAft>
                <a:spcPts val="300"/>
              </a:spcAft>
            </a:pPr>
            <a:r>
              <a:rPr lang="en-US" sz="3400" dirty="0"/>
              <a:t>Study team reviews:</a:t>
            </a:r>
          </a:p>
          <a:p>
            <a:pPr marL="857250" lvl="1" indent="-282575">
              <a:lnSpc>
                <a:spcPct val="120000"/>
              </a:lnSpc>
              <a:spcBef>
                <a:spcPts val="0"/>
              </a:spcBef>
              <a:spcAft>
                <a:spcPts val="300"/>
              </a:spcAft>
            </a:pPr>
            <a:r>
              <a:rPr lang="en-US" sz="2300" dirty="0"/>
              <a:t>Select new, extended study team</a:t>
            </a:r>
          </a:p>
          <a:p>
            <a:pPr marL="857250" lvl="1" indent="-282575">
              <a:lnSpc>
                <a:spcPct val="120000"/>
              </a:lnSpc>
              <a:spcBef>
                <a:spcPts val="0"/>
              </a:spcBef>
              <a:spcAft>
                <a:spcPts val="300"/>
              </a:spcAft>
            </a:pPr>
            <a:r>
              <a:rPr lang="en-US" sz="2300" dirty="0"/>
              <a:t>Groups present results to study team for each methodology</a:t>
            </a:r>
          </a:p>
          <a:p>
            <a:pPr marL="857250" lvl="1" indent="-282575">
              <a:lnSpc>
                <a:spcPct val="120000"/>
              </a:lnSpc>
              <a:spcBef>
                <a:spcPts val="0"/>
              </a:spcBef>
              <a:spcAft>
                <a:spcPts val="300"/>
              </a:spcAft>
            </a:pPr>
            <a:r>
              <a:rPr lang="en-US" sz="2300" dirty="0"/>
              <a:t>Study team member assign weights to each methodology and GV in each of the three categories Validity/adequacy, Technical readiness, and Representativeness anonymously</a:t>
            </a:r>
          </a:p>
          <a:p>
            <a:pPr marL="574675" lvl="1" indent="0">
              <a:lnSpc>
                <a:spcPct val="120000"/>
              </a:lnSpc>
              <a:spcBef>
                <a:spcPts val="0"/>
              </a:spcBef>
              <a:spcAft>
                <a:spcPts val="300"/>
              </a:spcAft>
              <a:buNone/>
            </a:pPr>
            <a:endParaRPr lang="en-US" sz="2300" dirty="0"/>
          </a:p>
          <a:p>
            <a:pPr marL="857250" lvl="1" indent="-282575">
              <a:lnSpc>
                <a:spcPct val="120000"/>
              </a:lnSpc>
              <a:spcBef>
                <a:spcPts val="0"/>
              </a:spcBef>
              <a:spcAft>
                <a:spcPts val="300"/>
              </a:spcAft>
            </a:pPr>
            <a:endParaRPr lang="en-US" sz="2300" dirty="0"/>
          </a:p>
          <a:p>
            <a:pPr marL="857250" lvl="1" indent="-282575">
              <a:lnSpc>
                <a:spcPct val="120000"/>
              </a:lnSpc>
              <a:spcBef>
                <a:spcPts val="0"/>
              </a:spcBef>
              <a:spcAft>
                <a:spcPts val="300"/>
              </a:spcAft>
            </a:pPr>
            <a:endParaRPr lang="en-US" sz="2300" dirty="0"/>
          </a:p>
        </p:txBody>
      </p:sp>
    </p:spTree>
    <p:extLst>
      <p:ext uri="{BB962C8B-B14F-4D97-AF65-F5344CB8AC3E}">
        <p14:creationId xmlns:p14="http://schemas.microsoft.com/office/powerpoint/2010/main" val="4115017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18</a:t>
            </a:fld>
            <a:endParaRPr lang="en-US" sz="867" b="0" dirty="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82314" y="365760"/>
            <a:ext cx="11632764" cy="6265289"/>
          </a:xfrm>
        </p:spPr>
        <p:txBody>
          <a:bodyPr>
            <a:normAutofit/>
          </a:bodyPr>
          <a:lstStyle/>
          <a:p>
            <a:pPr marL="1085850" indent="-623888">
              <a:lnSpc>
                <a:spcPct val="120000"/>
              </a:lnSpc>
              <a:spcBef>
                <a:spcPts val="600"/>
              </a:spcBef>
              <a:spcAft>
                <a:spcPts val="300"/>
              </a:spcAft>
            </a:pPr>
            <a:r>
              <a:rPr lang="en-US" sz="3400" dirty="0"/>
              <a:t>8K Study team reviews:</a:t>
            </a:r>
          </a:p>
          <a:p>
            <a:pPr marL="857250" lvl="1" indent="-282575">
              <a:lnSpc>
                <a:spcPct val="120000"/>
              </a:lnSpc>
              <a:spcBef>
                <a:spcPts val="0"/>
              </a:spcBef>
              <a:spcAft>
                <a:spcPts val="300"/>
              </a:spcAft>
            </a:pPr>
            <a:r>
              <a:rPr lang="en-US" sz="2300" strike="sngStrike" dirty="0"/>
              <a:t>Select new, extended study team</a:t>
            </a:r>
          </a:p>
          <a:p>
            <a:pPr marL="857250" lvl="1" indent="-282575">
              <a:lnSpc>
                <a:spcPct val="120000"/>
              </a:lnSpc>
              <a:spcBef>
                <a:spcPts val="0"/>
              </a:spcBef>
              <a:spcAft>
                <a:spcPts val="300"/>
              </a:spcAft>
            </a:pPr>
            <a:r>
              <a:rPr lang="en-US" sz="2300" dirty="0"/>
              <a:t>Groups present results to study team for each methodology</a:t>
            </a:r>
          </a:p>
          <a:p>
            <a:pPr marL="857250" lvl="1" indent="-282575">
              <a:lnSpc>
                <a:spcPct val="120000"/>
              </a:lnSpc>
              <a:spcBef>
                <a:spcPts val="0"/>
              </a:spcBef>
              <a:spcAft>
                <a:spcPts val="300"/>
              </a:spcAft>
            </a:pPr>
            <a:r>
              <a:rPr lang="en-US" sz="2300" dirty="0"/>
              <a:t>Study team members </a:t>
            </a:r>
            <a:r>
              <a:rPr lang="en-US" sz="2300" i="1" dirty="0"/>
              <a:t>anonymously</a:t>
            </a:r>
            <a:r>
              <a:rPr lang="en-US" sz="2300" dirty="0"/>
              <a:t> assign weights to each methodology and GV in each of the three categories Validity/adequacy, Technical readiness, and Representativeness</a:t>
            </a:r>
          </a:p>
          <a:p>
            <a:pPr marL="857250" lvl="1" indent="-282575">
              <a:lnSpc>
                <a:spcPct val="120000"/>
              </a:lnSpc>
              <a:spcBef>
                <a:spcPts val="0"/>
              </a:spcBef>
              <a:spcAft>
                <a:spcPts val="300"/>
              </a:spcAft>
            </a:pPr>
            <a:r>
              <a:rPr lang="en-US" sz="2300" dirty="0"/>
              <a:t>Study team discusses what QI scores and uncertainties would have looked like in a more complex retrieval environment</a:t>
            </a:r>
          </a:p>
          <a:p>
            <a:pPr marL="857250" lvl="1" indent="-282575">
              <a:lnSpc>
                <a:spcPct val="120000"/>
              </a:lnSpc>
              <a:spcBef>
                <a:spcPts val="0"/>
              </a:spcBef>
              <a:spcAft>
                <a:spcPts val="300"/>
              </a:spcAft>
            </a:pPr>
            <a:r>
              <a:rPr lang="en-US" sz="2300" dirty="0"/>
              <a:t>Study team deliberates on probable lower bounds of the success rates of future retrieval and expresses them in terms of percentage decreases of successful retrievals</a:t>
            </a:r>
          </a:p>
          <a:p>
            <a:pPr marL="857250" lvl="1" indent="-282575">
              <a:lnSpc>
                <a:spcPct val="120000"/>
              </a:lnSpc>
              <a:spcBef>
                <a:spcPts val="0"/>
              </a:spcBef>
              <a:spcAft>
                <a:spcPts val="300"/>
              </a:spcAft>
            </a:pPr>
            <a:r>
              <a:rPr lang="en-US" sz="2300" dirty="0"/>
              <a:t>These lower bounds are derived on the basis of  the mean QI scores and mean uncertainties, and represent the study team’s best estimate how the QI scores may decrease in the future, with more complex retrieval sim’s</a:t>
            </a:r>
          </a:p>
          <a:p>
            <a:pPr marL="857250" lvl="1" indent="-282575">
              <a:lnSpc>
                <a:spcPct val="120000"/>
              </a:lnSpc>
              <a:spcBef>
                <a:spcPts val="0"/>
              </a:spcBef>
              <a:spcAft>
                <a:spcPts val="300"/>
              </a:spcAft>
            </a:pPr>
            <a:endParaRPr lang="en-US" sz="2300" dirty="0"/>
          </a:p>
          <a:p>
            <a:pPr marL="574675" lvl="1" indent="0">
              <a:lnSpc>
                <a:spcPct val="120000"/>
              </a:lnSpc>
              <a:spcBef>
                <a:spcPts val="0"/>
              </a:spcBef>
              <a:spcAft>
                <a:spcPts val="300"/>
              </a:spcAft>
              <a:buNone/>
            </a:pPr>
            <a:endParaRPr lang="en-US" sz="2300" dirty="0"/>
          </a:p>
          <a:p>
            <a:pPr marL="857250" lvl="1" indent="-282575">
              <a:lnSpc>
                <a:spcPct val="120000"/>
              </a:lnSpc>
              <a:spcBef>
                <a:spcPts val="0"/>
              </a:spcBef>
              <a:spcAft>
                <a:spcPts val="300"/>
              </a:spcAft>
            </a:pPr>
            <a:endParaRPr lang="en-US" sz="2300" dirty="0"/>
          </a:p>
          <a:p>
            <a:pPr marL="857250" lvl="1" indent="-282575">
              <a:lnSpc>
                <a:spcPct val="120000"/>
              </a:lnSpc>
              <a:spcBef>
                <a:spcPts val="0"/>
              </a:spcBef>
              <a:spcAft>
                <a:spcPts val="300"/>
              </a:spcAft>
            </a:pPr>
            <a:endParaRPr lang="en-US" sz="2300" dirty="0"/>
          </a:p>
        </p:txBody>
      </p:sp>
    </p:spTree>
    <p:extLst>
      <p:ext uri="{BB962C8B-B14F-4D97-AF65-F5344CB8AC3E}">
        <p14:creationId xmlns:p14="http://schemas.microsoft.com/office/powerpoint/2010/main" val="2241676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GVs for 8K assessments</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19</a:t>
            </a:fld>
            <a:endParaRPr lang="en-US" b="0">
              <a:solidFill>
                <a:prstClr val="black">
                  <a:tint val="75000"/>
                </a:prstClr>
              </a:solidFill>
              <a:latin typeface="Calibri" panose="020F0502020204030204"/>
              <a:ea typeface="+mn-ea"/>
              <a:cs typeface="+mn-cs"/>
            </a:endParaRPr>
          </a:p>
        </p:txBody>
      </p:sp>
      <p:graphicFrame>
        <p:nvGraphicFramePr>
          <p:cNvPr id="10" name="Table 9">
            <a:extLst>
              <a:ext uri="{FF2B5EF4-FFF2-40B4-BE49-F238E27FC236}">
                <a16:creationId xmlns:a16="http://schemas.microsoft.com/office/drawing/2014/main" id="{E04001D1-3CDC-4ED3-A09D-22AD12EA77C7}"/>
              </a:ext>
            </a:extLst>
          </p:cNvPr>
          <p:cNvGraphicFramePr>
            <a:graphicFrameLocks noGrp="1"/>
          </p:cNvGraphicFramePr>
          <p:nvPr>
            <p:extLst>
              <p:ext uri="{D42A27DB-BD31-4B8C-83A1-F6EECF244321}">
                <p14:modId xmlns:p14="http://schemas.microsoft.com/office/powerpoint/2010/main" val="826147782"/>
              </p:ext>
            </p:extLst>
          </p:nvPr>
        </p:nvGraphicFramePr>
        <p:xfrm>
          <a:off x="116959" y="818707"/>
          <a:ext cx="11541641" cy="5707798"/>
        </p:xfrm>
        <a:graphic>
          <a:graphicData uri="http://schemas.openxmlformats.org/drawingml/2006/table">
            <a:tbl>
              <a:tblPr/>
              <a:tblGrid>
                <a:gridCol w="382706">
                  <a:extLst>
                    <a:ext uri="{9D8B030D-6E8A-4147-A177-3AD203B41FA5}">
                      <a16:colId xmlns:a16="http://schemas.microsoft.com/office/drawing/2014/main" val="865446459"/>
                    </a:ext>
                  </a:extLst>
                </a:gridCol>
                <a:gridCol w="1299378">
                  <a:extLst>
                    <a:ext uri="{9D8B030D-6E8A-4147-A177-3AD203B41FA5}">
                      <a16:colId xmlns:a16="http://schemas.microsoft.com/office/drawing/2014/main" val="1254072213"/>
                    </a:ext>
                  </a:extLst>
                </a:gridCol>
                <a:gridCol w="3442531">
                  <a:extLst>
                    <a:ext uri="{9D8B030D-6E8A-4147-A177-3AD203B41FA5}">
                      <a16:colId xmlns:a16="http://schemas.microsoft.com/office/drawing/2014/main" val="1867668867"/>
                    </a:ext>
                  </a:extLst>
                </a:gridCol>
                <a:gridCol w="2182400">
                  <a:extLst>
                    <a:ext uri="{9D8B030D-6E8A-4147-A177-3AD203B41FA5}">
                      <a16:colId xmlns:a16="http://schemas.microsoft.com/office/drawing/2014/main" val="3678496482"/>
                    </a:ext>
                  </a:extLst>
                </a:gridCol>
                <a:gridCol w="1068372">
                  <a:extLst>
                    <a:ext uri="{9D8B030D-6E8A-4147-A177-3AD203B41FA5}">
                      <a16:colId xmlns:a16="http://schemas.microsoft.com/office/drawing/2014/main" val="3898930449"/>
                    </a:ext>
                  </a:extLst>
                </a:gridCol>
                <a:gridCol w="859802">
                  <a:extLst>
                    <a:ext uri="{9D8B030D-6E8A-4147-A177-3AD203B41FA5}">
                      <a16:colId xmlns:a16="http://schemas.microsoft.com/office/drawing/2014/main" val="4185192525"/>
                    </a:ext>
                  </a:extLst>
                </a:gridCol>
                <a:gridCol w="2306452">
                  <a:extLst>
                    <a:ext uri="{9D8B030D-6E8A-4147-A177-3AD203B41FA5}">
                      <a16:colId xmlns:a16="http://schemas.microsoft.com/office/drawing/2014/main" val="4033692012"/>
                    </a:ext>
                  </a:extLst>
                </a:gridCol>
              </a:tblGrid>
              <a:tr h="181543">
                <a:tc rowSpan="2">
                  <a:txBody>
                    <a:bodyPr/>
                    <a:lstStyle/>
                    <a:p>
                      <a:pPr rtl="0" fontAlgn="t"/>
                      <a:r>
                        <a:rPr lang="en-US" sz="1200" b="1" dirty="0">
                          <a:solidFill>
                            <a:srgbClr val="000000"/>
                          </a:solidFill>
                          <a:effectLst/>
                          <a:latin typeface="+mn-lt"/>
                        </a:rPr>
                        <a:t>GV#</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Case -&gt;</a:t>
                      </a:r>
                      <a:br>
                        <a:rPr lang="en-US" sz="1200" b="1" dirty="0">
                          <a:solidFill>
                            <a:srgbClr val="000000"/>
                          </a:solidFill>
                          <a:effectLst/>
                          <a:latin typeface="+mn-lt"/>
                        </a:rPr>
                      </a:br>
                      <a:r>
                        <a:rPr lang="en-US" sz="1200" b="1" dirty="0">
                          <a:solidFill>
                            <a:srgbClr val="000000"/>
                          </a:solidFill>
                          <a:effectLst/>
                          <a:latin typeface="+mn-lt"/>
                        </a:rPr>
                        <a:t>GV </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GV description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GV uncertainty in SATM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gridSpan="2">
                  <a:txBody>
                    <a:bodyPr/>
                    <a:lstStyle/>
                    <a:p>
                      <a:pPr algn="ctr" rtl="0" fontAlgn="t"/>
                      <a:r>
                        <a:rPr lang="en-US" sz="1200" b="1" dirty="0">
                          <a:solidFill>
                            <a:srgbClr val="000000"/>
                          </a:solidFill>
                          <a:effectLst/>
                          <a:latin typeface="+mn-lt"/>
                        </a:rPr>
                        <a:t>Scales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h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rtl="0" fontAlgn="t"/>
                      <a:r>
                        <a:rPr lang="en-US" sz="1200" b="1" dirty="0">
                          <a:solidFill>
                            <a:srgbClr val="000000"/>
                          </a:solidFill>
                          <a:effectLst/>
                          <a:latin typeface="+mn-lt"/>
                        </a:rPr>
                        <a:t>Comment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469756015"/>
                  </a:ext>
                </a:extLst>
              </a:tr>
              <a:tr h="181543">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rtl="0" fontAlgn="t"/>
                      <a:r>
                        <a:rPr lang="en-US" sz="1200" b="1" dirty="0">
                          <a:solidFill>
                            <a:srgbClr val="000000"/>
                          </a:solidFill>
                          <a:effectLst/>
                          <a:latin typeface="+mn-lt"/>
                        </a:rPr>
                        <a:t>XY (km)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Z (m)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extLst>
                  <a:ext uri="{0D108BD9-81ED-4DB2-BD59-A6C34878D82A}">
                    <a16:rowId xmlns:a16="http://schemas.microsoft.com/office/drawing/2014/main" val="2244508381"/>
                  </a:ext>
                </a:extLst>
              </a:tr>
              <a:tr h="181543">
                <a:tc>
                  <a:txBody>
                    <a:bodyPr/>
                    <a:lstStyle/>
                    <a:p>
                      <a:pPr rtl="0" fontAlgn="t"/>
                      <a:r>
                        <a:rPr lang="en-US" sz="1200" b="1" dirty="0">
                          <a:solidFill>
                            <a:srgbClr val="000000"/>
                          </a:solidFill>
                          <a:effectLst/>
                          <a:latin typeface="+mn-lt"/>
                        </a:rPr>
                        <a:t>1</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AABS.z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Absorption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±0.03</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7762991"/>
                  </a:ext>
                </a:extLst>
              </a:tr>
              <a:tr h="181543">
                <a:tc rowSpan="3">
                  <a:txBody>
                    <a:bodyPr/>
                    <a:lstStyle/>
                    <a:p>
                      <a:pPr rtl="0" fontAlgn="t"/>
                      <a:r>
                        <a:rPr lang="en-US" sz="1200" b="1" dirty="0">
                          <a:solidFill>
                            <a:srgbClr val="000000"/>
                          </a:solidFill>
                          <a:effectLst/>
                          <a:latin typeface="+mn-lt"/>
                        </a:rPr>
                        <a:t>2</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AAOD.l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rtl="0" fontAlgn="t"/>
                      <a:r>
                        <a:rPr lang="en-US" sz="1200" b="0" dirty="0">
                          <a:solidFill>
                            <a:srgbClr val="000000"/>
                          </a:solidFill>
                          <a:effectLst/>
                          <a:latin typeface="+mn-lt"/>
                        </a:rPr>
                        <a:t>Aerosol Absorption Optical Depth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±0.04</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UV-VIS  for column, VIS for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54903620"/>
                  </a:ext>
                </a:extLst>
              </a:tr>
              <a:tr h="0">
                <a:tc vMerge="1">
                  <a:txBody>
                    <a:bodyPr/>
                    <a:lstStyle/>
                    <a:p>
                      <a:pPr rtl="0" fontAlgn="t"/>
                      <a:endParaRPr lang="en-US" sz="1200" b="1" dirty="0">
                        <a:solidFill>
                          <a:srgbClr val="000000"/>
                        </a:solidFill>
                        <a:effectLst/>
                        <a:latin typeface="Calibri" panose="020F0502020204030204" pitchFamily="34" charset="0"/>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AAOD.l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400" b="1" dirty="0">
                        <a:solidFill>
                          <a:srgbClr val="000000"/>
                        </a:solidFill>
                        <a:effectLst/>
                        <a:latin typeface="Calibri" panose="020F0502020204030204" pitchFamily="34" charset="0"/>
                      </a:endParaRPr>
                    </a:p>
                  </a:txBody>
                  <a:tcPr marL="6871" marR="6871" marT="4580" marB="4580">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±0.02</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endParaRPr lang="en-US"/>
                    </a:p>
                  </a:txBody>
                  <a:tcPr/>
                </a:tc>
                <a:tc vMerge="1">
                  <a:txBody>
                    <a:bodyPr/>
                    <a:lstStyle/>
                    <a:p>
                      <a:endParaRPr lang="en-US"/>
                    </a:p>
                  </a:txBody>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i="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093370084"/>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897706" rtl="0" eaLnBrk="1" fontAlgn="t" latinLnBrk="0" hangingPunct="1">
                        <a:lnSpc>
                          <a:spcPct val="100000"/>
                        </a:lnSpc>
                        <a:spcBef>
                          <a:spcPts val="0"/>
                        </a:spcBef>
                        <a:spcAft>
                          <a:spcPts val="0"/>
                        </a:spcAft>
                        <a:buClrTx/>
                        <a:buSzTx/>
                        <a:buFontTx/>
                        <a:buNone/>
                        <a:tabLst/>
                        <a:defRPr/>
                      </a:pPr>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a:latin typeface="+mn-lt"/>
                          <a:cs typeface="Arial Narrow" panose="020B0604020202020204" pitchFamily="34" charset="0"/>
                        </a:rPr>
                        <a:t>SSA: ±0.02</a:t>
                      </a:r>
                      <a:endParaRPr lang="en-US" sz="1200" b="0" i="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343438501"/>
                  </a:ext>
                </a:extLst>
              </a:tr>
              <a:tr h="181543">
                <a:tc>
                  <a:txBody>
                    <a:bodyPr/>
                    <a:lstStyle/>
                    <a:p>
                      <a:pPr rtl="0" fontAlgn="t"/>
                      <a:r>
                        <a:rPr lang="en-US" sz="1200" b="1" dirty="0">
                          <a:solidFill>
                            <a:srgbClr val="000000"/>
                          </a:solidFill>
                          <a:effectLst/>
                          <a:latin typeface="+mn-lt"/>
                        </a:rPr>
                        <a:t>3</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ASYM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Asymmetry Parameter</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±0.02</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i="0" dirty="0">
                          <a:solidFill>
                            <a:schemeClr val="tx1"/>
                          </a:solidFill>
                          <a:effectLst/>
                          <a:latin typeface="+mn-lt"/>
                        </a:rPr>
                        <a:t>1 ?</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i="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i="0" dirty="0">
                          <a:solidFill>
                            <a:schemeClr val="tx1"/>
                          </a:solidFill>
                          <a:latin typeface="+mn-lt"/>
                          <a:cs typeface="Arial Narrow" panose="020B0604020202020204" pitchFamily="34" charset="0"/>
                        </a:rPr>
                        <a:t>UV-VIS</a:t>
                      </a:r>
                      <a:endParaRPr lang="en-US" sz="1200" b="0" i="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27729745"/>
                  </a:ext>
                </a:extLst>
              </a:tr>
              <a:tr h="181543">
                <a:tc>
                  <a:txBody>
                    <a:bodyPr/>
                    <a:lstStyle/>
                    <a:p>
                      <a:pPr rtl="0" fontAlgn="t"/>
                      <a:r>
                        <a:rPr lang="en-US" sz="1200" b="1" dirty="0">
                          <a:solidFill>
                            <a:srgbClr val="000000"/>
                          </a:solidFill>
                          <a:effectLst/>
                          <a:latin typeface="+mn-lt"/>
                        </a:rPr>
                        <a:t>4</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1" dirty="0" err="1">
                          <a:solidFill>
                            <a:srgbClr val="000000"/>
                          </a:solidFill>
                          <a:effectLst/>
                          <a:latin typeface="+mn-lt"/>
                        </a:rPr>
                        <a:t>ACFM.z</a:t>
                      </a:r>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kern="1200" baseline="30000" dirty="0">
                          <a:solidFill>
                            <a:schemeClr val="tx1"/>
                          </a:solidFill>
                          <a:latin typeface="+mn-lt"/>
                          <a:ea typeface="+mn-ea"/>
                          <a:cs typeface="+mn-cs"/>
                        </a:rPr>
                        <a:t>§</a:t>
                      </a:r>
                      <a:r>
                        <a:rPr lang="en-US" sz="1200" b="0" i="0" kern="1200" dirty="0">
                          <a:solidFill>
                            <a:schemeClr val="tx1"/>
                          </a:solidFill>
                          <a:effectLst/>
                          <a:latin typeface="+mn-lt"/>
                          <a:ea typeface="+mn-ea"/>
                          <a:cs typeface="Arial Narrow" panose="020B0604020202020204" pitchFamily="34" charset="0"/>
                        </a:rPr>
                        <a:t>Aerosol-Cloud Feature Mask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 for OD &gt; 0.1</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46677427"/>
                  </a:ext>
                </a:extLst>
              </a:tr>
              <a:tr h="181543">
                <a:tc>
                  <a:txBody>
                    <a:bodyPr/>
                    <a:lstStyle/>
                    <a:p>
                      <a:pPr rtl="0" fontAlgn="t"/>
                      <a:r>
                        <a:rPr lang="en-US" sz="1200" b="1" dirty="0">
                          <a:solidFill>
                            <a:srgbClr val="000000"/>
                          </a:solidFill>
                          <a:effectLst/>
                          <a:latin typeface="+mn-lt"/>
                        </a:rPr>
                        <a:t>5</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AEFR.z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Effective Radius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dirty="0">
                          <a:latin typeface="+mn-lt"/>
                          <a:cs typeface="Arial Narrow" panose="020B0604020202020204" pitchFamily="34" charset="0"/>
                        </a:rPr>
                        <a:t>±20% for extinction  &gt; 0.05 km</a:t>
                      </a:r>
                      <a:r>
                        <a:rPr lang="en-US" sz="1200" b="0" i="0" baseline="30000" dirty="0">
                          <a:latin typeface="+mn-lt"/>
                          <a:cs typeface="Arial Narrow" panose="020B0604020202020204" pitchFamily="34" charset="0"/>
                        </a:rPr>
                        <a:t>-1</a:t>
                      </a:r>
                      <a:endParaRPr lang="en-US" sz="1200" b="0" i="0" kern="1200" dirty="0">
                        <a:solidFill>
                          <a:schemeClr val="tx1"/>
                        </a:solidFill>
                        <a:effectLst/>
                        <a:latin typeface="+mn-lt"/>
                        <a:ea typeface="+mn-ea"/>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kern="1200" dirty="0">
                          <a:solidFill>
                            <a:schemeClr val="tx1"/>
                          </a:solidFill>
                          <a:effectLst/>
                          <a:latin typeface="+mn-lt"/>
                          <a:ea typeface="+mn-ea"/>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kern="1200" dirty="0">
                          <a:solidFill>
                            <a:schemeClr val="tx1"/>
                          </a:solidFill>
                          <a:effectLst/>
                          <a:latin typeface="+mn-lt"/>
                          <a:ea typeface="+mn-ea"/>
                          <a:cs typeface="Arial Narrow" panose="020B0604020202020204" pitchFamily="34" charset="0"/>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rtl="0" eaLnBrk="1" fontAlgn="auto" latinLnBrk="0" hangingPunct="1">
                        <a:lnSpc>
                          <a:spcPct val="100000"/>
                        </a:lnSpc>
                        <a:spcBef>
                          <a:spcPts val="0"/>
                        </a:spcBef>
                        <a:spcAft>
                          <a:spcPts val="0"/>
                        </a:spcAft>
                        <a:buFontTx/>
                        <a:buNone/>
                      </a:pPr>
                      <a:endParaRPr lang="en-US" sz="1200" b="0" i="0" kern="1200" dirty="0">
                        <a:solidFill>
                          <a:schemeClr val="tx1"/>
                        </a:solidFill>
                        <a:effectLst/>
                        <a:latin typeface="+mn-lt"/>
                        <a:ea typeface="+mn-ea"/>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51988844"/>
                  </a:ext>
                </a:extLst>
              </a:tr>
              <a:tr h="181543">
                <a:tc rowSpan="2">
                  <a:txBody>
                    <a:bodyPr/>
                    <a:lstStyle/>
                    <a:p>
                      <a:pPr rtl="0" fontAlgn="t"/>
                      <a:r>
                        <a:rPr lang="en-US" sz="1200" b="1" dirty="0">
                          <a:solidFill>
                            <a:srgbClr val="000000"/>
                          </a:solidFill>
                          <a:effectLst/>
                          <a:latin typeface="+mn-lt"/>
                        </a:rPr>
                        <a:t>6</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AEFR.l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Aerosol Effective Radius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0.1 um or 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(1,50)</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15377684"/>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AEFR.l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897706" rtl="0" eaLnBrk="1" fontAlgn="t" latinLnBrk="0" hangingPunct="1">
                        <a:lnSpc>
                          <a:spcPct val="100000"/>
                        </a:lnSpc>
                        <a:spcBef>
                          <a:spcPts val="0"/>
                        </a:spcBef>
                        <a:spcAft>
                          <a:spcPts val="0"/>
                        </a:spcAft>
                        <a:buClrTx/>
                        <a:buSzTx/>
                        <a:buFontTx/>
                        <a:buNone/>
                        <a:tabLst/>
                        <a:defRPr/>
                      </a:pPr>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(1,25)</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45692716"/>
                  </a:ext>
                </a:extLst>
              </a:tr>
              <a:tr h="181543">
                <a:tc rowSpan="2">
                  <a:txBody>
                    <a:bodyPr/>
                    <a:lstStyle/>
                    <a:p>
                      <a:pPr rtl="0" fontAlgn="t"/>
                      <a:r>
                        <a:rPr lang="en-US" sz="1200" b="1" dirty="0">
                          <a:solidFill>
                            <a:srgbClr val="000000"/>
                          </a:solidFill>
                          <a:effectLst/>
                          <a:latin typeface="+mn-lt"/>
                        </a:rPr>
                        <a:t>7</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rtl="0" fontAlgn="t"/>
                      <a:r>
                        <a:rPr lang="en-US" sz="1200" b="1" dirty="0" err="1">
                          <a:solidFill>
                            <a:srgbClr val="000000"/>
                          </a:solidFill>
                          <a:effectLst/>
                          <a:latin typeface="+mn-lt"/>
                        </a:rPr>
                        <a:t>AEXT.z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Extinction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Max of (0.02 km-1, ±20%)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5</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30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29013862"/>
                  </a:ext>
                </a:extLst>
              </a:tr>
              <a:tr h="181543">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84441122"/>
                  </a:ext>
                </a:extLst>
              </a:tr>
              <a:tr h="181543">
                <a:tc>
                  <a:txBody>
                    <a:bodyPr/>
                    <a:lstStyle/>
                    <a:p>
                      <a:pPr rtl="0" fontAlgn="t"/>
                      <a:r>
                        <a:rPr lang="en-US" sz="1200" b="1">
                          <a:solidFill>
                            <a:srgbClr val="000000"/>
                          </a:solidFill>
                          <a:effectLst/>
                          <a:latin typeface="+mn-lt"/>
                        </a:rPr>
                        <a:t>8</a:t>
                      </a:r>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a:solidFill>
                            <a:srgbClr val="000000"/>
                          </a:solidFill>
                          <a:effectLst/>
                          <a:latin typeface="+mn-lt"/>
                        </a:rPr>
                        <a:t>AE2BR.z, profil</a:t>
                      </a:r>
                      <a:r>
                        <a:rPr lang="en-US" sz="1200" b="1" dirty="0">
                          <a:solidFill>
                            <a:srgbClr val="000000"/>
                          </a:solidFill>
                          <a:effectLst/>
                          <a:latin typeface="+mn-lt"/>
                        </a:rPr>
                        <a:t>e</a:t>
                      </a:r>
                      <a:endParaRPr lang="en-US" sz="1200" b="1">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Extinction to Backscatter Ratio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09653264"/>
                  </a:ext>
                </a:extLst>
              </a:tr>
              <a:tr h="181543">
                <a:tc rowSpan="4">
                  <a:txBody>
                    <a:bodyPr/>
                    <a:lstStyle/>
                    <a:p>
                      <a:pPr rtl="0" fontAlgn="t"/>
                      <a:r>
                        <a:rPr lang="en-US" sz="1200" b="1" dirty="0">
                          <a:solidFill>
                            <a:srgbClr val="000000"/>
                          </a:solidFill>
                          <a:effectLst/>
                          <a:latin typeface="+mn-lt"/>
                        </a:rPr>
                        <a:t>9</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rtl="0" fontAlgn="t"/>
                      <a:r>
                        <a:rPr lang="en-US" sz="1200" b="1" dirty="0">
                          <a:solidFill>
                            <a:srgbClr val="000000"/>
                          </a:solidFill>
                          <a:effectLst/>
                          <a:latin typeface="+mn-lt"/>
                        </a:rPr>
                        <a:t>AE2BR.l,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4">
                  <a:txBody>
                    <a:bodyPr/>
                    <a:lstStyle/>
                    <a:p>
                      <a:pPr rtl="0" fontAlgn="t"/>
                      <a:r>
                        <a:rPr lang="en-US" sz="1200" b="0" dirty="0">
                          <a:solidFill>
                            <a:srgbClr val="000000"/>
                          </a:solidFill>
                          <a:effectLst/>
                          <a:latin typeface="+mn-lt"/>
                        </a:rPr>
                        <a:t>Aerosol Extinction to Backscatter Ratio (</a:t>
                      </a:r>
                      <a:r>
                        <a:rPr lang="en-US" sz="1200" b="0" dirty="0" err="1">
                          <a:solidFill>
                            <a:srgbClr val="000000"/>
                          </a:solidFill>
                          <a:effectLst/>
                          <a:latin typeface="+mn-lt"/>
                        </a:rPr>
                        <a:t>Column,PBL</a:t>
                      </a:r>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4">
                  <a:txBody>
                    <a:bodyPr/>
                    <a:lstStyle/>
                    <a:p>
                      <a:pPr rtl="0" fontAlgn="t"/>
                      <a:r>
                        <a:rPr lang="en-US" sz="1200" b="0" dirty="0">
                          <a:solidFill>
                            <a:srgbClr val="000000"/>
                          </a:solidFill>
                          <a:effectLst/>
                          <a:latin typeface="+mn-lt"/>
                        </a:rPr>
                        <a:t>±25%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7931494"/>
                  </a:ext>
                </a:extLst>
              </a:tr>
              <a:tr h="0">
                <a:tc vMerge="1">
                  <a:txBody>
                    <a:bodyPr/>
                    <a:lstStyle/>
                    <a:p>
                      <a:endParaRPr lang="en-US"/>
                    </a:p>
                  </a:txBody>
                  <a:tcPr>
                    <a:lnT w="6350" cap="flat" cmpd="sng" algn="ctr">
                      <a:solidFill>
                        <a:srgbClr val="CCCCCC"/>
                      </a:solidFill>
                      <a:prstDash val="solid"/>
                      <a:round/>
                      <a:headEnd type="none" w="med" len="med"/>
                      <a:tailEnd type="none" w="med" len="med"/>
                    </a:lnT>
                  </a:tcPr>
                </a:tc>
                <a:tc vMerge="1">
                  <a:txBody>
                    <a:bodyPr/>
                    <a:lstStyle/>
                    <a:p>
                      <a:r>
                        <a:rPr lang="en-US" sz="1200" b="1" dirty="0">
                          <a:solidFill>
                            <a:srgbClr val="000000"/>
                          </a:solidFill>
                          <a:effectLst/>
                          <a:latin typeface="+mn-lt"/>
                        </a:rPr>
                        <a:t>AE2BR.l, PBL</a:t>
                      </a:r>
                      <a:endParaRPr lang="en-US" dirty="0"/>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lnL w="6350" cap="flat" cmpd="sng" algn="ctr">
                      <a:solidFill>
                        <a:srgbClr val="CCCCCC"/>
                      </a:solidFill>
                      <a:prstDash val="solid"/>
                      <a:round/>
                      <a:headEnd type="none" w="med" len="med"/>
                      <a:tailEnd type="none" w="med" len="med"/>
                    </a:lnL>
                    <a:lnT w="6350" cap="flat" cmpd="sng" algn="ctr">
                      <a:solidFill>
                        <a:srgbClr val="CCCCCC"/>
                      </a:solidFill>
                      <a:prstDash val="solid"/>
                      <a:round/>
                      <a:headEnd type="none" w="med" len="med"/>
                      <a:tailEnd type="none" w="med" len="med"/>
                    </a:lnT>
                  </a:tcPr>
                </a:tc>
                <a:tc vMerge="1">
                  <a:txBody>
                    <a:bodyPr/>
                    <a:lstStyle/>
                    <a:p>
                      <a:endParaRPr lang="en-US"/>
                    </a:p>
                  </a:txBody>
                  <a:tcPr>
                    <a:lnT w="6350" cap="flat" cmpd="sng" algn="ctr">
                      <a:solidFill>
                        <a:srgbClr val="CCCCCC"/>
                      </a:solidFill>
                      <a:prstDash val="solid"/>
                      <a:round/>
                      <a:headEnd type="none" w="med" len="med"/>
                      <a:tailEnd type="none" w="med" len="med"/>
                    </a:lnT>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rowSpan="3">
                  <a:txBody>
                    <a:bodyPr/>
                    <a:lstStyle/>
                    <a:p>
                      <a:r>
                        <a:rPr lang="en-US" dirty="0"/>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lnT w="6350" cap="flat" cmpd="sng" algn="ctr">
                      <a:solidFill>
                        <a:srgbClr val="CCCCCC"/>
                      </a:solidFill>
                      <a:prstDash val="solid"/>
                      <a:round/>
                      <a:headEnd type="none" w="med" len="med"/>
                      <a:tailEnd type="none" w="med" len="med"/>
                    </a:lnT>
                  </a:tcPr>
                </a:tc>
                <a:extLst>
                  <a:ext uri="{0D108BD9-81ED-4DB2-BD59-A6C34878D82A}">
                    <a16:rowId xmlns:a16="http://schemas.microsoft.com/office/drawing/2014/main" val="2905693338"/>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58712500"/>
                  </a:ext>
                </a:extLst>
              </a:tr>
              <a:tr h="193518">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r>
                        <a:rPr lang="en-US" sz="1200" b="1" dirty="0">
                          <a:solidFill>
                            <a:srgbClr val="000000"/>
                          </a:solidFill>
                          <a:effectLst/>
                          <a:latin typeface="+mn-lt"/>
                        </a:rPr>
                        <a:t>AE2BR.l, PBL</a:t>
                      </a:r>
                      <a:endParaRPr lang="en-US" dirty="0"/>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42594161"/>
                  </a:ext>
                </a:extLst>
              </a:tr>
              <a:tr h="181543">
                <a:tc>
                  <a:txBody>
                    <a:bodyPr/>
                    <a:lstStyle/>
                    <a:p>
                      <a:pPr rtl="0" fontAlgn="t"/>
                      <a:r>
                        <a:rPr lang="en-US" sz="1200" b="1" dirty="0">
                          <a:solidFill>
                            <a:srgbClr val="000000"/>
                          </a:solidFill>
                          <a:effectLst/>
                          <a:latin typeface="+mn-lt"/>
                        </a:rPr>
                        <a:t>10</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AEXTF.z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Fine Mode Extinction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Max of (0.02 km-1, ±20%)</a:t>
                      </a:r>
                      <a:endParaRPr lang="en-US" sz="1200" b="0" i="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55253497"/>
                  </a:ext>
                </a:extLst>
              </a:tr>
              <a:tr h="181543">
                <a:tc rowSpan="3">
                  <a:txBody>
                    <a:bodyPr/>
                    <a:lstStyle/>
                    <a:p>
                      <a:pPr rtl="0" fontAlgn="t"/>
                      <a:r>
                        <a:rPr lang="en-US" sz="1200" b="1" dirty="0">
                          <a:solidFill>
                            <a:srgbClr val="000000"/>
                          </a:solidFill>
                          <a:effectLst/>
                          <a:latin typeface="+mn-lt"/>
                        </a:rPr>
                        <a:t>11</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AODF.l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baseline="0" dirty="0">
                          <a:latin typeface="+mn-lt"/>
                          <a:cs typeface="Arial Narrow" panose="020B0604020202020204" pitchFamily="34" charset="0"/>
                        </a:rPr>
                        <a:t>Aerosol Fine Mode Optical Depth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dirty="0">
                          <a:latin typeface="+mn-lt"/>
                          <a:cs typeface="Arial Narrow" panose="020B0604020202020204" pitchFamily="34" charset="0"/>
                        </a:rPr>
                        <a:t>±0.02±0.05*AOT</a:t>
                      </a:r>
                      <a:endParaRPr lang="en-US" sz="1200" b="0" i="0" strike="noStrike" baseline="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75681599"/>
                  </a:ext>
                </a:extLst>
              </a:tr>
              <a:tr h="0">
                <a:tc vMerge="1">
                  <a:txBody>
                    <a:bodyPr/>
                    <a:lstStyle/>
                    <a:p>
                      <a:endParaRPr lang="en-US"/>
                    </a:p>
                  </a:txBody>
                  <a:tcPr/>
                </a:tc>
                <a:tc rowSpan="2">
                  <a:txBody>
                    <a:bodyPr/>
                    <a:lstStyle/>
                    <a:p>
                      <a:pPr rtl="0" fontAlgn="t"/>
                      <a:r>
                        <a:rPr lang="en-US" sz="1200" b="1" dirty="0" err="1">
                          <a:solidFill>
                            <a:srgbClr val="000000"/>
                          </a:solidFill>
                          <a:effectLst/>
                          <a:latin typeface="+mn-lt"/>
                        </a:rPr>
                        <a:t>AODF.l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48741481"/>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AODF.l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39910326"/>
                  </a:ext>
                </a:extLst>
              </a:tr>
              <a:tr h="181543">
                <a:tc rowSpan="2">
                  <a:txBody>
                    <a:bodyPr/>
                    <a:lstStyle/>
                    <a:p>
                      <a:pPr rtl="0" fontAlgn="t"/>
                      <a:r>
                        <a:rPr lang="en-US" sz="1200" b="1" dirty="0">
                          <a:solidFill>
                            <a:schemeClr val="tx1"/>
                          </a:solidFill>
                          <a:effectLst/>
                          <a:latin typeface="+mn-lt"/>
                        </a:rPr>
                        <a:t>12</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ANSPH.l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rtl="0" fontAlgn="t"/>
                      <a:r>
                        <a:rPr lang="fr-FR" sz="1200" b="0" dirty="0" err="1">
                          <a:solidFill>
                            <a:srgbClr val="000000"/>
                          </a:solidFill>
                          <a:effectLst/>
                          <a:latin typeface="+mn-lt"/>
                        </a:rPr>
                        <a:t>Aerosol</a:t>
                      </a:r>
                      <a:r>
                        <a:rPr lang="fr-FR" sz="1200" b="0" dirty="0">
                          <a:solidFill>
                            <a:srgbClr val="000000"/>
                          </a:solidFill>
                          <a:effectLst/>
                          <a:latin typeface="+mn-lt"/>
                        </a:rPr>
                        <a:t> Non-</a:t>
                      </a:r>
                      <a:r>
                        <a:rPr lang="fr-FR" sz="1200" b="0" dirty="0" err="1">
                          <a:solidFill>
                            <a:srgbClr val="000000"/>
                          </a:solidFill>
                          <a:effectLst/>
                          <a:latin typeface="+mn-lt"/>
                        </a:rPr>
                        <a:t>spherical</a:t>
                      </a:r>
                      <a:r>
                        <a:rPr lang="fr-FR" sz="1200" b="0" dirty="0">
                          <a:solidFill>
                            <a:srgbClr val="000000"/>
                          </a:solidFill>
                          <a:effectLst/>
                          <a:latin typeface="+mn-lt"/>
                        </a:rPr>
                        <a:t> AOD Fraction (</a:t>
                      </a:r>
                      <a:r>
                        <a:rPr lang="fr-FR" sz="1200" b="0" dirty="0" err="1">
                          <a:solidFill>
                            <a:srgbClr val="000000"/>
                          </a:solidFill>
                          <a:effectLst/>
                          <a:latin typeface="+mn-lt"/>
                        </a:rPr>
                        <a:t>Column,PBL</a:t>
                      </a:r>
                      <a:r>
                        <a:rPr lang="fr-FR"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94545476"/>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ANSPH.l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fr-FR"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0521459"/>
                  </a:ext>
                </a:extLst>
              </a:tr>
              <a:tr h="181543">
                <a:tc>
                  <a:txBody>
                    <a:bodyPr/>
                    <a:lstStyle/>
                    <a:p>
                      <a:pPr rtl="0" fontAlgn="t"/>
                      <a:r>
                        <a:rPr lang="en-US" sz="1200" b="1" dirty="0">
                          <a:solidFill>
                            <a:srgbClr val="000000"/>
                          </a:solidFill>
                          <a:effectLst/>
                          <a:latin typeface="+mn-lt"/>
                        </a:rPr>
                        <a:t>13</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1" dirty="0" err="1">
                          <a:solidFill>
                            <a:srgbClr val="000000"/>
                          </a:solidFill>
                          <a:effectLst/>
                          <a:latin typeface="+mn-lt"/>
                        </a:rPr>
                        <a:t>ANSPH.z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fr-FR" sz="1200" b="0" dirty="0" err="1">
                          <a:solidFill>
                            <a:srgbClr val="000000"/>
                          </a:solidFill>
                          <a:effectLst/>
                          <a:latin typeface="+mn-lt"/>
                        </a:rPr>
                        <a:t>Aerosol</a:t>
                      </a:r>
                      <a:r>
                        <a:rPr lang="fr-FR" sz="1200" b="0" dirty="0">
                          <a:solidFill>
                            <a:srgbClr val="000000"/>
                          </a:solidFill>
                          <a:effectLst/>
                          <a:latin typeface="+mn-lt"/>
                        </a:rPr>
                        <a:t> Non-</a:t>
                      </a:r>
                      <a:r>
                        <a:rPr lang="fr-FR" sz="1200" b="0" dirty="0" err="1">
                          <a:solidFill>
                            <a:srgbClr val="000000"/>
                          </a:solidFill>
                          <a:effectLst/>
                          <a:latin typeface="+mn-lt"/>
                        </a:rPr>
                        <a:t>spherical</a:t>
                      </a:r>
                      <a:r>
                        <a:rPr lang="fr-FR" sz="1200" b="0" dirty="0">
                          <a:solidFill>
                            <a:srgbClr val="000000"/>
                          </a:solidFill>
                          <a:effectLst/>
                          <a:latin typeface="+mn-lt"/>
                        </a:rPr>
                        <a:t> Extinction Fraction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56876589"/>
                  </a:ext>
                </a:extLst>
              </a:tr>
              <a:tr h="181543">
                <a:tc>
                  <a:txBody>
                    <a:bodyPr/>
                    <a:lstStyle/>
                    <a:p>
                      <a:pPr rtl="0" fontAlgn="t"/>
                      <a:r>
                        <a:rPr lang="en-US" sz="1200" b="1" dirty="0">
                          <a:solidFill>
                            <a:srgbClr val="000000"/>
                          </a:solidFill>
                          <a:effectLst/>
                          <a:latin typeface="+mn-lt"/>
                        </a:rPr>
                        <a:t>14</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ANC.z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Number Concentration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58433992"/>
                  </a:ext>
                </a:extLst>
              </a:tr>
              <a:tr h="181543">
                <a:tc rowSpan="2">
                  <a:txBody>
                    <a:bodyPr/>
                    <a:lstStyle/>
                    <a:p>
                      <a:pPr rtl="0" fontAlgn="t"/>
                      <a:r>
                        <a:rPr lang="en-US" sz="1200" b="1" dirty="0">
                          <a:solidFill>
                            <a:srgbClr val="000000"/>
                          </a:solidFill>
                          <a:effectLst/>
                          <a:latin typeface="+mn-lt"/>
                        </a:rPr>
                        <a:t>15</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AOD.l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Optical Depth (</a:t>
                      </a:r>
                      <a:r>
                        <a:rPr lang="en-US" sz="1200" b="0" i="0" kern="1200" dirty="0" err="1">
                          <a:solidFill>
                            <a:schemeClr val="tx1"/>
                          </a:solidFill>
                          <a:effectLst/>
                          <a:latin typeface="+mn-lt"/>
                          <a:ea typeface="+mn-ea"/>
                          <a:cs typeface="Arial Narrow" panose="020B0604020202020204" pitchFamily="34" charset="0"/>
                        </a:rPr>
                        <a:t>Column,PBL</a:t>
                      </a:r>
                      <a:r>
                        <a:rPr lang="en-US" sz="1200" b="0" i="0" kern="1200" dirty="0">
                          <a:solidFill>
                            <a:schemeClr val="tx1"/>
                          </a:solidFill>
                          <a:effectLst/>
                          <a:latin typeface="+mn-lt"/>
                          <a:ea typeface="+mn-ea"/>
                          <a:cs typeface="Arial Narrow" panose="020B0604020202020204" pitchFamily="34" charset="0"/>
                        </a:rPr>
                        <a:t>)</a:t>
                      </a:r>
                      <a:endParaRPr lang="en-US" sz="1200" b="0" dirty="0">
                        <a:solidFill>
                          <a:schemeClr val="tx1"/>
                        </a:solidFill>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±0.02±0.05*AOT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(1,5)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Swath: </a:t>
                      </a:r>
                      <a:r>
                        <a:rPr lang="en-US" sz="1200" dirty="0">
                          <a:solidFill>
                            <a:schemeClr val="accent1">
                              <a:lumMod val="60000"/>
                              <a:lumOff val="40000"/>
                            </a:schemeClr>
                          </a:solidFill>
                          <a:latin typeface="+mn-lt"/>
                        </a:rPr>
                        <a:t>100 km</a:t>
                      </a:r>
                      <a:r>
                        <a:rPr lang="en-US" sz="1200" b="0" dirty="0">
                          <a:solidFill>
                            <a:schemeClr val="accent1">
                              <a:lumMod val="60000"/>
                              <a:lumOff val="40000"/>
                            </a:schemeClr>
                          </a:solidFill>
                          <a:effectLst/>
                          <a:latin typeface="+mn-lt"/>
                        </a:rPr>
                        <a:t> (minimum) </a:t>
                      </a:r>
                      <a:r>
                        <a:rPr lang="en-US" sz="1200" b="0" dirty="0">
                          <a:solidFill>
                            <a:schemeClr val="tx1"/>
                          </a:solidFill>
                          <a:effectLst/>
                          <a:latin typeface="+mn-lt"/>
                        </a:rPr>
                        <a:t>, </a:t>
                      </a:r>
                      <a:r>
                        <a:rPr lang="en-US" sz="1200" b="0" dirty="0">
                          <a:solidFill>
                            <a:schemeClr val="accent4">
                              <a:lumMod val="40000"/>
                              <a:lumOff val="60000"/>
                            </a:schemeClr>
                          </a:solidFill>
                          <a:effectLst/>
                          <a:latin typeface="+mn-lt"/>
                        </a:rPr>
                        <a:t>300 km (enhanced)</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05049813"/>
                  </a:ext>
                </a:extLst>
              </a:tr>
              <a:tr h="181543">
                <a:tc vMerge="1">
                  <a:txBody>
                    <a:bodyPr/>
                    <a:lstStyle/>
                    <a:p>
                      <a:endParaRPr lang="en-US"/>
                    </a:p>
                  </a:txBody>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AOD.l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extLst>
                  <a:ext uri="{0D108BD9-81ED-4DB2-BD59-A6C34878D82A}">
                    <a16:rowId xmlns:a16="http://schemas.microsoft.com/office/drawing/2014/main" val="3114085021"/>
                  </a:ext>
                </a:extLst>
              </a:tr>
              <a:tr h="181543">
                <a:tc>
                  <a:txBody>
                    <a:bodyPr/>
                    <a:lstStyle/>
                    <a:p>
                      <a:pPr rtl="0" fontAlgn="t"/>
                      <a:r>
                        <a:rPr lang="en-US" sz="1200" b="1" dirty="0">
                          <a:solidFill>
                            <a:srgbClr val="000000"/>
                          </a:solidFill>
                          <a:effectLst/>
                          <a:latin typeface="+mn-lt"/>
                        </a:rPr>
                        <a:t>16</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APM25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chemeClr val="tx1"/>
                          </a:solidFill>
                          <a:effectLst/>
                          <a:latin typeface="+mn-lt"/>
                        </a:rPr>
                        <a:t>Aerosol PM2.5 Concentration (surface)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+/-20-25%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7659159"/>
                  </a:ext>
                </a:extLst>
              </a:tr>
              <a:tr h="195100">
                <a:tc rowSpan="4">
                  <a:txBody>
                    <a:bodyPr/>
                    <a:lstStyle/>
                    <a:p>
                      <a:pPr rtl="0" fontAlgn="t"/>
                      <a:r>
                        <a:rPr lang="en-US" sz="1200" b="1" dirty="0">
                          <a:solidFill>
                            <a:srgbClr val="000000"/>
                          </a:solidFill>
                          <a:effectLst/>
                          <a:latin typeface="+mn-lt"/>
                        </a:rPr>
                        <a:t>17</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rtl="0" fontAlgn="t"/>
                      <a:r>
                        <a:rPr lang="en-US" sz="1200" b="1" dirty="0" err="1">
                          <a:solidFill>
                            <a:srgbClr val="000000"/>
                          </a:solidFill>
                          <a:effectLst/>
                          <a:latin typeface="+mn-lt"/>
                        </a:rPr>
                        <a:t>ARIR.l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4">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Aerosol Real Index of Refraction (</a:t>
                      </a:r>
                      <a:r>
                        <a:rPr lang="en-US" sz="1200" b="0" i="0" dirty="0" err="1">
                          <a:solidFill>
                            <a:schemeClr val="tx1"/>
                          </a:solidFill>
                          <a:latin typeface="+mn-lt"/>
                          <a:cs typeface="Arial Narrow" panose="020B0604020202020204" pitchFamily="34" charset="0"/>
                        </a:rPr>
                        <a:t>Column,PBL</a:t>
                      </a: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4">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kern="1200" dirty="0">
                          <a:solidFill>
                            <a:schemeClr val="tx1"/>
                          </a:solidFill>
                          <a:effectLst/>
                          <a:latin typeface="+mn-lt"/>
                          <a:ea typeface="+mn-ea"/>
                          <a:cs typeface="Arial Narrow" panose="020B0604020202020204" pitchFamily="34" charset="0"/>
                        </a:rPr>
                        <a:t>±0.025</a:t>
                      </a:r>
                    </a:p>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1321916"/>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3">
                  <a:txBody>
                    <a:bodyPr/>
                    <a:lstStyle/>
                    <a:p>
                      <a:pPr rtl="0" fontAlgn="t"/>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rowSpan="3">
                  <a:txBody>
                    <a:bodyPr/>
                    <a:lstStyle/>
                    <a:p>
                      <a:r>
                        <a:rPr lang="en-US" sz="1200" b="0" dirty="0">
                          <a:solidFill>
                            <a:srgbClr val="000000"/>
                          </a:solidFill>
                          <a:effectLst/>
                          <a:latin typeface="+mn-lt"/>
                        </a:rPr>
                        <a:t>---</a:t>
                      </a:r>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extLst>
                  <a:ext uri="{0D108BD9-81ED-4DB2-BD59-A6C34878D82A}">
                    <a16:rowId xmlns:a16="http://schemas.microsoft.com/office/drawing/2014/main" val="3960228554"/>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4352280"/>
                  </a:ext>
                </a:extLst>
              </a:tr>
              <a:tr h="188399">
                <a:tc vMerge="1">
                  <a:txBody>
                    <a:bodyPr/>
                    <a:lstStyle/>
                    <a:p>
                      <a:endParaRPr lang="en-US"/>
                    </a:p>
                  </a:txBody>
                  <a:tcPr/>
                </a:tc>
                <a:tc>
                  <a:txBody>
                    <a:bodyPr/>
                    <a:lstStyle/>
                    <a:p>
                      <a:r>
                        <a:rPr lang="en-US" sz="1200" b="1" dirty="0" err="1">
                          <a:solidFill>
                            <a:srgbClr val="000000"/>
                          </a:solidFill>
                          <a:effectLst/>
                          <a:latin typeface="+mn-lt"/>
                        </a:rPr>
                        <a:t>ARIR.l</a:t>
                      </a:r>
                      <a:r>
                        <a:rPr lang="en-US" sz="1200" b="1" dirty="0">
                          <a:solidFill>
                            <a:srgbClr val="000000"/>
                          </a:solidFill>
                          <a:effectLst/>
                          <a:latin typeface="+mn-lt"/>
                        </a:rPr>
                        <a:t>, PBL</a:t>
                      </a:r>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extLst>
                  <a:ext uri="{0D108BD9-81ED-4DB2-BD59-A6C34878D82A}">
                    <a16:rowId xmlns:a16="http://schemas.microsoft.com/office/drawing/2014/main" val="2467233866"/>
                  </a:ext>
                </a:extLst>
              </a:tr>
              <a:tr h="181543">
                <a:tc rowSpan="2">
                  <a:txBody>
                    <a:bodyPr/>
                    <a:lstStyle/>
                    <a:p>
                      <a:pPr rtl="0" fontAlgn="t"/>
                      <a:r>
                        <a:rPr lang="en-US" sz="1200" b="1" dirty="0">
                          <a:solidFill>
                            <a:srgbClr val="000000"/>
                          </a:solidFill>
                          <a:effectLst/>
                          <a:latin typeface="+mn-lt"/>
                        </a:rPr>
                        <a:t>18</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AIIR.l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Aerosol Imaginary Index of Refraction (</a:t>
                      </a:r>
                      <a:r>
                        <a:rPr lang="en-US" sz="1200" b="0" i="0" dirty="0" err="1">
                          <a:solidFill>
                            <a:schemeClr val="tx1"/>
                          </a:solidFill>
                          <a:latin typeface="+mn-lt"/>
                          <a:cs typeface="Arial Narrow" panose="020B0604020202020204" pitchFamily="34" charset="0"/>
                        </a:rPr>
                        <a:t>Column,PBL</a:t>
                      </a: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kern="1200" dirty="0">
                          <a:solidFill>
                            <a:schemeClr val="tx1"/>
                          </a:solidFill>
                          <a:effectLst/>
                          <a:latin typeface="+mn-lt"/>
                          <a:ea typeface="+mn-ea"/>
                          <a:cs typeface="Arial Narrow" panose="020B0604020202020204" pitchFamily="34" charset="0"/>
                        </a:rPr>
                        <a:t>±0.025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339599"/>
                  </a:ext>
                </a:extLst>
              </a:tr>
              <a:tr h="181543">
                <a:tc vMerge="1">
                  <a:txBody>
                    <a:bodyPr/>
                    <a:lstStyle/>
                    <a:p>
                      <a:endParaRPr lang="en-US"/>
                    </a:p>
                  </a:txBody>
                  <a:tcPr>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r>
                        <a:rPr lang="en-US" sz="1200" b="1" dirty="0" err="1">
                          <a:latin typeface="+mn-lt"/>
                        </a:rPr>
                        <a:t>AIIR.l</a:t>
                      </a:r>
                      <a:r>
                        <a:rPr lang="en-US" sz="1200" b="1" dirty="0">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39084252"/>
                  </a:ext>
                </a:extLst>
              </a:tr>
            </a:tbl>
          </a:graphicData>
        </a:graphic>
      </p:graphicFrame>
    </p:spTree>
    <p:extLst>
      <p:ext uri="{BB962C8B-B14F-4D97-AF65-F5344CB8AC3E}">
        <p14:creationId xmlns:p14="http://schemas.microsoft.com/office/powerpoint/2010/main" val="1803999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2</a:t>
            </a:fld>
            <a:endParaRPr lang="en-US" sz="867" b="0" dirty="0">
              <a:ea typeface="ＭＳ Ｐゴシック" charset="0"/>
            </a:endParaRPr>
          </a:p>
        </p:txBody>
      </p:sp>
      <p:sp>
        <p:nvSpPr>
          <p:cNvPr id="4" name="Title 3">
            <a:extLst>
              <a:ext uri="{FF2B5EF4-FFF2-40B4-BE49-F238E27FC236}">
                <a16:creationId xmlns:a16="http://schemas.microsoft.com/office/drawing/2014/main" id="{820F4230-AC07-1E43-9F69-05B8256F498E}"/>
              </a:ext>
            </a:extLst>
          </p:cNvPr>
          <p:cNvSpPr>
            <a:spLocks noGrp="1"/>
          </p:cNvSpPr>
          <p:nvPr>
            <p:ph type="title"/>
          </p:nvPr>
        </p:nvSpPr>
        <p:spPr>
          <a:xfrm>
            <a:off x="1335618" y="241300"/>
            <a:ext cx="9594717" cy="838200"/>
          </a:xfrm>
        </p:spPr>
        <p:txBody>
          <a:bodyPr/>
          <a:lstStyle/>
          <a:p>
            <a:r>
              <a:rPr lang="en-US" sz="4000" dirty="0"/>
              <a:t>Outline</a:t>
            </a: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545630" y="1133059"/>
            <a:ext cx="10645831" cy="5327374"/>
          </a:xfrm>
        </p:spPr>
        <p:txBody>
          <a:bodyPr>
            <a:normAutofit/>
          </a:bodyPr>
          <a:lstStyle/>
          <a:p>
            <a:pPr marL="1084263" indent="-640080">
              <a:lnSpc>
                <a:spcPct val="110000"/>
              </a:lnSpc>
              <a:spcBef>
                <a:spcPts val="600"/>
              </a:spcBef>
              <a:spcAft>
                <a:spcPts val="1200"/>
              </a:spcAft>
            </a:pPr>
            <a:r>
              <a:rPr lang="en-US" sz="3200" b="0" dirty="0"/>
              <a:t>SIT-A – an introduction</a:t>
            </a:r>
          </a:p>
          <a:p>
            <a:pPr marL="1084263" indent="-640080">
              <a:lnSpc>
                <a:spcPct val="110000"/>
              </a:lnSpc>
              <a:spcBef>
                <a:spcPts val="600"/>
              </a:spcBef>
              <a:spcAft>
                <a:spcPts val="1200"/>
              </a:spcAft>
            </a:pPr>
            <a:r>
              <a:rPr lang="en-US" sz="3200" b="0" dirty="0"/>
              <a:t>SIT-A process/timeline for architecture assessments</a:t>
            </a:r>
          </a:p>
          <a:p>
            <a:pPr marL="1084263" indent="-640080">
              <a:lnSpc>
                <a:spcPct val="110000"/>
              </a:lnSpc>
              <a:spcBef>
                <a:spcPts val="600"/>
              </a:spcBef>
              <a:spcAft>
                <a:spcPts val="1200"/>
              </a:spcAft>
            </a:pPr>
            <a:r>
              <a:rPr lang="en-US" sz="3200" b="0" dirty="0"/>
              <a:t>Big picture approach for lidar and polarimeter retrieval assessments</a:t>
            </a:r>
          </a:p>
          <a:p>
            <a:pPr marL="1084263" indent="-640080">
              <a:lnSpc>
                <a:spcPct val="110000"/>
              </a:lnSpc>
              <a:spcBef>
                <a:spcPts val="600"/>
              </a:spcBef>
              <a:spcAft>
                <a:spcPts val="1200"/>
              </a:spcAft>
            </a:pPr>
            <a:r>
              <a:rPr lang="en-US" sz="3200" dirty="0"/>
              <a:t>Teams and methodologies involved in Quality Scoring/assessment activities</a:t>
            </a:r>
            <a:endParaRPr lang="en-US" sz="3200" b="0" dirty="0"/>
          </a:p>
          <a:p>
            <a:pPr marL="1084263" indent="-640080">
              <a:lnSpc>
                <a:spcPct val="110000"/>
              </a:lnSpc>
              <a:spcBef>
                <a:spcPts val="600"/>
              </a:spcBef>
              <a:spcAft>
                <a:spcPts val="1200"/>
              </a:spcAft>
            </a:pPr>
            <a:r>
              <a:rPr lang="en-US" sz="3200" dirty="0"/>
              <a:t>Ongoing and future work</a:t>
            </a:r>
          </a:p>
          <a:p>
            <a:pPr lvl="1"/>
            <a:endParaRPr lang="en-US" dirty="0"/>
          </a:p>
        </p:txBody>
      </p:sp>
      <p:sp>
        <p:nvSpPr>
          <p:cNvPr id="6" name="Footer Placeholder 1">
            <a:extLst>
              <a:ext uri="{FF2B5EF4-FFF2-40B4-BE49-F238E27FC236}">
                <a16:creationId xmlns:a16="http://schemas.microsoft.com/office/drawing/2014/main" id="{A5FA3EAE-1361-044C-94F9-8C739D49D05C}"/>
              </a:ext>
            </a:extLst>
          </p:cNvPr>
          <p:cNvSpPr>
            <a:spLocks noGrp="1"/>
          </p:cNvSpPr>
          <p:nvPr>
            <p:ph type="ftr" sz="quarter" idx="3"/>
          </p:nvPr>
        </p:nvSpPr>
        <p:spPr>
          <a:xfrm>
            <a:off x="1616899" y="6446899"/>
            <a:ext cx="4713950" cy="355600"/>
          </a:xfrm>
        </p:spPr>
        <p:txBody>
          <a:bodyPr/>
          <a:lstStyle/>
          <a:p>
            <a:pPr>
              <a:spcBef>
                <a:spcPct val="0"/>
              </a:spcBef>
              <a:defRPr/>
            </a:pPr>
            <a:r>
              <a:rPr lang="en-US" b="0" dirty="0">
                <a:ln w="1905"/>
                <a:solidFill>
                  <a:srgbClr val="2C93EF"/>
                </a:solidFill>
                <a:effectLst>
                  <a:innerShdw blurRad="69850" dist="43180" dir="5400000">
                    <a:srgbClr val="000000">
                      <a:alpha val="65000"/>
                    </a:srgbClr>
                  </a:innerShdw>
                </a:effectLst>
                <a:latin typeface="Avenir Black"/>
                <a:cs typeface="Avenir Black"/>
              </a:rPr>
              <a:t>ACCP 2020</a:t>
            </a:r>
            <a:r>
              <a:rPr lang="en-US" dirty="0">
                <a:ln w="1905"/>
                <a:solidFill>
                  <a:srgbClr val="2C93EF"/>
                </a:solidFill>
                <a:effectLst>
                  <a:innerShdw blurRad="69850" dist="43180" dir="5400000">
                    <a:srgbClr val="000000">
                      <a:alpha val="65000"/>
                    </a:srgbClr>
                  </a:innerShdw>
                </a:effectLst>
                <a:latin typeface="Arial"/>
              </a:rPr>
              <a:t> </a:t>
            </a:r>
            <a:r>
              <a:rPr lang="en-US" b="0" dirty="0">
                <a:latin typeface="Arial"/>
              </a:rPr>
              <a:t>Meeting with CNES, Washington, DC, Feb. 25, 2020</a:t>
            </a:r>
          </a:p>
        </p:txBody>
      </p:sp>
    </p:spTree>
    <p:extLst>
      <p:ext uri="{BB962C8B-B14F-4D97-AF65-F5344CB8AC3E}">
        <p14:creationId xmlns:p14="http://schemas.microsoft.com/office/powerpoint/2010/main" val="39129814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GVs for 8K assessments</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20</a:t>
            </a:fld>
            <a:endParaRPr lang="en-US" b="0">
              <a:solidFill>
                <a:prstClr val="black">
                  <a:tint val="75000"/>
                </a:prstClr>
              </a:solidFill>
              <a:latin typeface="Calibri" panose="020F0502020204030204"/>
              <a:ea typeface="+mn-ea"/>
              <a:cs typeface="+mn-cs"/>
            </a:endParaRPr>
          </a:p>
        </p:txBody>
      </p:sp>
      <p:graphicFrame>
        <p:nvGraphicFramePr>
          <p:cNvPr id="10" name="Table 9">
            <a:extLst>
              <a:ext uri="{FF2B5EF4-FFF2-40B4-BE49-F238E27FC236}">
                <a16:creationId xmlns:a16="http://schemas.microsoft.com/office/drawing/2014/main" id="{E04001D1-3CDC-4ED3-A09D-22AD12EA77C7}"/>
              </a:ext>
            </a:extLst>
          </p:cNvPr>
          <p:cNvGraphicFramePr>
            <a:graphicFrameLocks noGrp="1"/>
          </p:cNvGraphicFramePr>
          <p:nvPr>
            <p:extLst>
              <p:ext uri="{D42A27DB-BD31-4B8C-83A1-F6EECF244321}">
                <p14:modId xmlns:p14="http://schemas.microsoft.com/office/powerpoint/2010/main" val="789304455"/>
              </p:ext>
            </p:extLst>
          </p:nvPr>
        </p:nvGraphicFramePr>
        <p:xfrm>
          <a:off x="116958" y="818707"/>
          <a:ext cx="11713090" cy="5644778"/>
        </p:xfrm>
        <a:graphic>
          <a:graphicData uri="http://schemas.openxmlformats.org/drawingml/2006/table">
            <a:tbl>
              <a:tblPr/>
              <a:tblGrid>
                <a:gridCol w="353678">
                  <a:extLst>
                    <a:ext uri="{9D8B030D-6E8A-4147-A177-3AD203B41FA5}">
                      <a16:colId xmlns:a16="http://schemas.microsoft.com/office/drawing/2014/main" val="865446459"/>
                    </a:ext>
                  </a:extLst>
                </a:gridCol>
                <a:gridCol w="1200826">
                  <a:extLst>
                    <a:ext uri="{9D8B030D-6E8A-4147-A177-3AD203B41FA5}">
                      <a16:colId xmlns:a16="http://schemas.microsoft.com/office/drawing/2014/main" val="1254072213"/>
                    </a:ext>
                  </a:extLst>
                </a:gridCol>
                <a:gridCol w="3181429">
                  <a:extLst>
                    <a:ext uri="{9D8B030D-6E8A-4147-A177-3AD203B41FA5}">
                      <a16:colId xmlns:a16="http://schemas.microsoft.com/office/drawing/2014/main" val="1867668867"/>
                    </a:ext>
                  </a:extLst>
                </a:gridCol>
                <a:gridCol w="2016872">
                  <a:extLst>
                    <a:ext uri="{9D8B030D-6E8A-4147-A177-3AD203B41FA5}">
                      <a16:colId xmlns:a16="http://schemas.microsoft.com/office/drawing/2014/main" val="3678496482"/>
                    </a:ext>
                  </a:extLst>
                </a:gridCol>
                <a:gridCol w="987340">
                  <a:extLst>
                    <a:ext uri="{9D8B030D-6E8A-4147-A177-3AD203B41FA5}">
                      <a16:colId xmlns:a16="http://schemas.microsoft.com/office/drawing/2014/main" val="3898930449"/>
                    </a:ext>
                  </a:extLst>
                </a:gridCol>
                <a:gridCol w="794589">
                  <a:extLst>
                    <a:ext uri="{9D8B030D-6E8A-4147-A177-3AD203B41FA5}">
                      <a16:colId xmlns:a16="http://schemas.microsoft.com/office/drawing/2014/main" val="4185192525"/>
                    </a:ext>
                  </a:extLst>
                </a:gridCol>
                <a:gridCol w="794589">
                  <a:extLst>
                    <a:ext uri="{9D8B030D-6E8A-4147-A177-3AD203B41FA5}">
                      <a16:colId xmlns:a16="http://schemas.microsoft.com/office/drawing/2014/main" val="3446359893"/>
                    </a:ext>
                  </a:extLst>
                </a:gridCol>
                <a:gridCol w="794589">
                  <a:extLst>
                    <a:ext uri="{9D8B030D-6E8A-4147-A177-3AD203B41FA5}">
                      <a16:colId xmlns:a16="http://schemas.microsoft.com/office/drawing/2014/main" val="478736260"/>
                    </a:ext>
                  </a:extLst>
                </a:gridCol>
                <a:gridCol w="794589">
                  <a:extLst>
                    <a:ext uri="{9D8B030D-6E8A-4147-A177-3AD203B41FA5}">
                      <a16:colId xmlns:a16="http://schemas.microsoft.com/office/drawing/2014/main" val="1322570277"/>
                    </a:ext>
                  </a:extLst>
                </a:gridCol>
                <a:gridCol w="794589">
                  <a:extLst>
                    <a:ext uri="{9D8B030D-6E8A-4147-A177-3AD203B41FA5}">
                      <a16:colId xmlns:a16="http://schemas.microsoft.com/office/drawing/2014/main" val="1715672086"/>
                    </a:ext>
                  </a:extLst>
                </a:gridCol>
              </a:tblGrid>
              <a:tr h="181543">
                <a:tc rowSpan="2">
                  <a:txBody>
                    <a:bodyPr/>
                    <a:lstStyle/>
                    <a:p>
                      <a:pPr rtl="0" fontAlgn="t"/>
                      <a:r>
                        <a:rPr lang="en-US" sz="1200" b="1" dirty="0">
                          <a:solidFill>
                            <a:srgbClr val="000000"/>
                          </a:solidFill>
                          <a:effectLst/>
                          <a:latin typeface="+mn-lt"/>
                        </a:rPr>
                        <a:t>GV#</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Case -&gt;</a:t>
                      </a:r>
                      <a:br>
                        <a:rPr lang="en-US" sz="1200" b="1" dirty="0">
                          <a:solidFill>
                            <a:srgbClr val="000000"/>
                          </a:solidFill>
                          <a:effectLst/>
                          <a:latin typeface="+mn-lt"/>
                        </a:rPr>
                      </a:br>
                      <a:r>
                        <a:rPr lang="en-US" sz="1200" b="1" dirty="0">
                          <a:solidFill>
                            <a:srgbClr val="000000"/>
                          </a:solidFill>
                          <a:effectLst/>
                          <a:latin typeface="+mn-lt"/>
                        </a:rPr>
                        <a:t>GV </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GV description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lvl1pPr marL="0" algn="l" defTabSz="897706" rtl="0" eaLnBrk="1" latinLnBrk="0" hangingPunct="1">
                        <a:defRPr sz="1769" kern="1200">
                          <a:solidFill>
                            <a:schemeClr val="tx1"/>
                          </a:solidFill>
                          <a:latin typeface="Calibri" panose="020F0502020204030204"/>
                        </a:defRPr>
                      </a:lvl1pPr>
                      <a:lvl2pPr marL="448854" algn="l" defTabSz="897706" rtl="0" eaLnBrk="1" latinLnBrk="0" hangingPunct="1">
                        <a:defRPr sz="1769" kern="1200">
                          <a:solidFill>
                            <a:schemeClr val="tx1"/>
                          </a:solidFill>
                          <a:latin typeface="Calibri" panose="020F0502020204030204"/>
                        </a:defRPr>
                      </a:lvl2pPr>
                      <a:lvl3pPr marL="897706" algn="l" defTabSz="897706" rtl="0" eaLnBrk="1" latinLnBrk="0" hangingPunct="1">
                        <a:defRPr sz="1769" kern="1200">
                          <a:solidFill>
                            <a:schemeClr val="tx1"/>
                          </a:solidFill>
                          <a:latin typeface="Calibri" panose="020F0502020204030204"/>
                        </a:defRPr>
                      </a:lvl3pPr>
                      <a:lvl4pPr marL="1346561" algn="l" defTabSz="897706" rtl="0" eaLnBrk="1" latinLnBrk="0" hangingPunct="1">
                        <a:defRPr sz="1769" kern="1200">
                          <a:solidFill>
                            <a:schemeClr val="tx1"/>
                          </a:solidFill>
                          <a:latin typeface="Calibri" panose="020F0502020204030204"/>
                        </a:defRPr>
                      </a:lvl4pPr>
                      <a:lvl5pPr marL="1795416" algn="l" defTabSz="897706" rtl="0" eaLnBrk="1" latinLnBrk="0" hangingPunct="1">
                        <a:defRPr sz="1769" kern="1200">
                          <a:solidFill>
                            <a:schemeClr val="tx1"/>
                          </a:solidFill>
                          <a:latin typeface="Calibri" panose="020F0502020204030204"/>
                        </a:defRPr>
                      </a:lvl5pPr>
                      <a:lvl6pPr marL="2244268" algn="l" defTabSz="897706" rtl="0" eaLnBrk="1" latinLnBrk="0" hangingPunct="1">
                        <a:defRPr sz="1769" kern="1200">
                          <a:solidFill>
                            <a:schemeClr val="tx1"/>
                          </a:solidFill>
                          <a:latin typeface="Calibri" panose="020F0502020204030204"/>
                        </a:defRPr>
                      </a:lvl6pPr>
                      <a:lvl7pPr marL="2693121" algn="l" defTabSz="897706" rtl="0" eaLnBrk="1" latinLnBrk="0" hangingPunct="1">
                        <a:defRPr sz="1769" kern="1200">
                          <a:solidFill>
                            <a:schemeClr val="tx1"/>
                          </a:solidFill>
                          <a:latin typeface="Calibri" panose="020F0502020204030204"/>
                        </a:defRPr>
                      </a:lvl7pPr>
                      <a:lvl8pPr marL="3141975" algn="l" defTabSz="897706" rtl="0" eaLnBrk="1" latinLnBrk="0" hangingPunct="1">
                        <a:defRPr sz="1769" kern="1200">
                          <a:solidFill>
                            <a:schemeClr val="tx1"/>
                          </a:solidFill>
                          <a:latin typeface="Calibri" panose="020F0502020204030204"/>
                        </a:defRPr>
                      </a:lvl8pPr>
                      <a:lvl9pPr marL="3590828" algn="l" defTabSz="897706" rtl="0" eaLnBrk="1" latinLnBrk="0" hangingPunct="1">
                        <a:defRPr sz="1769" kern="1200">
                          <a:solidFill>
                            <a:schemeClr val="tx1"/>
                          </a:solidFill>
                          <a:latin typeface="Calibri" panose="020F0502020204030204"/>
                        </a:defRPr>
                      </a:lvl9pPr>
                    </a:lstStyle>
                    <a:p>
                      <a:pPr rtl="0" fontAlgn="t"/>
                      <a:r>
                        <a:rPr lang="en-US" sz="1200" b="1" dirty="0">
                          <a:solidFill>
                            <a:srgbClr val="000000"/>
                          </a:solidFill>
                          <a:effectLst/>
                          <a:latin typeface="+mn-lt"/>
                        </a:rPr>
                        <a:t>GV uncertainty in SATM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gridSpan="2">
                  <a:txBody>
                    <a:bodyPr/>
                    <a:lstStyle/>
                    <a:p>
                      <a:pPr algn="ctr" rtl="0" fontAlgn="t"/>
                      <a:r>
                        <a:rPr lang="en-US" sz="1200" b="1" dirty="0">
                          <a:solidFill>
                            <a:srgbClr val="000000"/>
                          </a:solidFill>
                          <a:effectLst/>
                          <a:latin typeface="+mn-lt"/>
                        </a:rPr>
                        <a:t>Scales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h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gridSpan="4">
                  <a:txBody>
                    <a:bodyPr/>
                    <a:lstStyle/>
                    <a:p>
                      <a:pPr algn="ctr" rtl="0" fontAlgn="t"/>
                      <a:r>
                        <a:rPr lang="en-US" sz="1200" b="1" dirty="0">
                          <a:solidFill>
                            <a:srgbClr val="000000"/>
                          </a:solidFill>
                          <a:effectLst/>
                          <a:latin typeface="+mn-lt"/>
                        </a:rPr>
                        <a:t>Objective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hMerge="1">
                  <a:txBody>
                    <a:bodyPr/>
                    <a:lstStyle/>
                    <a:p>
                      <a:pPr algn="ct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hMerge="1">
                  <a:txBody>
                    <a:bodyPr/>
                    <a:lstStyle/>
                    <a:p>
                      <a:pPr algn="ct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hMerge="1">
                  <a:txBody>
                    <a:bodyPr/>
                    <a:lstStyle/>
                    <a:p>
                      <a:pPr algn="ct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469756015"/>
                  </a:ext>
                </a:extLst>
              </a:tr>
              <a:tr h="181543">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rtl="0" fontAlgn="t"/>
                      <a:r>
                        <a:rPr lang="en-US" sz="1200" b="1" dirty="0">
                          <a:solidFill>
                            <a:srgbClr val="000000"/>
                          </a:solidFill>
                          <a:effectLst/>
                          <a:latin typeface="+mn-lt"/>
                        </a:rPr>
                        <a:t>XY (km)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Z (m)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algn="ctr" rtl="0" fontAlgn="t"/>
                      <a:r>
                        <a:rPr lang="en-US" sz="1200" b="1" dirty="0">
                          <a:solidFill>
                            <a:srgbClr val="000000"/>
                          </a:solidFill>
                          <a:effectLst/>
                          <a:latin typeface="+mn-lt"/>
                        </a:rPr>
                        <a:t>O5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algn="ctr" rtl="0" fontAlgn="t"/>
                      <a:r>
                        <a:rPr lang="en-US" sz="1200" b="1" dirty="0">
                          <a:solidFill>
                            <a:srgbClr val="000000"/>
                          </a:solidFill>
                          <a:effectLst/>
                          <a:latin typeface="+mn-lt"/>
                        </a:rPr>
                        <a:t>O6</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algn="ctr" rtl="0" fontAlgn="t"/>
                      <a:r>
                        <a:rPr lang="en-US" sz="1200" b="1" dirty="0">
                          <a:solidFill>
                            <a:srgbClr val="000000"/>
                          </a:solidFill>
                          <a:effectLst/>
                          <a:latin typeface="+mn-lt"/>
                        </a:rPr>
                        <a:t>O7</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algn="ctr" rtl="0" fontAlgn="t"/>
                      <a:r>
                        <a:rPr lang="en-US" sz="1200" b="1" dirty="0">
                          <a:solidFill>
                            <a:srgbClr val="000000"/>
                          </a:solidFill>
                          <a:effectLst/>
                          <a:latin typeface="+mn-lt"/>
                        </a:rPr>
                        <a:t>O8</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244508381"/>
                  </a:ext>
                </a:extLst>
              </a:tr>
              <a:tr h="181543">
                <a:tc>
                  <a:txBody>
                    <a:bodyPr/>
                    <a:lstStyle/>
                    <a:p>
                      <a:pPr rtl="0" fontAlgn="t"/>
                      <a:r>
                        <a:rPr lang="en-US" sz="1200" b="1" dirty="0">
                          <a:solidFill>
                            <a:srgbClr val="000000"/>
                          </a:solidFill>
                          <a:effectLst/>
                          <a:latin typeface="+mn-lt"/>
                        </a:rPr>
                        <a:t>1</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AABS.z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Absorption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±0.03</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7762991"/>
                  </a:ext>
                </a:extLst>
              </a:tr>
              <a:tr h="181543">
                <a:tc rowSpan="3">
                  <a:txBody>
                    <a:bodyPr/>
                    <a:lstStyle/>
                    <a:p>
                      <a:pPr rtl="0" fontAlgn="t"/>
                      <a:r>
                        <a:rPr lang="en-US" sz="1200" b="1" dirty="0">
                          <a:solidFill>
                            <a:srgbClr val="000000"/>
                          </a:solidFill>
                          <a:effectLst/>
                          <a:latin typeface="+mn-lt"/>
                        </a:rPr>
                        <a:t>2</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AAOD.l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rtl="0" fontAlgn="t"/>
                      <a:r>
                        <a:rPr lang="en-US" sz="1200" b="0" dirty="0">
                          <a:solidFill>
                            <a:srgbClr val="000000"/>
                          </a:solidFill>
                          <a:effectLst/>
                          <a:latin typeface="+mn-lt"/>
                        </a:rPr>
                        <a:t>Aerosol Absorption Optical Depth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±0.04</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54903620"/>
                  </a:ext>
                </a:extLst>
              </a:tr>
              <a:tr h="0">
                <a:tc vMerge="1">
                  <a:txBody>
                    <a:bodyPr/>
                    <a:lstStyle/>
                    <a:p>
                      <a:pPr rtl="0" fontAlgn="t"/>
                      <a:endParaRPr lang="en-US" sz="1200" b="1" dirty="0">
                        <a:solidFill>
                          <a:srgbClr val="000000"/>
                        </a:solidFill>
                        <a:effectLst/>
                        <a:latin typeface="Calibri" panose="020F0502020204030204" pitchFamily="34" charset="0"/>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AAOD.l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400" b="1" dirty="0">
                        <a:solidFill>
                          <a:srgbClr val="000000"/>
                        </a:solidFill>
                        <a:effectLst/>
                        <a:latin typeface="Calibri" panose="020F0502020204030204" pitchFamily="34" charset="0"/>
                      </a:endParaRPr>
                    </a:p>
                  </a:txBody>
                  <a:tcPr marL="6871" marR="6871" marT="4580" marB="4580">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±0.02</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dirty="0"/>
                    </a:p>
                  </a:txBody>
                  <a:tcPr/>
                </a:tc>
                <a:extLst>
                  <a:ext uri="{0D108BD9-81ED-4DB2-BD59-A6C34878D82A}">
                    <a16:rowId xmlns:a16="http://schemas.microsoft.com/office/drawing/2014/main" val="1093370084"/>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897706" rtl="0" eaLnBrk="1" fontAlgn="t" latinLnBrk="0" hangingPunct="1">
                        <a:lnSpc>
                          <a:spcPct val="100000"/>
                        </a:lnSpc>
                        <a:spcBef>
                          <a:spcPts val="0"/>
                        </a:spcBef>
                        <a:spcAft>
                          <a:spcPts val="0"/>
                        </a:spcAft>
                        <a:buClrTx/>
                        <a:buSzTx/>
                        <a:buFontTx/>
                        <a:buNone/>
                        <a:tabLst/>
                        <a:defRPr/>
                      </a:pPr>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latin typeface="+mn-lt"/>
                          <a:cs typeface="Arial Narrow" panose="020B0604020202020204" pitchFamily="34" charset="0"/>
                        </a:rPr>
                        <a:t>SSA: ±0.02</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43438501"/>
                  </a:ext>
                </a:extLst>
              </a:tr>
              <a:tr h="181543">
                <a:tc>
                  <a:txBody>
                    <a:bodyPr/>
                    <a:lstStyle/>
                    <a:p>
                      <a:pPr rtl="0" fontAlgn="t"/>
                      <a:r>
                        <a:rPr lang="en-US" sz="1200" b="1" dirty="0">
                          <a:solidFill>
                            <a:srgbClr val="000000"/>
                          </a:solidFill>
                          <a:effectLst/>
                          <a:latin typeface="+mn-lt"/>
                        </a:rPr>
                        <a:t>3</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ASYM</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Asymmetry Parameter</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±0.02</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i="0" dirty="0">
                          <a:solidFill>
                            <a:schemeClr val="tx1"/>
                          </a:solidFill>
                          <a:effectLst/>
                          <a:latin typeface="+mn-lt"/>
                        </a:rPr>
                        <a:t>1 ?</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i="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i="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27729745"/>
                  </a:ext>
                </a:extLst>
              </a:tr>
              <a:tr h="181543">
                <a:tc>
                  <a:txBody>
                    <a:bodyPr/>
                    <a:lstStyle/>
                    <a:p>
                      <a:pPr rtl="0" fontAlgn="t"/>
                      <a:r>
                        <a:rPr lang="en-US" sz="1200" b="1" dirty="0">
                          <a:solidFill>
                            <a:srgbClr val="000000"/>
                          </a:solidFill>
                          <a:effectLst/>
                          <a:latin typeface="+mn-lt"/>
                        </a:rPr>
                        <a:t>4</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1" dirty="0" err="1">
                          <a:solidFill>
                            <a:srgbClr val="000000"/>
                          </a:solidFill>
                          <a:effectLst/>
                          <a:latin typeface="+mn-lt"/>
                        </a:rPr>
                        <a:t>ACFM.z</a:t>
                      </a:r>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kern="1200" baseline="30000" dirty="0">
                          <a:solidFill>
                            <a:schemeClr val="tx1"/>
                          </a:solidFill>
                          <a:latin typeface="+mn-lt"/>
                          <a:ea typeface="+mn-ea"/>
                          <a:cs typeface="+mn-cs"/>
                        </a:rPr>
                        <a:t>§</a:t>
                      </a:r>
                      <a:r>
                        <a:rPr lang="en-US" sz="1200" b="0" i="0" kern="1200" dirty="0">
                          <a:solidFill>
                            <a:schemeClr val="tx1"/>
                          </a:solidFill>
                          <a:effectLst/>
                          <a:latin typeface="+mn-lt"/>
                          <a:ea typeface="+mn-ea"/>
                          <a:cs typeface="Arial Narrow" panose="020B0604020202020204" pitchFamily="34" charset="0"/>
                        </a:rPr>
                        <a:t>Aerosol-Cloud Feature Mask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 for OD &gt; 0.1</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46677427"/>
                  </a:ext>
                </a:extLst>
              </a:tr>
              <a:tr h="181543">
                <a:tc>
                  <a:txBody>
                    <a:bodyPr/>
                    <a:lstStyle/>
                    <a:p>
                      <a:pPr rtl="0" fontAlgn="t"/>
                      <a:r>
                        <a:rPr lang="en-US" sz="1200" b="1" dirty="0">
                          <a:solidFill>
                            <a:srgbClr val="000000"/>
                          </a:solidFill>
                          <a:effectLst/>
                          <a:latin typeface="+mn-lt"/>
                        </a:rPr>
                        <a:t>5</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AEFR.z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Effective Radius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dirty="0">
                          <a:latin typeface="+mn-lt"/>
                          <a:cs typeface="Arial Narrow" panose="020B0604020202020204" pitchFamily="34" charset="0"/>
                        </a:rPr>
                        <a:t>±20% for extinction  &gt; 0.05 km</a:t>
                      </a:r>
                      <a:r>
                        <a:rPr lang="en-US" sz="1200" b="0" i="0" baseline="30000" dirty="0">
                          <a:latin typeface="+mn-lt"/>
                          <a:cs typeface="Arial Narrow" panose="020B0604020202020204" pitchFamily="34" charset="0"/>
                        </a:rPr>
                        <a:t>-1</a:t>
                      </a:r>
                      <a:endParaRPr lang="en-US" sz="1200" b="0" i="0" kern="1200" dirty="0">
                        <a:solidFill>
                          <a:schemeClr val="tx1"/>
                        </a:solidFill>
                        <a:effectLst/>
                        <a:latin typeface="+mn-lt"/>
                        <a:ea typeface="+mn-ea"/>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kern="1200" dirty="0">
                          <a:solidFill>
                            <a:schemeClr val="tx1"/>
                          </a:solidFill>
                          <a:effectLst/>
                          <a:latin typeface="+mn-lt"/>
                          <a:ea typeface="+mn-ea"/>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rtl="0" eaLnBrk="1" fontAlgn="auto" latinLnBrk="0" hangingPunct="1">
                        <a:lnSpc>
                          <a:spcPct val="100000"/>
                        </a:lnSpc>
                        <a:spcBef>
                          <a:spcPts val="0"/>
                        </a:spcBef>
                        <a:spcAft>
                          <a:spcPts val="0"/>
                        </a:spcAft>
                        <a:buFontTx/>
                        <a:buNone/>
                      </a:pPr>
                      <a:r>
                        <a:rPr lang="en-US" sz="1200" b="0" i="0" kern="1200" dirty="0">
                          <a:solidFill>
                            <a:schemeClr val="tx1"/>
                          </a:solidFill>
                          <a:effectLst/>
                          <a:latin typeface="+mn-lt"/>
                          <a:ea typeface="+mn-ea"/>
                          <a:cs typeface="Arial Narrow" panose="020B0604020202020204" pitchFamily="34" charset="0"/>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eaLnBrk="1" fontAlgn="auto" latinLnBrk="0" hangingPunct="1">
                        <a:lnSpc>
                          <a:spcPct val="100000"/>
                        </a:lnSpc>
                        <a:spcBef>
                          <a:spcPts val="0"/>
                        </a:spcBef>
                        <a:spcAft>
                          <a:spcPts val="0"/>
                        </a:spcAft>
                        <a:buFontTx/>
                        <a:buNone/>
                      </a:pPr>
                      <a:r>
                        <a:rPr lang="en-US" sz="1200" b="0" i="0" kern="1200" dirty="0">
                          <a:solidFill>
                            <a:schemeClr val="tx1"/>
                          </a:solidFill>
                          <a:effectLst/>
                          <a:latin typeface="+mn-lt"/>
                          <a:ea typeface="+mn-ea"/>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51988844"/>
                  </a:ext>
                </a:extLst>
              </a:tr>
              <a:tr h="181543">
                <a:tc rowSpan="2">
                  <a:txBody>
                    <a:bodyPr/>
                    <a:lstStyle/>
                    <a:p>
                      <a:pPr rtl="0" fontAlgn="t"/>
                      <a:r>
                        <a:rPr lang="en-US" sz="1200" b="1" dirty="0">
                          <a:solidFill>
                            <a:srgbClr val="000000"/>
                          </a:solidFill>
                          <a:effectLst/>
                          <a:latin typeface="+mn-lt"/>
                        </a:rPr>
                        <a:t>6</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AEFR.l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Aerosol Effective Radius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0.1 um or 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(1,50)</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15377684"/>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AEFR.l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897706" rtl="0" eaLnBrk="1" fontAlgn="t" latinLnBrk="0" hangingPunct="1">
                        <a:lnSpc>
                          <a:spcPct val="100000"/>
                        </a:lnSpc>
                        <a:spcBef>
                          <a:spcPts val="0"/>
                        </a:spcBef>
                        <a:spcAft>
                          <a:spcPts val="0"/>
                        </a:spcAft>
                        <a:buClrTx/>
                        <a:buSzTx/>
                        <a:buFontTx/>
                        <a:buNone/>
                        <a:tabLst/>
                        <a:defRPr/>
                      </a:pPr>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(1,25)</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45692716"/>
                  </a:ext>
                </a:extLst>
              </a:tr>
              <a:tr h="181543">
                <a:tc rowSpan="2">
                  <a:txBody>
                    <a:bodyPr/>
                    <a:lstStyle/>
                    <a:p>
                      <a:pPr rtl="0" fontAlgn="t"/>
                      <a:r>
                        <a:rPr lang="en-US" sz="1200" b="1" dirty="0">
                          <a:solidFill>
                            <a:srgbClr val="000000"/>
                          </a:solidFill>
                          <a:effectLst/>
                          <a:latin typeface="+mn-lt"/>
                        </a:rPr>
                        <a:t>7</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rtl="0" fontAlgn="t"/>
                      <a:r>
                        <a:rPr lang="en-US" sz="1200" b="1" dirty="0" err="1">
                          <a:solidFill>
                            <a:srgbClr val="000000"/>
                          </a:solidFill>
                          <a:effectLst/>
                          <a:latin typeface="+mn-lt"/>
                        </a:rPr>
                        <a:t>AEXT.z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Extinction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Max of (0.02 km-1, ±20%)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a:solidFill>
                            <a:schemeClr val="tx1"/>
                          </a:solidFill>
                          <a:effectLst/>
                          <a:latin typeface="+mn-lt"/>
                        </a:rPr>
                        <a:t>5</a:t>
                      </a:r>
                      <a:endParaRPr lang="en-US" sz="1200" b="0" dirty="0">
                        <a:solidFill>
                          <a:schemeClr val="tx1"/>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30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29013862"/>
                  </a:ext>
                </a:extLst>
              </a:tr>
              <a:tr h="181543">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30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84441122"/>
                  </a:ext>
                </a:extLst>
              </a:tr>
              <a:tr h="181543">
                <a:tc>
                  <a:txBody>
                    <a:bodyPr/>
                    <a:lstStyle/>
                    <a:p>
                      <a:pPr rtl="0" fontAlgn="t"/>
                      <a:r>
                        <a:rPr lang="en-US" sz="1200" b="1">
                          <a:solidFill>
                            <a:srgbClr val="000000"/>
                          </a:solidFill>
                          <a:effectLst/>
                          <a:latin typeface="+mn-lt"/>
                        </a:rPr>
                        <a:t>8</a:t>
                      </a:r>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a:solidFill>
                            <a:srgbClr val="000000"/>
                          </a:solidFill>
                          <a:effectLst/>
                          <a:latin typeface="+mn-lt"/>
                        </a:rPr>
                        <a:t>AE2BR.z, profil</a:t>
                      </a:r>
                      <a:r>
                        <a:rPr lang="en-US" sz="1200" b="1" dirty="0">
                          <a:solidFill>
                            <a:srgbClr val="000000"/>
                          </a:solidFill>
                          <a:effectLst/>
                          <a:latin typeface="+mn-lt"/>
                        </a:rPr>
                        <a:t>e</a:t>
                      </a:r>
                      <a:endParaRPr lang="en-US" sz="1200" b="1">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Extinction to Backscatter Ratio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09653264"/>
                  </a:ext>
                </a:extLst>
              </a:tr>
              <a:tr h="181543">
                <a:tc rowSpan="3">
                  <a:txBody>
                    <a:bodyPr/>
                    <a:lstStyle/>
                    <a:p>
                      <a:pPr rtl="0" fontAlgn="t"/>
                      <a:r>
                        <a:rPr lang="en-US" sz="1200" b="1" dirty="0">
                          <a:solidFill>
                            <a:srgbClr val="000000"/>
                          </a:solidFill>
                          <a:effectLst/>
                          <a:latin typeface="+mn-lt"/>
                        </a:rPr>
                        <a:t>9</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rtl="0" fontAlgn="t"/>
                      <a:r>
                        <a:rPr lang="en-US" sz="1200" b="1" dirty="0">
                          <a:solidFill>
                            <a:srgbClr val="000000"/>
                          </a:solidFill>
                          <a:effectLst/>
                          <a:latin typeface="+mn-lt"/>
                        </a:rPr>
                        <a:t>AE2BR.l,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rtl="0" fontAlgn="t"/>
                      <a:r>
                        <a:rPr lang="en-US" sz="1200" b="0" dirty="0">
                          <a:solidFill>
                            <a:srgbClr val="000000"/>
                          </a:solidFill>
                          <a:effectLst/>
                          <a:latin typeface="+mn-lt"/>
                        </a:rPr>
                        <a:t>Aerosol Extinction to Backscatter Ratio (</a:t>
                      </a:r>
                      <a:r>
                        <a:rPr lang="en-US" sz="1200" b="0" dirty="0" err="1">
                          <a:solidFill>
                            <a:srgbClr val="000000"/>
                          </a:solidFill>
                          <a:effectLst/>
                          <a:latin typeface="+mn-lt"/>
                        </a:rPr>
                        <a:t>Column,PBL</a:t>
                      </a:r>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3">
                  <a:txBody>
                    <a:bodyPr/>
                    <a:lstStyle/>
                    <a:p>
                      <a:pPr rtl="0" fontAlgn="t"/>
                      <a:r>
                        <a:rPr lang="en-US" sz="1200" b="0" dirty="0">
                          <a:solidFill>
                            <a:srgbClr val="000000"/>
                          </a:solidFill>
                          <a:effectLst/>
                          <a:latin typeface="+mn-lt"/>
                        </a:rPr>
                        <a:t>±25%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7931494"/>
                  </a:ext>
                </a:extLst>
              </a:tr>
              <a:tr h="0">
                <a:tc vMerge="1">
                  <a:txBody>
                    <a:bodyPr/>
                    <a:lstStyle/>
                    <a:p>
                      <a:endParaRPr lang="en-US"/>
                    </a:p>
                  </a:txBody>
                  <a:tcPr>
                    <a:lnT w="6350" cap="flat" cmpd="sng" algn="ctr">
                      <a:solidFill>
                        <a:srgbClr val="CCCCCC"/>
                      </a:solidFill>
                      <a:prstDash val="solid"/>
                      <a:round/>
                      <a:headEnd type="none" w="med" len="med"/>
                      <a:tailEnd type="none" w="med" len="med"/>
                    </a:lnT>
                  </a:tcPr>
                </a:tc>
                <a:tc vMerge="1">
                  <a:txBody>
                    <a:bodyPr/>
                    <a:lstStyle/>
                    <a:p>
                      <a:r>
                        <a:rPr lang="en-US" sz="1200" b="1" dirty="0">
                          <a:solidFill>
                            <a:srgbClr val="000000"/>
                          </a:solidFill>
                          <a:effectLst/>
                          <a:latin typeface="+mn-lt"/>
                        </a:rPr>
                        <a:t>AE2BR.l, PBL</a:t>
                      </a:r>
                      <a:endParaRPr lang="en-US" dirty="0"/>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lnL w="6350" cap="flat" cmpd="sng" algn="ctr">
                      <a:solidFill>
                        <a:srgbClr val="CCCCCC"/>
                      </a:solidFill>
                      <a:prstDash val="solid"/>
                      <a:round/>
                      <a:headEnd type="none" w="med" len="med"/>
                      <a:tailEnd type="none" w="med" len="med"/>
                    </a:lnL>
                    <a:lnT w="6350" cap="flat" cmpd="sng" algn="ctr">
                      <a:solidFill>
                        <a:srgbClr val="CCCCCC"/>
                      </a:solidFill>
                      <a:prstDash val="solid"/>
                      <a:round/>
                      <a:headEnd type="none" w="med" len="med"/>
                      <a:tailEnd type="none" w="med" len="med"/>
                    </a:lnT>
                  </a:tcPr>
                </a:tc>
                <a:tc vMerge="1">
                  <a:txBody>
                    <a:bodyPr/>
                    <a:lstStyle/>
                    <a:p>
                      <a:endParaRPr lang="en-US"/>
                    </a:p>
                  </a:txBody>
                  <a:tcPr>
                    <a:lnT w="6350" cap="flat" cmpd="sng" algn="ctr">
                      <a:solidFill>
                        <a:srgbClr val="CCCCCC"/>
                      </a:solidFill>
                      <a:prstDash val="solid"/>
                      <a:round/>
                      <a:headEnd type="none" w="med" len="med"/>
                      <a:tailEnd type="none" w="med" len="med"/>
                    </a:lnT>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rowSpan="2">
                  <a:txBody>
                    <a:bodyPr/>
                    <a:lstStyle/>
                    <a:p>
                      <a:r>
                        <a:rPr lang="en-US" sz="1200" dirty="0"/>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a:r>
                        <a:rPr lang="en-US" sz="1200" dirty="0"/>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5693338"/>
                  </a:ext>
                </a:extLst>
              </a:tr>
              <a:tr h="193518">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r>
                        <a:rPr lang="en-US" sz="1200" b="1" dirty="0">
                          <a:solidFill>
                            <a:srgbClr val="000000"/>
                          </a:solidFill>
                          <a:effectLst/>
                          <a:latin typeface="+mn-lt"/>
                        </a:rPr>
                        <a:t>AE2BR.l, PBL</a:t>
                      </a:r>
                      <a:endParaRPr lang="en-US" dirty="0"/>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ndParaRPr>
                    </a:p>
                  </a:txBody>
                  <a:tcPr marL="5726" marR="5726" marT="3817" marB="3817">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tc vMerge="1">
                  <a:txBody>
                    <a:bodyPr/>
                    <a:lstStyle/>
                    <a:p>
                      <a:endParaRPr lang="en-US" dirty="0"/>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42594161"/>
                  </a:ext>
                </a:extLst>
              </a:tr>
              <a:tr h="181543">
                <a:tc>
                  <a:txBody>
                    <a:bodyPr/>
                    <a:lstStyle/>
                    <a:p>
                      <a:pPr rtl="0" fontAlgn="t"/>
                      <a:r>
                        <a:rPr lang="en-US" sz="1200" b="1" dirty="0">
                          <a:solidFill>
                            <a:srgbClr val="000000"/>
                          </a:solidFill>
                          <a:effectLst/>
                          <a:latin typeface="+mn-lt"/>
                        </a:rPr>
                        <a:t>10</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AEXTF.z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897706"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Fine Mode Extinction Profile</a:t>
                      </a:r>
                      <a:endParaRPr lang="en-US" sz="1200" b="0" dirty="0">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Max of (0.02 km-1, ±20%)</a:t>
                      </a:r>
                      <a:endParaRPr lang="en-US" sz="1200" b="0" i="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55253497"/>
                  </a:ext>
                </a:extLst>
              </a:tr>
              <a:tr h="181543">
                <a:tc rowSpan="3">
                  <a:txBody>
                    <a:bodyPr/>
                    <a:lstStyle/>
                    <a:p>
                      <a:pPr rtl="0" fontAlgn="t"/>
                      <a:r>
                        <a:rPr lang="en-US" sz="1200" b="1" dirty="0">
                          <a:solidFill>
                            <a:srgbClr val="000000"/>
                          </a:solidFill>
                          <a:effectLst/>
                          <a:latin typeface="+mn-lt"/>
                        </a:rPr>
                        <a:t>11</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AODF.l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baseline="0" dirty="0">
                          <a:latin typeface="+mn-lt"/>
                          <a:cs typeface="Arial Narrow" panose="020B0604020202020204" pitchFamily="34" charset="0"/>
                        </a:rPr>
                        <a:t>Aerosol Fine Mode Optical Depth (Column and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dirty="0">
                          <a:latin typeface="+mn-lt"/>
                          <a:cs typeface="Arial Narrow" panose="020B0604020202020204" pitchFamily="34" charset="0"/>
                        </a:rPr>
                        <a:t>±0.02±0.05*AOT</a:t>
                      </a:r>
                      <a:endParaRPr lang="en-US" sz="1200" b="0" i="0" strike="noStrike" baseline="0" dirty="0">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75681599"/>
                  </a:ext>
                </a:extLst>
              </a:tr>
              <a:tr h="0">
                <a:tc vMerge="1">
                  <a:txBody>
                    <a:bodyPr/>
                    <a:lstStyle/>
                    <a:p>
                      <a:endParaRPr lang="en-US"/>
                    </a:p>
                  </a:txBody>
                  <a:tcPr/>
                </a:tc>
                <a:tc rowSpan="2">
                  <a:txBody>
                    <a:bodyPr/>
                    <a:lstStyle/>
                    <a:p>
                      <a:pPr rtl="0" fontAlgn="t"/>
                      <a:r>
                        <a:rPr lang="en-US" sz="1200" b="1" dirty="0" err="1">
                          <a:solidFill>
                            <a:srgbClr val="000000"/>
                          </a:solidFill>
                          <a:effectLst/>
                          <a:latin typeface="+mn-lt"/>
                        </a:rPr>
                        <a:t>AODF.l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448741481"/>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AODF.l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39910326"/>
                  </a:ext>
                </a:extLst>
              </a:tr>
              <a:tr h="181543">
                <a:tc rowSpan="2">
                  <a:txBody>
                    <a:bodyPr/>
                    <a:lstStyle/>
                    <a:p>
                      <a:pPr rtl="0" fontAlgn="t"/>
                      <a:r>
                        <a:rPr lang="en-US" sz="1200" b="1" dirty="0">
                          <a:solidFill>
                            <a:schemeClr val="tx1"/>
                          </a:solidFill>
                          <a:effectLst/>
                          <a:latin typeface="+mn-lt"/>
                        </a:rPr>
                        <a:t>12</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ANSPH.l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rtl="0" fontAlgn="t"/>
                      <a:r>
                        <a:rPr lang="fr-FR" sz="1200" b="0" dirty="0" err="1">
                          <a:solidFill>
                            <a:srgbClr val="000000"/>
                          </a:solidFill>
                          <a:effectLst/>
                          <a:latin typeface="+mn-lt"/>
                        </a:rPr>
                        <a:t>Aerosol</a:t>
                      </a:r>
                      <a:r>
                        <a:rPr lang="fr-FR" sz="1200" b="0" dirty="0">
                          <a:solidFill>
                            <a:srgbClr val="000000"/>
                          </a:solidFill>
                          <a:effectLst/>
                          <a:latin typeface="+mn-lt"/>
                        </a:rPr>
                        <a:t> Non-</a:t>
                      </a:r>
                      <a:r>
                        <a:rPr lang="fr-FR" sz="1200" b="0" dirty="0" err="1">
                          <a:solidFill>
                            <a:srgbClr val="000000"/>
                          </a:solidFill>
                          <a:effectLst/>
                          <a:latin typeface="+mn-lt"/>
                        </a:rPr>
                        <a:t>spherical</a:t>
                      </a:r>
                      <a:r>
                        <a:rPr lang="fr-FR" sz="1200" b="0" dirty="0">
                          <a:solidFill>
                            <a:srgbClr val="000000"/>
                          </a:solidFill>
                          <a:effectLst/>
                          <a:latin typeface="+mn-lt"/>
                        </a:rPr>
                        <a:t> AOD Fraction (</a:t>
                      </a:r>
                      <a:r>
                        <a:rPr lang="fr-FR" sz="1200" b="0" dirty="0" err="1">
                          <a:solidFill>
                            <a:srgbClr val="000000"/>
                          </a:solidFill>
                          <a:effectLst/>
                          <a:latin typeface="+mn-lt"/>
                        </a:rPr>
                        <a:t>Column,PBL</a:t>
                      </a:r>
                      <a:r>
                        <a:rPr lang="fr-FR"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94545476"/>
                  </a:ext>
                </a:extLst>
              </a:tr>
              <a:tr h="181543">
                <a:tc vMerge="1">
                  <a:txBody>
                    <a:bodyPr/>
                    <a:lstStyle/>
                    <a:p>
                      <a:pPr rtl="0" fontAlgn="t"/>
                      <a:endParaRPr lang="en-US" sz="1200" b="1" dirty="0">
                        <a:solidFill>
                          <a:srgbClr val="000000"/>
                        </a:solidFill>
                        <a:effectLst/>
                        <a:latin typeface="+mn-lt"/>
                      </a:endParaRP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ANSPH.l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pPr rtl="0" fontAlgn="t"/>
                      <a:endParaRPr lang="fr-FR"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60521459"/>
                  </a:ext>
                </a:extLst>
              </a:tr>
              <a:tr h="181543">
                <a:tc>
                  <a:txBody>
                    <a:bodyPr/>
                    <a:lstStyle/>
                    <a:p>
                      <a:pPr rtl="0" fontAlgn="t"/>
                      <a:r>
                        <a:rPr lang="en-US" sz="1200" b="1" dirty="0">
                          <a:solidFill>
                            <a:srgbClr val="000000"/>
                          </a:solidFill>
                          <a:effectLst/>
                          <a:latin typeface="+mn-lt"/>
                        </a:rPr>
                        <a:t>13</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1" dirty="0" err="1">
                          <a:solidFill>
                            <a:srgbClr val="000000"/>
                          </a:solidFill>
                          <a:effectLst/>
                          <a:latin typeface="+mn-lt"/>
                        </a:rPr>
                        <a:t>ANSPH.z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fr-FR" sz="1200" b="0" dirty="0" err="1">
                          <a:solidFill>
                            <a:srgbClr val="000000"/>
                          </a:solidFill>
                          <a:effectLst/>
                          <a:latin typeface="+mn-lt"/>
                        </a:rPr>
                        <a:t>Aerosol</a:t>
                      </a:r>
                      <a:r>
                        <a:rPr lang="fr-FR" sz="1200" b="0" dirty="0">
                          <a:solidFill>
                            <a:srgbClr val="000000"/>
                          </a:solidFill>
                          <a:effectLst/>
                          <a:latin typeface="+mn-lt"/>
                        </a:rPr>
                        <a:t> Non-</a:t>
                      </a:r>
                      <a:r>
                        <a:rPr lang="fr-FR" sz="1200" b="0" dirty="0" err="1">
                          <a:solidFill>
                            <a:srgbClr val="000000"/>
                          </a:solidFill>
                          <a:effectLst/>
                          <a:latin typeface="+mn-lt"/>
                        </a:rPr>
                        <a:t>spherical</a:t>
                      </a:r>
                      <a:r>
                        <a:rPr lang="fr-FR" sz="1200" b="0" dirty="0">
                          <a:solidFill>
                            <a:srgbClr val="000000"/>
                          </a:solidFill>
                          <a:effectLst/>
                          <a:latin typeface="+mn-lt"/>
                        </a:rPr>
                        <a:t> Extinction Fraction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±10%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rtl="0" fontAlgn="t"/>
                      <a:r>
                        <a:rPr lang="en-US" sz="1200" b="0" dirty="0">
                          <a:solidFill>
                            <a:srgbClr val="000000"/>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56876589"/>
                  </a:ext>
                </a:extLst>
              </a:tr>
              <a:tr h="181543">
                <a:tc>
                  <a:txBody>
                    <a:bodyPr/>
                    <a:lstStyle/>
                    <a:p>
                      <a:pPr rtl="0" fontAlgn="t"/>
                      <a:r>
                        <a:rPr lang="en-US" sz="1200" b="1" dirty="0">
                          <a:solidFill>
                            <a:srgbClr val="000000"/>
                          </a:solidFill>
                          <a:effectLst/>
                          <a:latin typeface="+mn-lt"/>
                        </a:rPr>
                        <a:t>14</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ANC.z</a:t>
                      </a:r>
                      <a:r>
                        <a:rPr lang="en-US" sz="1200" b="1" dirty="0">
                          <a:solidFill>
                            <a:srgbClr val="000000"/>
                          </a:solidFill>
                          <a:effectLst/>
                          <a:latin typeface="+mn-lt"/>
                        </a:rPr>
                        <a:t>,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rgbClr val="000000"/>
                          </a:solidFill>
                          <a:effectLst/>
                          <a:latin typeface="+mn-lt"/>
                        </a:rPr>
                        <a:t>Aerosol Number Concentration Profile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500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58433992"/>
                  </a:ext>
                </a:extLst>
              </a:tr>
              <a:tr h="181543">
                <a:tc rowSpan="2">
                  <a:txBody>
                    <a:bodyPr/>
                    <a:lstStyle/>
                    <a:p>
                      <a:pPr rtl="0" fontAlgn="t"/>
                      <a:r>
                        <a:rPr lang="en-US" sz="1200" b="1" dirty="0">
                          <a:solidFill>
                            <a:srgbClr val="000000"/>
                          </a:solidFill>
                          <a:effectLst/>
                          <a:latin typeface="+mn-lt"/>
                        </a:rPr>
                        <a:t>15</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AOD.l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Arial Narrow" panose="020B0604020202020204" pitchFamily="34" charset="0"/>
                        </a:rPr>
                        <a:t>Aerosol Optical Depth (</a:t>
                      </a:r>
                      <a:r>
                        <a:rPr lang="en-US" sz="1200" b="0" i="0" kern="1200" dirty="0" err="1">
                          <a:solidFill>
                            <a:schemeClr val="tx1"/>
                          </a:solidFill>
                          <a:effectLst/>
                          <a:latin typeface="+mn-lt"/>
                          <a:ea typeface="+mn-ea"/>
                          <a:cs typeface="Arial Narrow" panose="020B0604020202020204" pitchFamily="34" charset="0"/>
                        </a:rPr>
                        <a:t>Column,PBL</a:t>
                      </a:r>
                      <a:r>
                        <a:rPr lang="en-US" sz="1200" b="0" i="0" kern="1200" dirty="0">
                          <a:solidFill>
                            <a:schemeClr val="tx1"/>
                          </a:solidFill>
                          <a:effectLst/>
                          <a:latin typeface="+mn-lt"/>
                          <a:ea typeface="+mn-ea"/>
                          <a:cs typeface="Arial Narrow" panose="020B0604020202020204" pitchFamily="34" charset="0"/>
                        </a:rPr>
                        <a:t>)</a:t>
                      </a:r>
                      <a:endParaRPr lang="en-US" sz="1200" b="0" dirty="0">
                        <a:solidFill>
                          <a:schemeClr val="tx1"/>
                        </a:solidFill>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±0.02±0.05*AOT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rtl="0" fontAlgn="t"/>
                      <a:r>
                        <a:rPr lang="en-US" sz="1200" b="0" dirty="0">
                          <a:solidFill>
                            <a:srgbClr val="000000"/>
                          </a:solidFill>
                          <a:effectLst/>
                          <a:latin typeface="+mn-lt"/>
                        </a:rPr>
                        <a:t>(1,5)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05049813"/>
                  </a:ext>
                </a:extLst>
              </a:tr>
              <a:tr h="181543">
                <a:tc vMerge="1">
                  <a:txBody>
                    <a:bodyPr/>
                    <a:lstStyle/>
                    <a:p>
                      <a:endParaRPr lang="en-US"/>
                    </a:p>
                  </a:txBody>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1" dirty="0" err="1">
                          <a:solidFill>
                            <a:srgbClr val="000000"/>
                          </a:solidFill>
                          <a:effectLst/>
                          <a:latin typeface="+mn-lt"/>
                        </a:rPr>
                        <a:t>AOD.l</a:t>
                      </a:r>
                      <a:r>
                        <a:rPr lang="en-US" sz="1200" b="1" dirty="0">
                          <a:solidFill>
                            <a:srgbClr val="000000"/>
                          </a:solidFill>
                          <a:effectLst/>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4085021"/>
                  </a:ext>
                </a:extLst>
              </a:tr>
              <a:tr h="181543">
                <a:tc>
                  <a:txBody>
                    <a:bodyPr/>
                    <a:lstStyle/>
                    <a:p>
                      <a:pPr rtl="0" fontAlgn="t"/>
                      <a:r>
                        <a:rPr lang="en-US" sz="1200" b="1" dirty="0">
                          <a:solidFill>
                            <a:srgbClr val="000000"/>
                          </a:solidFill>
                          <a:effectLst/>
                          <a:latin typeface="+mn-lt"/>
                        </a:rPr>
                        <a:t>16</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a:solidFill>
                            <a:srgbClr val="000000"/>
                          </a:solidFill>
                          <a:effectLst/>
                          <a:latin typeface="+mn-lt"/>
                        </a:rPr>
                        <a:t>APM25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0" dirty="0">
                          <a:solidFill>
                            <a:schemeClr val="tx1"/>
                          </a:solidFill>
                          <a:effectLst/>
                          <a:latin typeface="+mn-lt"/>
                        </a:rPr>
                        <a:t>Aerosol PM2.5 Concentration (surface)</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+/-20-25%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7659159"/>
                  </a:ext>
                </a:extLst>
              </a:tr>
              <a:tr h="181543">
                <a:tc rowSpan="3">
                  <a:txBody>
                    <a:bodyPr/>
                    <a:lstStyle/>
                    <a:p>
                      <a:pPr rtl="0" fontAlgn="t"/>
                      <a:r>
                        <a:rPr lang="en-US" sz="1200" b="1" dirty="0">
                          <a:solidFill>
                            <a:srgbClr val="000000"/>
                          </a:solidFill>
                          <a:effectLst/>
                          <a:latin typeface="+mn-lt"/>
                        </a:rPr>
                        <a:t>17</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rtl="0" fontAlgn="t"/>
                      <a:r>
                        <a:rPr lang="en-US" sz="1200" b="1" dirty="0" err="1">
                          <a:solidFill>
                            <a:srgbClr val="000000"/>
                          </a:solidFill>
                          <a:effectLst/>
                          <a:latin typeface="+mn-lt"/>
                        </a:rPr>
                        <a:t>ARIR.l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Aerosol Real Index of Refraction (</a:t>
                      </a:r>
                      <a:r>
                        <a:rPr lang="en-US" sz="1200" b="0" i="0" dirty="0" err="1">
                          <a:solidFill>
                            <a:schemeClr val="tx1"/>
                          </a:solidFill>
                          <a:latin typeface="+mn-lt"/>
                          <a:cs typeface="Arial Narrow" panose="020B0604020202020204" pitchFamily="34" charset="0"/>
                        </a:rPr>
                        <a:t>Column,PBL</a:t>
                      </a: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3">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kern="1200" dirty="0">
                          <a:solidFill>
                            <a:schemeClr val="tx1"/>
                          </a:solidFill>
                          <a:effectLst/>
                          <a:latin typeface="+mn-lt"/>
                          <a:ea typeface="+mn-ea"/>
                          <a:cs typeface="Arial Narrow" panose="020B0604020202020204" pitchFamily="34" charset="0"/>
                        </a:rPr>
                        <a:t>±0.025</a:t>
                      </a:r>
                    </a:p>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rtl="0" fontAlgn="t"/>
                      <a:r>
                        <a:rPr lang="en-US" sz="1200" b="0" dirty="0">
                          <a:solidFill>
                            <a:srgbClr val="000000"/>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t"/>
                      <a:r>
                        <a:rPr lang="en-US" sz="1200" b="0" dirty="0">
                          <a:solidFill>
                            <a:srgbClr val="000000"/>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1321916"/>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rtl="0" fontAlgn="t"/>
                      <a:r>
                        <a:rPr lang="en-US" sz="1200" b="0" dirty="0">
                          <a:solidFill>
                            <a:srgbClr val="000000"/>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rowSpan="2">
                  <a:txBody>
                    <a:bodyPr/>
                    <a:lstStyle/>
                    <a:p>
                      <a:r>
                        <a:rPr lang="en-US" sz="1200" b="0" dirty="0">
                          <a:solidFill>
                            <a:srgbClr val="000000"/>
                          </a:solidFill>
                          <a:effectLst/>
                          <a:latin typeface="+mn-lt"/>
                        </a:rPr>
                        <a:t>---</a:t>
                      </a:r>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a:r>
                        <a:rPr lang="en-US" sz="1200" dirty="0"/>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marL="0" marR="0" lvl="0" indent="0" algn="ctr" defTabSz="748058" rtl="0" eaLnBrk="1" fontAlgn="auto"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60228554"/>
                  </a:ext>
                </a:extLst>
              </a:tr>
              <a:tr h="188399">
                <a:tc vMerge="1">
                  <a:txBody>
                    <a:bodyPr/>
                    <a:lstStyle/>
                    <a:p>
                      <a:endParaRPr lang="en-US"/>
                    </a:p>
                  </a:txBody>
                  <a:tcPr/>
                </a:tc>
                <a:tc>
                  <a:txBody>
                    <a:bodyPr/>
                    <a:lstStyle/>
                    <a:p>
                      <a:r>
                        <a:rPr lang="en-US" sz="1200" b="1" dirty="0" err="1">
                          <a:solidFill>
                            <a:srgbClr val="000000"/>
                          </a:solidFill>
                          <a:effectLst/>
                          <a:latin typeface="+mn-lt"/>
                        </a:rPr>
                        <a:t>ARIR.l</a:t>
                      </a:r>
                      <a:r>
                        <a:rPr lang="en-US" sz="1200" b="1" dirty="0">
                          <a:solidFill>
                            <a:srgbClr val="000000"/>
                          </a:solidFill>
                          <a:effectLst/>
                          <a:latin typeface="+mn-lt"/>
                        </a:rPr>
                        <a:t>, PBL</a:t>
                      </a:r>
                      <a:endParaRPr lang="en-US" dirty="0"/>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pPr rtl="0" fontAlgn="t"/>
                      <a:endParaRPr lang="en-US" sz="1200" b="0" dirty="0">
                        <a:solidFill>
                          <a:srgbClr val="000000"/>
                        </a:solidFill>
                        <a:effectLst/>
                        <a:latin typeface="+mn-lt"/>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467233866"/>
                  </a:ext>
                </a:extLst>
              </a:tr>
              <a:tr h="181543">
                <a:tc rowSpan="2">
                  <a:txBody>
                    <a:bodyPr/>
                    <a:lstStyle/>
                    <a:p>
                      <a:pPr rtl="0" fontAlgn="t"/>
                      <a:r>
                        <a:rPr lang="en-US" sz="1200" b="1" dirty="0">
                          <a:solidFill>
                            <a:srgbClr val="000000"/>
                          </a:solidFill>
                          <a:effectLst/>
                          <a:latin typeface="+mn-lt"/>
                        </a:rPr>
                        <a:t>18</a:t>
                      </a:r>
                    </a:p>
                  </a:txBody>
                  <a:tcPr marL="5726" marR="5726" marT="3817" marB="3817">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pPr rtl="0" fontAlgn="t"/>
                      <a:r>
                        <a:rPr lang="en-US" sz="1200" b="1" dirty="0" err="1">
                          <a:solidFill>
                            <a:srgbClr val="000000"/>
                          </a:solidFill>
                          <a:effectLst/>
                          <a:latin typeface="+mn-lt"/>
                        </a:rPr>
                        <a:t>AIIR.l</a:t>
                      </a:r>
                      <a:r>
                        <a:rPr lang="en-US" sz="1200" b="1" dirty="0">
                          <a:solidFill>
                            <a:srgbClr val="000000"/>
                          </a:solidFill>
                          <a:effectLst/>
                          <a:latin typeface="+mn-lt"/>
                        </a:rPr>
                        <a:t>, column</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Aerosol Imaginary Index of Refraction (</a:t>
                      </a:r>
                      <a:r>
                        <a:rPr lang="en-US" sz="1200" b="0" i="0" dirty="0" err="1">
                          <a:solidFill>
                            <a:schemeClr val="tx1"/>
                          </a:solidFill>
                          <a:latin typeface="+mn-lt"/>
                          <a:cs typeface="Arial Narrow" panose="020B0604020202020204" pitchFamily="34" charset="0"/>
                        </a:rPr>
                        <a:t>Column,PBL</a:t>
                      </a:r>
                      <a:r>
                        <a:rPr lang="en-US" sz="1200" b="0" i="0" dirty="0">
                          <a:solidFill>
                            <a:schemeClr val="tx1"/>
                          </a:solidFill>
                          <a:latin typeface="+mn-lt"/>
                          <a:cs typeface="Arial Narrow" panose="020B0604020202020204" pitchFamily="34" charset="0"/>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i="0" strike="noStrike" kern="1200" dirty="0">
                          <a:solidFill>
                            <a:schemeClr val="tx1"/>
                          </a:solidFill>
                          <a:effectLst/>
                          <a:latin typeface="+mn-lt"/>
                          <a:ea typeface="+mn-ea"/>
                          <a:cs typeface="Arial Narrow" panose="020B0604020202020204" pitchFamily="34" charset="0"/>
                        </a:rPr>
                        <a:t>±0.025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(1,50)</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339599"/>
                  </a:ext>
                </a:extLst>
              </a:tr>
              <a:tr h="181543">
                <a:tc vMerge="1">
                  <a:txBody>
                    <a:bodyPr/>
                    <a:lstStyle/>
                    <a:p>
                      <a:endParaRPr lang="en-US"/>
                    </a:p>
                  </a:txBody>
                  <a:tcPr>
                    <a:lnL w="6350" cap="flat" cmpd="sng" algn="ctr">
                      <a:solidFill>
                        <a:srgbClr val="000000"/>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r>
                        <a:rPr lang="en-US" sz="1200" b="1" dirty="0" err="1">
                          <a:latin typeface="+mn-lt"/>
                        </a:rPr>
                        <a:t>AIIR.l</a:t>
                      </a:r>
                      <a:r>
                        <a:rPr lang="en-US" sz="1200" b="1" dirty="0">
                          <a:latin typeface="+mn-lt"/>
                        </a:rPr>
                        <a:t>, PBL</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vMerge="1">
                  <a:txBody>
                    <a:bodyPr/>
                    <a:lstStyle/>
                    <a:p>
                      <a:endParaRPr lang="en-US"/>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(1,25)</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dirty="0">
                          <a:solidFill>
                            <a:schemeClr val="tx1"/>
                          </a:solidFill>
                          <a:effectLst/>
                          <a:latin typeface="+mn-lt"/>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r>
                        <a:rPr lang="en-US" sz="1200" b="0" i="0" dirty="0">
                          <a:solidFill>
                            <a:schemeClr val="tx1"/>
                          </a:solidFill>
                          <a:latin typeface="+mn-lt"/>
                          <a:cs typeface="Arial Narrow" panose="020B0604020202020204" pitchFamily="34" charset="0"/>
                        </a:rPr>
                        <a:t>Yes</a:t>
                      </a: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748058" rtl="0" eaLnBrk="1" fontAlgn="t" latinLnBrk="0" hangingPunct="1">
                        <a:lnSpc>
                          <a:spcPct val="100000"/>
                        </a:lnSpc>
                        <a:spcBef>
                          <a:spcPts val="0"/>
                        </a:spcBef>
                        <a:spcAft>
                          <a:spcPts val="0"/>
                        </a:spcAft>
                        <a:buClrTx/>
                        <a:buSzTx/>
                        <a:buFontTx/>
                        <a:buNone/>
                        <a:tabLst/>
                        <a:defRPr/>
                      </a:pPr>
                      <a:endParaRPr lang="en-US" sz="1200" b="0" i="0" dirty="0">
                        <a:solidFill>
                          <a:schemeClr val="tx1"/>
                        </a:solidFill>
                        <a:latin typeface="+mn-lt"/>
                        <a:cs typeface="Arial Narrow" panose="020B0604020202020204" pitchFamily="34" charset="0"/>
                      </a:endParaRPr>
                    </a:p>
                  </a:txBody>
                  <a:tcPr marL="5726" marR="5726" marT="3817" marB="3817">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39084252"/>
                  </a:ext>
                </a:extLst>
              </a:tr>
            </a:tbl>
          </a:graphicData>
        </a:graphic>
      </p:graphicFrame>
    </p:spTree>
    <p:extLst>
      <p:ext uri="{BB962C8B-B14F-4D97-AF65-F5344CB8AC3E}">
        <p14:creationId xmlns:p14="http://schemas.microsoft.com/office/powerpoint/2010/main" val="17804686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Interface with the Value Framework Team</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21</a:t>
            </a:fld>
            <a:endParaRPr lang="en-US" b="0">
              <a:solidFill>
                <a:prstClr val="black">
                  <a:tint val="75000"/>
                </a:prstClr>
              </a:solidFill>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7BF01DF8-2B81-4268-AA36-2A34299C8018}"/>
              </a:ext>
            </a:extLst>
          </p:cNvPr>
          <p:cNvGraphicFramePr>
            <a:graphicFrameLocks noGrp="1"/>
          </p:cNvGraphicFramePr>
          <p:nvPr>
            <p:extLst>
              <p:ext uri="{D42A27DB-BD31-4B8C-83A1-F6EECF244321}">
                <p14:modId xmlns:p14="http://schemas.microsoft.com/office/powerpoint/2010/main" val="297009026"/>
              </p:ext>
            </p:extLst>
          </p:nvPr>
        </p:nvGraphicFramePr>
        <p:xfrm>
          <a:off x="260350" y="1219201"/>
          <a:ext cx="11645902" cy="5145549"/>
        </p:xfrm>
        <a:graphic>
          <a:graphicData uri="http://schemas.openxmlformats.org/drawingml/2006/table">
            <a:tbl>
              <a:tblPr/>
              <a:tblGrid>
                <a:gridCol w="1449180">
                  <a:extLst>
                    <a:ext uri="{9D8B030D-6E8A-4147-A177-3AD203B41FA5}">
                      <a16:colId xmlns:a16="http://schemas.microsoft.com/office/drawing/2014/main" val="2112264601"/>
                    </a:ext>
                  </a:extLst>
                </a:gridCol>
                <a:gridCol w="1108197">
                  <a:extLst>
                    <a:ext uri="{9D8B030D-6E8A-4147-A177-3AD203B41FA5}">
                      <a16:colId xmlns:a16="http://schemas.microsoft.com/office/drawing/2014/main" val="2873138810"/>
                    </a:ext>
                  </a:extLst>
                </a:gridCol>
                <a:gridCol w="806557">
                  <a:extLst>
                    <a:ext uri="{9D8B030D-6E8A-4147-A177-3AD203B41FA5}">
                      <a16:colId xmlns:a16="http://schemas.microsoft.com/office/drawing/2014/main" val="1993603770"/>
                    </a:ext>
                  </a:extLst>
                </a:gridCol>
                <a:gridCol w="284590">
                  <a:extLst>
                    <a:ext uri="{9D8B030D-6E8A-4147-A177-3AD203B41FA5}">
                      <a16:colId xmlns:a16="http://schemas.microsoft.com/office/drawing/2014/main" val="1292101543"/>
                    </a:ext>
                  </a:extLst>
                </a:gridCol>
                <a:gridCol w="677745">
                  <a:extLst>
                    <a:ext uri="{9D8B030D-6E8A-4147-A177-3AD203B41FA5}">
                      <a16:colId xmlns:a16="http://schemas.microsoft.com/office/drawing/2014/main" val="4164574324"/>
                    </a:ext>
                  </a:extLst>
                </a:gridCol>
                <a:gridCol w="677745">
                  <a:extLst>
                    <a:ext uri="{9D8B030D-6E8A-4147-A177-3AD203B41FA5}">
                      <a16:colId xmlns:a16="http://schemas.microsoft.com/office/drawing/2014/main" val="1846856860"/>
                    </a:ext>
                  </a:extLst>
                </a:gridCol>
                <a:gridCol w="677745">
                  <a:extLst>
                    <a:ext uri="{9D8B030D-6E8A-4147-A177-3AD203B41FA5}">
                      <a16:colId xmlns:a16="http://schemas.microsoft.com/office/drawing/2014/main" val="803362180"/>
                    </a:ext>
                  </a:extLst>
                </a:gridCol>
                <a:gridCol w="677745">
                  <a:extLst>
                    <a:ext uri="{9D8B030D-6E8A-4147-A177-3AD203B41FA5}">
                      <a16:colId xmlns:a16="http://schemas.microsoft.com/office/drawing/2014/main" val="72371171"/>
                    </a:ext>
                  </a:extLst>
                </a:gridCol>
                <a:gridCol w="677745">
                  <a:extLst>
                    <a:ext uri="{9D8B030D-6E8A-4147-A177-3AD203B41FA5}">
                      <a16:colId xmlns:a16="http://schemas.microsoft.com/office/drawing/2014/main" val="1818441618"/>
                    </a:ext>
                  </a:extLst>
                </a:gridCol>
                <a:gridCol w="779402">
                  <a:extLst>
                    <a:ext uri="{9D8B030D-6E8A-4147-A177-3AD203B41FA5}">
                      <a16:colId xmlns:a16="http://schemas.microsoft.com/office/drawing/2014/main" val="503997142"/>
                    </a:ext>
                  </a:extLst>
                </a:gridCol>
                <a:gridCol w="677745">
                  <a:extLst>
                    <a:ext uri="{9D8B030D-6E8A-4147-A177-3AD203B41FA5}">
                      <a16:colId xmlns:a16="http://schemas.microsoft.com/office/drawing/2014/main" val="2452759385"/>
                    </a:ext>
                  </a:extLst>
                </a:gridCol>
                <a:gridCol w="711632">
                  <a:extLst>
                    <a:ext uri="{9D8B030D-6E8A-4147-A177-3AD203B41FA5}">
                      <a16:colId xmlns:a16="http://schemas.microsoft.com/office/drawing/2014/main" val="823943719"/>
                    </a:ext>
                  </a:extLst>
                </a:gridCol>
                <a:gridCol w="711632">
                  <a:extLst>
                    <a:ext uri="{9D8B030D-6E8A-4147-A177-3AD203B41FA5}">
                      <a16:colId xmlns:a16="http://schemas.microsoft.com/office/drawing/2014/main" val="2043638962"/>
                    </a:ext>
                  </a:extLst>
                </a:gridCol>
                <a:gridCol w="869769">
                  <a:extLst>
                    <a:ext uri="{9D8B030D-6E8A-4147-A177-3AD203B41FA5}">
                      <a16:colId xmlns:a16="http://schemas.microsoft.com/office/drawing/2014/main" val="62759676"/>
                    </a:ext>
                  </a:extLst>
                </a:gridCol>
                <a:gridCol w="858473">
                  <a:extLst>
                    <a:ext uri="{9D8B030D-6E8A-4147-A177-3AD203B41FA5}">
                      <a16:colId xmlns:a16="http://schemas.microsoft.com/office/drawing/2014/main" val="933399231"/>
                    </a:ext>
                  </a:extLst>
                </a:gridCol>
              </a:tblGrid>
              <a:tr h="279399">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gridSpan="5">
                  <a:txBody>
                    <a:bodyPr/>
                    <a:lstStyle/>
                    <a:p>
                      <a:pPr rtl="0" fontAlgn="b"/>
                      <a:r>
                        <a:rPr lang="en-US" sz="1200" b="1" dirty="0">
                          <a:solidFill>
                            <a:srgbClr val="000000"/>
                          </a:solidFill>
                          <a:effectLst/>
                        </a:rPr>
                        <a:t>Polar7 == Polar4b in terms of channels, uncertainties</a:t>
                      </a:r>
                    </a:p>
                  </a:txBody>
                  <a:tcPr marL="0" marR="0"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dirty="0">
                        <a:effectLst/>
                      </a:endParaRPr>
                    </a:p>
                  </a:txBody>
                  <a:tcPr marL="4082" marR="4082" marT="0" marB="0" anchor="b">
                    <a:lnL w="4763" cap="flat" cmpd="sng" algn="ctr">
                      <a:solidFill>
                        <a:srgbClr val="F0281C"/>
                      </a:solidFill>
                      <a:prstDash val="solid"/>
                      <a:round/>
                      <a:headEnd type="none" w="med" len="med"/>
                      <a:tailEnd type="none" w="med" len="med"/>
                    </a:lnL>
                    <a:lnR w="4763" cap="flat" cmpd="sng" algn="ctr">
                      <a:solidFill>
                        <a:srgbClr val="302F1C"/>
                      </a:solidFill>
                      <a:prstDash val="solid"/>
                      <a:round/>
                      <a:headEnd type="none" w="med" len="med"/>
                      <a:tailEnd type="none" w="med" len="med"/>
                    </a:lnR>
                    <a:lnT w="4763" cap="flat" cmpd="sng" algn="ctr">
                      <a:solidFill>
                        <a:srgbClr val="F028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endParaRPr lang="en-US"/>
                    </a:p>
                  </a:txBody>
                  <a:tcPr/>
                </a:tc>
                <a:tc hMerge="1">
                  <a:txBody>
                    <a:bodyPr/>
                    <a:lstStyle/>
                    <a:p>
                      <a:pPr rtl="0" fontAlgn="b"/>
                      <a:endParaRPr lang="en-US" sz="1200" dirty="0">
                        <a:effectLst/>
                      </a:endParaRPr>
                    </a:p>
                  </a:txBody>
                  <a:tcPr marL="4082" marR="4082" marT="0" marB="0" anchor="b">
                    <a:lnL w="4763" cap="flat" cmpd="sng" algn="ctr">
                      <a:solidFill>
                        <a:srgbClr val="302F1C"/>
                      </a:solidFill>
                      <a:prstDash val="solid"/>
                      <a:round/>
                      <a:headEnd type="none" w="med" len="med"/>
                      <a:tailEnd type="none" w="med" len="med"/>
                    </a:lnL>
                    <a:lnR w="4763" cap="flat" cmpd="sng" algn="ctr">
                      <a:solidFill>
                        <a:srgbClr val="F02E1C"/>
                      </a:solidFill>
                      <a:prstDash val="solid"/>
                      <a:round/>
                      <a:headEnd type="none" w="med" len="med"/>
                      <a:tailEnd type="none" w="med" len="med"/>
                    </a:lnR>
                    <a:lnT w="4763" cap="flat" cmpd="sng" algn="ctr">
                      <a:solidFill>
                        <a:srgbClr val="302F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pPr rtl="0" fontAlgn="b"/>
                      <a:endParaRPr lang="en-US" sz="1200" dirty="0">
                        <a:effectLst/>
                      </a:endParaRPr>
                    </a:p>
                  </a:txBody>
                  <a:tcPr marL="4082" marR="4082" marT="0" marB="0" anchor="b">
                    <a:lnL w="4763" cap="flat" cmpd="sng" algn="ctr">
                      <a:solidFill>
                        <a:srgbClr val="F02E1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F02E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
                      <a:r>
                        <a:rPr lang="en-US" sz="1200">
                          <a:solidFill>
                            <a:srgbClr val="000000"/>
                          </a:solidFill>
                          <a:effectLst/>
                        </a:rPr>
                        <a:t>high</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p>
                      <a:pPr algn="ctr" rtl="0" fontAlgn="b"/>
                      <a:r>
                        <a:rPr lang="en-US" sz="1200">
                          <a:solidFill>
                            <a:srgbClr val="000000"/>
                          </a:solidFill>
                          <a:effectLst/>
                        </a:rPr>
                        <a:t>medium</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FFFF8F"/>
                    </a:solidFill>
                  </a:tcPr>
                </a:tc>
                <a:tc>
                  <a:txBody>
                    <a:bodyPr/>
                    <a:lstStyle/>
                    <a:p>
                      <a:pPr algn="ctr" rtl="0" fontAlgn="b"/>
                      <a:r>
                        <a:rPr lang="en-US" sz="1200">
                          <a:solidFill>
                            <a:srgbClr val="000000"/>
                          </a:solidFill>
                          <a:effectLst/>
                        </a:rPr>
                        <a:t>low</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EA9999"/>
                    </a:solidFill>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9903005"/>
                  </a:ext>
                </a:extLst>
              </a:tr>
              <a:tr h="374167">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rtl="0" fontAlgn="b"/>
                      <a:r>
                        <a:rPr lang="en-US" sz="1200" dirty="0">
                          <a:effectLst/>
                        </a:rPr>
                        <a:t>Key for probability of delivering</a:t>
                      </a:r>
                    </a:p>
                  </a:txBody>
                  <a:tcPr marL="4082" marR="4082" marT="0" marB="0">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a:effectLst/>
                      </a:endParaRPr>
                    </a:p>
                  </a:txBody>
                  <a:tcPr marL="4082" marR="4082" marT="0" marB="0" anchor="b">
                    <a:lnL w="4763" cap="flat" cmpd="sng" algn="ctr">
                      <a:solidFill>
                        <a:srgbClr val="B0341C"/>
                      </a:solidFill>
                      <a:prstDash val="solid"/>
                      <a:round/>
                      <a:headEnd type="none" w="med" len="med"/>
                      <a:tailEnd type="none" w="med" len="med"/>
                    </a:lnL>
                    <a:lnR w="4763" cap="flat" cmpd="sng" algn="ctr">
                      <a:solidFill>
                        <a:srgbClr val="90311C"/>
                      </a:solidFill>
                      <a:prstDash val="solid"/>
                      <a:round/>
                      <a:headEnd type="none" w="med" len="med"/>
                      <a:tailEnd type="none" w="med" len="med"/>
                    </a:lnR>
                    <a:lnT w="4763" cap="flat" cmpd="sng" algn="ctr">
                      <a:solidFill>
                        <a:srgbClr val="B034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pPr rtl="0" fontAlgn="b"/>
                      <a:endParaRPr lang="en-US" sz="1200" dirty="0">
                        <a:effectLst/>
                      </a:endParaRPr>
                    </a:p>
                  </a:txBody>
                  <a:tcPr marL="4082" marR="4082" marT="0" marB="0" anchor="b">
                    <a:lnL w="4763" cap="flat" cmpd="sng" algn="ctr">
                      <a:solidFill>
                        <a:srgbClr val="90311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9031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9738415"/>
                  </a:ext>
                </a:extLst>
              </a:tr>
              <a:tr h="256733">
                <a:tc>
                  <a:txBody>
                    <a:bodyPr/>
                    <a:lstStyle/>
                    <a:p>
                      <a:pPr rtl="0" fontAlgn="ctr"/>
                      <a:endParaRPr lang="en-US" sz="1200" dirty="0">
                        <a:effectLst/>
                      </a:endParaRP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ctr"/>
                      <a:r>
                        <a:rPr lang="en-US" sz="1200" dirty="0">
                          <a:effectLst/>
                        </a:rPr>
                        <a:t>Observing </a:t>
                      </a:r>
                      <a:br>
                        <a:rPr lang="en-US" sz="1200" dirty="0">
                          <a:effectLst/>
                        </a:rPr>
                      </a:br>
                      <a:r>
                        <a:rPr lang="en-US" sz="1200" dirty="0">
                          <a:effectLst/>
                        </a:rPr>
                        <a:t>Mode -&gt;</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8">
                  <a:txBody>
                    <a:bodyPr/>
                    <a:lstStyle/>
                    <a:p>
                      <a:pPr algn="ctr" rtl="0" fontAlgn="ctr"/>
                      <a:r>
                        <a:rPr lang="en-US" sz="1200" dirty="0">
                          <a:effectLst/>
                        </a:rPr>
                        <a:t>Nadir day-time Nd</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rtl="0" fontAlgn="ctr"/>
                      <a:r>
                        <a:rPr lang="en-US" sz="1200" dirty="0">
                          <a:effectLst/>
                        </a:rPr>
                        <a:t>Nadir night-time </a:t>
                      </a:r>
                      <a:r>
                        <a:rPr lang="en-US" sz="1200" dirty="0" err="1">
                          <a:effectLst/>
                        </a:rPr>
                        <a:t>Nn</a:t>
                      </a: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2">
                  <a:txBody>
                    <a:bodyPr/>
                    <a:lstStyle/>
                    <a:p>
                      <a:pPr algn="ctr" rtl="0" fontAlgn="ctr"/>
                      <a:r>
                        <a:rPr lang="en-US" sz="1200" dirty="0">
                          <a:solidFill>
                            <a:srgbClr val="000000"/>
                          </a:solidFill>
                          <a:effectLst/>
                        </a:rPr>
                        <a:t>Off-nadir day-time Od</a:t>
                      </a:r>
                    </a:p>
                  </a:txBody>
                  <a:tcPr marL="4082" marR="4082" marT="0" marB="0" anchor="ctr">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78817122"/>
                  </a:ext>
                </a:extLst>
              </a:tr>
              <a:tr h="192550">
                <a:tc>
                  <a:txBody>
                    <a:bodyPr/>
                    <a:lstStyle/>
                    <a:p>
                      <a:pPr rtl="0" fontAlgn="ctr"/>
                      <a:endParaRPr lang="en-US" sz="1200" dirty="0">
                        <a:effectLst/>
                      </a:endParaRP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4763"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Instruments -&gt;</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rtl="0" fontAlgn="ctr"/>
                      <a:r>
                        <a:rPr lang="en-US" sz="1200" dirty="0">
                          <a:solidFill>
                            <a:srgbClr val="000000"/>
                          </a:solidFill>
                          <a:effectLst/>
                        </a:rPr>
                        <a:t>Lidar-only</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rtl="0" fontAlgn="ctr"/>
                      <a:r>
                        <a:rPr lang="en-US" sz="1200" dirty="0">
                          <a:solidFill>
                            <a:srgbClr val="000000"/>
                          </a:solidFill>
                          <a:effectLst/>
                        </a:rPr>
                        <a:t>Combined Lidar + Polarimeter </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rtl="0" fontAlgn="ctr"/>
                      <a:r>
                        <a:rPr lang="en-US" sz="1200" dirty="0">
                          <a:solidFill>
                            <a:srgbClr val="000000"/>
                          </a:solidFill>
                          <a:effectLst/>
                        </a:rPr>
                        <a:t>Lidar-only</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2">
                  <a:txBody>
                    <a:bodyPr/>
                    <a:lstStyle/>
                    <a:p>
                      <a:pPr algn="ctr" rtl="0" fontAlgn="ctr"/>
                      <a:r>
                        <a:rPr lang="en-US" sz="1200" dirty="0">
                          <a:solidFill>
                            <a:srgbClr val="000000"/>
                          </a:solidFill>
                          <a:effectLst/>
                        </a:rPr>
                        <a:t>Polarimeter-only (swath)</a:t>
                      </a:r>
                    </a:p>
                  </a:txBody>
                  <a:tcPr marL="4082" marR="4082" marT="0" marB="0" anchor="ctr">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582657409"/>
                  </a:ext>
                </a:extLst>
              </a:tr>
              <a:tr h="513466">
                <a:tc>
                  <a:txBody>
                    <a:bodyPr/>
                    <a:lstStyle/>
                    <a:p>
                      <a:pPr rtl="0" fontAlgn="b"/>
                      <a:r>
                        <a:rPr lang="en-US" sz="1200" dirty="0">
                          <a:solidFill>
                            <a:srgbClr val="000000"/>
                          </a:solidFill>
                          <a:effectLst/>
                        </a:rPr>
                        <a:t>Group - Lead</a:t>
                      </a:r>
                    </a:p>
                  </a:txBody>
                  <a:tcPr marL="4082" marR="4082" marT="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
                      <a:r>
                        <a:rPr lang="en-US" sz="1200">
                          <a:solidFill>
                            <a:srgbClr val="000000"/>
                          </a:solidFill>
                          <a:effectLst/>
                        </a:rPr>
                        <a:t>Methodology</a:t>
                      </a:r>
                    </a:p>
                  </a:txBody>
                  <a:tcPr marL="4082" marR="4082"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Lidar05</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rtl="0" fontAlgn="b"/>
                      <a:r>
                        <a:rPr lang="en-US" sz="1200" b="1" dirty="0">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rtl="0" fontAlgn="b"/>
                      <a:r>
                        <a:rPr lang="en-US" sz="1200" b="1">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Lidar09</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Polar7 + Lidar05 (SSO)</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Polar7 + Lidar06 (SSO)</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Polar7 + Lidar09 (SSO)</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a:effectLst/>
                        </a:rPr>
                        <a:t>Polar4b + Lidar09 (GPM)</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EABAB"/>
                    </a:solidFill>
                  </a:tcPr>
                </a:tc>
                <a:tc>
                  <a:txBody>
                    <a:bodyPr/>
                    <a:lstStyle/>
                    <a:p>
                      <a:pPr algn="ctr" rtl="0" fontAlgn="b"/>
                      <a:r>
                        <a:rPr lang="en-US" sz="1200" b="1" dirty="0">
                          <a:effectLst/>
                        </a:rPr>
                        <a:t>Lidar05</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LIdar09</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Polar7 (SSO)</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Polar4b (GPM)</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EABAB"/>
                    </a:solidFill>
                  </a:tcPr>
                </a:tc>
                <a:extLst>
                  <a:ext uri="{0D108BD9-81ED-4DB2-BD59-A6C34878D82A}">
                    <a16:rowId xmlns:a16="http://schemas.microsoft.com/office/drawing/2014/main" val="2451663108"/>
                  </a:ext>
                </a:extLst>
              </a:tr>
              <a:tr h="128366">
                <a:tc>
                  <a:txBody>
                    <a:bodyPr/>
                    <a:lstStyle/>
                    <a:p>
                      <a:pPr rtl="0" fontAlgn="ctr"/>
                      <a:r>
                        <a:rPr lang="en-US" sz="1200" b="1" dirty="0" err="1">
                          <a:solidFill>
                            <a:srgbClr val="000000"/>
                          </a:solidFill>
                          <a:effectLst/>
                        </a:rPr>
                        <a:t>LaRC</a:t>
                      </a:r>
                      <a:r>
                        <a:rPr lang="en-US" sz="1200" b="1" dirty="0">
                          <a:solidFill>
                            <a:srgbClr val="000000"/>
                          </a:solidFill>
                          <a:effectLst/>
                        </a:rPr>
                        <a:t> - Powell</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4349"/>
                  </a:ext>
                </a:extLst>
              </a:tr>
              <a:tr h="449283">
                <a:tc>
                  <a:txBody>
                    <a:bodyPr/>
                    <a:lstStyle/>
                    <a:p>
                      <a:pPr rtl="0" fontAlgn="ctr"/>
                      <a:r>
                        <a:rPr lang="en-US" sz="1200" b="1">
                          <a:solidFill>
                            <a:srgbClr val="000000"/>
                          </a:solidFill>
                          <a:effectLst/>
                        </a:rPr>
                        <a:t>LaRC/GISS - Burton</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maybe</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maybe</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extLst>
                  <a:ext uri="{0D108BD9-81ED-4DB2-BD59-A6C34878D82A}">
                    <a16:rowId xmlns:a16="http://schemas.microsoft.com/office/drawing/2014/main" val="3718026107"/>
                  </a:ext>
                </a:extLst>
              </a:tr>
              <a:tr h="192550">
                <a:tc>
                  <a:txBody>
                    <a:bodyPr/>
                    <a:lstStyle/>
                    <a:p>
                      <a:pPr rtl="0" fontAlgn="ctr"/>
                      <a:r>
                        <a:rPr lang="en-US" sz="1200" b="1">
                          <a:solidFill>
                            <a:srgbClr val="000000"/>
                          </a:solidFill>
                          <a:effectLst/>
                        </a:rPr>
                        <a:t>LaRC/GISS - Stamnes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low</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7917212"/>
                  </a:ext>
                </a:extLst>
              </a:tr>
              <a:tr h="192550">
                <a:tc>
                  <a:txBody>
                    <a:bodyPr/>
                    <a:lstStyle/>
                    <a:p>
                      <a:pPr rtl="0" fontAlgn="ctr"/>
                      <a:r>
                        <a:rPr lang="en-US" sz="1200" b="1">
                          <a:solidFill>
                            <a:srgbClr val="000000"/>
                          </a:solidFill>
                          <a:effectLst/>
                        </a:rPr>
                        <a:t>LaRC/GISS - Stamnes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8F"/>
                    </a:solidFill>
                  </a:tcPr>
                </a:tc>
                <a:extLst>
                  <a:ext uri="{0D108BD9-81ED-4DB2-BD59-A6C34878D82A}">
                    <a16:rowId xmlns:a16="http://schemas.microsoft.com/office/drawing/2014/main" val="542814300"/>
                  </a:ext>
                </a:extLst>
              </a:tr>
              <a:tr h="256733">
                <a:tc>
                  <a:txBody>
                    <a:bodyPr/>
                    <a:lstStyle/>
                    <a:p>
                      <a:pPr rtl="0" fontAlgn="ctr"/>
                      <a:r>
                        <a:rPr lang="en-US" sz="1200" b="1" dirty="0">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gridSpan="2">
                  <a:txBody>
                    <a:bodyPr/>
                    <a:lstStyle/>
                    <a:p>
                      <a:pPr algn="ctr" rtl="0" fontAlgn="ctr"/>
                      <a:r>
                        <a:rPr lang="en-US" sz="1200">
                          <a:solidFill>
                            <a:srgbClr val="000000"/>
                          </a:solidFill>
                          <a:effectLst/>
                        </a:rPr>
                        <a:t>cases 6a-k</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hMerge="1">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355736538"/>
                  </a:ext>
                </a:extLst>
              </a:tr>
              <a:tr h="128366">
                <a:tc>
                  <a:txBody>
                    <a:bodyPr/>
                    <a:lstStyle/>
                    <a:p>
                      <a:pPr rtl="0" fontAlgn="ctr"/>
                      <a:r>
                        <a:rPr lang="en-US" sz="1200" b="1">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2909129"/>
                  </a:ext>
                </a:extLst>
              </a:tr>
              <a:tr h="128366">
                <a:tc>
                  <a:txBody>
                    <a:bodyPr/>
                    <a:lstStyle/>
                    <a:p>
                      <a:pPr rtl="0" fontAlgn="ctr"/>
                      <a:r>
                        <a:rPr lang="en-US" sz="1200" b="1" dirty="0">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hMerge="1">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722345866"/>
                  </a:ext>
                </a:extLst>
              </a:tr>
              <a:tr h="128366">
                <a:tc>
                  <a:txBody>
                    <a:bodyPr/>
                    <a:lstStyle/>
                    <a:p>
                      <a:pPr rtl="0" fontAlgn="ctr"/>
                      <a:r>
                        <a:rPr lang="en-US" sz="1200" b="1">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7022561"/>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941115774"/>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b"/>
                      <a:r>
                        <a:rPr lang="en-US" sz="120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72590902"/>
                  </a:ext>
                </a:extLst>
              </a:tr>
              <a:tr h="64183">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8120757"/>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gridSpan="2">
                  <a:txBody>
                    <a:bodyPr/>
                    <a:lstStyle/>
                    <a:p>
                      <a:pPr algn="ctr" rtl="0" fontAlgn="b"/>
                      <a:r>
                        <a:rPr lang="en-US" sz="1200">
                          <a:solidFill>
                            <a:srgbClr val="000000"/>
                          </a:solidFill>
                          <a:effectLst/>
                        </a:rPr>
                        <a:t>low</a:t>
                      </a:r>
                      <a:endParaRPr lang="en-US" sz="1200" dirty="0">
                        <a:solidFill>
                          <a:srgbClr val="000000"/>
                        </a:solidFill>
                        <a:effectLst/>
                      </a:endParaRP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hMerge="1">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extLst>
                  <a:ext uri="{0D108BD9-81ED-4DB2-BD59-A6C34878D82A}">
                    <a16:rowId xmlns:a16="http://schemas.microsoft.com/office/drawing/2014/main" val="725400575"/>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3484009"/>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4297408"/>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176723"/>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054636"/>
                  </a:ext>
                </a:extLst>
              </a:tr>
            </a:tbl>
          </a:graphicData>
        </a:graphic>
      </p:graphicFrame>
    </p:spTree>
    <p:extLst>
      <p:ext uri="{BB962C8B-B14F-4D97-AF65-F5344CB8AC3E}">
        <p14:creationId xmlns:p14="http://schemas.microsoft.com/office/powerpoint/2010/main" val="28830102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Interface with the Value Framework Team</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22</a:t>
            </a:fld>
            <a:endParaRPr lang="en-US" b="0">
              <a:solidFill>
                <a:prstClr val="black">
                  <a:tint val="75000"/>
                </a:prstClr>
              </a:solidFill>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7BF01DF8-2B81-4268-AA36-2A34299C8018}"/>
              </a:ext>
            </a:extLst>
          </p:cNvPr>
          <p:cNvGraphicFramePr>
            <a:graphicFrameLocks noGrp="1"/>
          </p:cNvGraphicFramePr>
          <p:nvPr>
            <p:extLst>
              <p:ext uri="{D42A27DB-BD31-4B8C-83A1-F6EECF244321}">
                <p14:modId xmlns:p14="http://schemas.microsoft.com/office/powerpoint/2010/main" val="1752600661"/>
              </p:ext>
            </p:extLst>
          </p:nvPr>
        </p:nvGraphicFramePr>
        <p:xfrm>
          <a:off x="260350" y="1219201"/>
          <a:ext cx="11645902" cy="5145549"/>
        </p:xfrm>
        <a:graphic>
          <a:graphicData uri="http://schemas.openxmlformats.org/drawingml/2006/table">
            <a:tbl>
              <a:tblPr/>
              <a:tblGrid>
                <a:gridCol w="1449180">
                  <a:extLst>
                    <a:ext uri="{9D8B030D-6E8A-4147-A177-3AD203B41FA5}">
                      <a16:colId xmlns:a16="http://schemas.microsoft.com/office/drawing/2014/main" val="2112264601"/>
                    </a:ext>
                  </a:extLst>
                </a:gridCol>
                <a:gridCol w="1108197">
                  <a:extLst>
                    <a:ext uri="{9D8B030D-6E8A-4147-A177-3AD203B41FA5}">
                      <a16:colId xmlns:a16="http://schemas.microsoft.com/office/drawing/2014/main" val="2873138810"/>
                    </a:ext>
                  </a:extLst>
                </a:gridCol>
                <a:gridCol w="806557">
                  <a:extLst>
                    <a:ext uri="{9D8B030D-6E8A-4147-A177-3AD203B41FA5}">
                      <a16:colId xmlns:a16="http://schemas.microsoft.com/office/drawing/2014/main" val="1993603770"/>
                    </a:ext>
                  </a:extLst>
                </a:gridCol>
                <a:gridCol w="284590">
                  <a:extLst>
                    <a:ext uri="{9D8B030D-6E8A-4147-A177-3AD203B41FA5}">
                      <a16:colId xmlns:a16="http://schemas.microsoft.com/office/drawing/2014/main" val="1292101543"/>
                    </a:ext>
                  </a:extLst>
                </a:gridCol>
                <a:gridCol w="677745">
                  <a:extLst>
                    <a:ext uri="{9D8B030D-6E8A-4147-A177-3AD203B41FA5}">
                      <a16:colId xmlns:a16="http://schemas.microsoft.com/office/drawing/2014/main" val="4164574324"/>
                    </a:ext>
                  </a:extLst>
                </a:gridCol>
                <a:gridCol w="677745">
                  <a:extLst>
                    <a:ext uri="{9D8B030D-6E8A-4147-A177-3AD203B41FA5}">
                      <a16:colId xmlns:a16="http://schemas.microsoft.com/office/drawing/2014/main" val="1846856860"/>
                    </a:ext>
                  </a:extLst>
                </a:gridCol>
                <a:gridCol w="677745">
                  <a:extLst>
                    <a:ext uri="{9D8B030D-6E8A-4147-A177-3AD203B41FA5}">
                      <a16:colId xmlns:a16="http://schemas.microsoft.com/office/drawing/2014/main" val="803362180"/>
                    </a:ext>
                  </a:extLst>
                </a:gridCol>
                <a:gridCol w="677745">
                  <a:extLst>
                    <a:ext uri="{9D8B030D-6E8A-4147-A177-3AD203B41FA5}">
                      <a16:colId xmlns:a16="http://schemas.microsoft.com/office/drawing/2014/main" val="72371171"/>
                    </a:ext>
                  </a:extLst>
                </a:gridCol>
                <a:gridCol w="677745">
                  <a:extLst>
                    <a:ext uri="{9D8B030D-6E8A-4147-A177-3AD203B41FA5}">
                      <a16:colId xmlns:a16="http://schemas.microsoft.com/office/drawing/2014/main" val="1818441618"/>
                    </a:ext>
                  </a:extLst>
                </a:gridCol>
                <a:gridCol w="779402">
                  <a:extLst>
                    <a:ext uri="{9D8B030D-6E8A-4147-A177-3AD203B41FA5}">
                      <a16:colId xmlns:a16="http://schemas.microsoft.com/office/drawing/2014/main" val="503997142"/>
                    </a:ext>
                  </a:extLst>
                </a:gridCol>
                <a:gridCol w="677745">
                  <a:extLst>
                    <a:ext uri="{9D8B030D-6E8A-4147-A177-3AD203B41FA5}">
                      <a16:colId xmlns:a16="http://schemas.microsoft.com/office/drawing/2014/main" val="2452759385"/>
                    </a:ext>
                  </a:extLst>
                </a:gridCol>
                <a:gridCol w="711632">
                  <a:extLst>
                    <a:ext uri="{9D8B030D-6E8A-4147-A177-3AD203B41FA5}">
                      <a16:colId xmlns:a16="http://schemas.microsoft.com/office/drawing/2014/main" val="823943719"/>
                    </a:ext>
                  </a:extLst>
                </a:gridCol>
                <a:gridCol w="711632">
                  <a:extLst>
                    <a:ext uri="{9D8B030D-6E8A-4147-A177-3AD203B41FA5}">
                      <a16:colId xmlns:a16="http://schemas.microsoft.com/office/drawing/2014/main" val="2043638962"/>
                    </a:ext>
                  </a:extLst>
                </a:gridCol>
                <a:gridCol w="869769">
                  <a:extLst>
                    <a:ext uri="{9D8B030D-6E8A-4147-A177-3AD203B41FA5}">
                      <a16:colId xmlns:a16="http://schemas.microsoft.com/office/drawing/2014/main" val="62759676"/>
                    </a:ext>
                  </a:extLst>
                </a:gridCol>
                <a:gridCol w="858473">
                  <a:extLst>
                    <a:ext uri="{9D8B030D-6E8A-4147-A177-3AD203B41FA5}">
                      <a16:colId xmlns:a16="http://schemas.microsoft.com/office/drawing/2014/main" val="933399231"/>
                    </a:ext>
                  </a:extLst>
                </a:gridCol>
              </a:tblGrid>
              <a:tr h="279399">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gridSpan="5">
                  <a:txBody>
                    <a:bodyPr/>
                    <a:lstStyle/>
                    <a:p>
                      <a:pPr rtl="0" fontAlgn="b"/>
                      <a:r>
                        <a:rPr lang="en-US" sz="1200" b="1" dirty="0">
                          <a:solidFill>
                            <a:srgbClr val="000000"/>
                          </a:solidFill>
                          <a:effectLst/>
                        </a:rPr>
                        <a:t>Polar7 == Polar4b in terms of channels, uncertainties</a:t>
                      </a:r>
                    </a:p>
                  </a:txBody>
                  <a:tcPr marL="0" marR="0"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dirty="0">
                        <a:effectLst/>
                      </a:endParaRPr>
                    </a:p>
                  </a:txBody>
                  <a:tcPr marL="4082" marR="4082" marT="0" marB="0" anchor="b">
                    <a:lnL w="4763" cap="flat" cmpd="sng" algn="ctr">
                      <a:solidFill>
                        <a:srgbClr val="F0281C"/>
                      </a:solidFill>
                      <a:prstDash val="solid"/>
                      <a:round/>
                      <a:headEnd type="none" w="med" len="med"/>
                      <a:tailEnd type="none" w="med" len="med"/>
                    </a:lnL>
                    <a:lnR w="4763" cap="flat" cmpd="sng" algn="ctr">
                      <a:solidFill>
                        <a:srgbClr val="302F1C"/>
                      </a:solidFill>
                      <a:prstDash val="solid"/>
                      <a:round/>
                      <a:headEnd type="none" w="med" len="med"/>
                      <a:tailEnd type="none" w="med" len="med"/>
                    </a:lnR>
                    <a:lnT w="4763" cap="flat" cmpd="sng" algn="ctr">
                      <a:solidFill>
                        <a:srgbClr val="F028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endParaRPr lang="en-US"/>
                    </a:p>
                  </a:txBody>
                  <a:tcPr/>
                </a:tc>
                <a:tc hMerge="1">
                  <a:txBody>
                    <a:bodyPr/>
                    <a:lstStyle/>
                    <a:p>
                      <a:pPr rtl="0" fontAlgn="b"/>
                      <a:endParaRPr lang="en-US" sz="1200" dirty="0">
                        <a:effectLst/>
                      </a:endParaRPr>
                    </a:p>
                  </a:txBody>
                  <a:tcPr marL="4082" marR="4082" marT="0" marB="0" anchor="b">
                    <a:lnL w="4763" cap="flat" cmpd="sng" algn="ctr">
                      <a:solidFill>
                        <a:srgbClr val="302F1C"/>
                      </a:solidFill>
                      <a:prstDash val="solid"/>
                      <a:round/>
                      <a:headEnd type="none" w="med" len="med"/>
                      <a:tailEnd type="none" w="med" len="med"/>
                    </a:lnL>
                    <a:lnR w="4763" cap="flat" cmpd="sng" algn="ctr">
                      <a:solidFill>
                        <a:srgbClr val="F02E1C"/>
                      </a:solidFill>
                      <a:prstDash val="solid"/>
                      <a:round/>
                      <a:headEnd type="none" w="med" len="med"/>
                      <a:tailEnd type="none" w="med" len="med"/>
                    </a:lnR>
                    <a:lnT w="4763" cap="flat" cmpd="sng" algn="ctr">
                      <a:solidFill>
                        <a:srgbClr val="302F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pPr rtl="0" fontAlgn="b"/>
                      <a:endParaRPr lang="en-US" sz="1200" dirty="0">
                        <a:effectLst/>
                      </a:endParaRPr>
                    </a:p>
                  </a:txBody>
                  <a:tcPr marL="4082" marR="4082" marT="0" marB="0" anchor="b">
                    <a:lnL w="4763" cap="flat" cmpd="sng" algn="ctr">
                      <a:solidFill>
                        <a:srgbClr val="F02E1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F02E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
                      <a:r>
                        <a:rPr lang="en-US" sz="1200">
                          <a:solidFill>
                            <a:srgbClr val="000000"/>
                          </a:solidFill>
                          <a:effectLst/>
                        </a:rPr>
                        <a:t>high</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p>
                      <a:pPr algn="ctr" rtl="0" fontAlgn="b"/>
                      <a:r>
                        <a:rPr lang="en-US" sz="1200">
                          <a:solidFill>
                            <a:srgbClr val="000000"/>
                          </a:solidFill>
                          <a:effectLst/>
                        </a:rPr>
                        <a:t>medium</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FFFF8F"/>
                    </a:solidFill>
                  </a:tcPr>
                </a:tc>
                <a:tc>
                  <a:txBody>
                    <a:bodyPr/>
                    <a:lstStyle/>
                    <a:p>
                      <a:pPr algn="ctr" rtl="0" fontAlgn="b"/>
                      <a:r>
                        <a:rPr lang="en-US" sz="1200">
                          <a:solidFill>
                            <a:srgbClr val="000000"/>
                          </a:solidFill>
                          <a:effectLst/>
                        </a:rPr>
                        <a:t>low</a:t>
                      </a: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solidFill>
                      <a:srgbClr val="EA9999"/>
                    </a:solidFill>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4763"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9903005"/>
                  </a:ext>
                </a:extLst>
              </a:tr>
              <a:tr h="374167">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12700"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rtl="0" fontAlgn="b"/>
                      <a:r>
                        <a:rPr lang="en-US" sz="1200" dirty="0">
                          <a:effectLst/>
                        </a:rPr>
                        <a:t>Key for probability of delivering</a:t>
                      </a:r>
                    </a:p>
                  </a:txBody>
                  <a:tcPr marL="4082" marR="4082" marT="0" marB="0">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rtl="0" fontAlgn="b"/>
                      <a:endParaRPr lang="en-US" sz="1200">
                        <a:effectLst/>
                      </a:endParaRPr>
                    </a:p>
                  </a:txBody>
                  <a:tcPr marL="4082" marR="4082" marT="0" marB="0" anchor="b">
                    <a:lnL w="4763" cap="flat" cmpd="sng" algn="ctr">
                      <a:solidFill>
                        <a:srgbClr val="B0341C"/>
                      </a:solidFill>
                      <a:prstDash val="solid"/>
                      <a:round/>
                      <a:headEnd type="none" w="med" len="med"/>
                      <a:tailEnd type="none" w="med" len="med"/>
                    </a:lnL>
                    <a:lnR w="4763" cap="flat" cmpd="sng" algn="ctr">
                      <a:solidFill>
                        <a:srgbClr val="90311C"/>
                      </a:solidFill>
                      <a:prstDash val="solid"/>
                      <a:round/>
                      <a:headEnd type="none" w="med" len="med"/>
                      <a:tailEnd type="none" w="med" len="med"/>
                    </a:lnR>
                    <a:lnT w="4763" cap="flat" cmpd="sng" algn="ctr">
                      <a:solidFill>
                        <a:srgbClr val="B034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hMerge="1">
                  <a:txBody>
                    <a:bodyPr/>
                    <a:lstStyle/>
                    <a:p>
                      <a:pPr rtl="0" fontAlgn="b"/>
                      <a:endParaRPr lang="en-US" sz="1200" dirty="0">
                        <a:effectLst/>
                      </a:endParaRPr>
                    </a:p>
                  </a:txBody>
                  <a:tcPr marL="4082" marR="4082" marT="0" marB="0" anchor="b">
                    <a:lnL w="4763" cap="flat" cmpd="sng" algn="ctr">
                      <a:solidFill>
                        <a:srgbClr val="90311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90311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1200" dirty="0">
                        <a:effectLst/>
                      </a:endParaRPr>
                    </a:p>
                  </a:txBody>
                  <a:tcPr marL="4082" marR="4082" marT="0" marB="0" anchor="b">
                    <a:lnL w="4763" cap="flat" cmpd="sng" algn="ctr">
                      <a:noFill/>
                      <a:prstDash val="solid"/>
                      <a:round/>
                      <a:headEnd type="none" w="med" len="med"/>
                      <a:tailEnd type="none" w="med" len="med"/>
                    </a:lnL>
                    <a:lnR w="4763" cap="flat" cmpd="sng" algn="ctr">
                      <a:noFill/>
                      <a:prstDash val="solid"/>
                      <a:round/>
                      <a:headEnd type="none" w="med" len="med"/>
                      <a:tailEnd type="none" w="med" len="med"/>
                    </a:lnR>
                    <a:lnT w="4763"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9738415"/>
                  </a:ext>
                </a:extLst>
              </a:tr>
              <a:tr h="256733">
                <a:tc>
                  <a:txBody>
                    <a:bodyPr/>
                    <a:lstStyle/>
                    <a:p>
                      <a:pPr rtl="0" fontAlgn="ctr"/>
                      <a:endParaRPr lang="en-US" sz="1200" dirty="0">
                        <a:effectLst/>
                      </a:endParaRP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rtl="0" fontAlgn="ctr"/>
                      <a:r>
                        <a:rPr lang="en-US" sz="1200" dirty="0">
                          <a:effectLst/>
                        </a:rPr>
                        <a:t>Observing </a:t>
                      </a:r>
                      <a:br>
                        <a:rPr lang="en-US" sz="1200" dirty="0">
                          <a:effectLst/>
                        </a:rPr>
                      </a:br>
                      <a:r>
                        <a:rPr lang="en-US" sz="1200" dirty="0">
                          <a:effectLst/>
                        </a:rPr>
                        <a:t>Mode -&gt;</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8">
                  <a:txBody>
                    <a:bodyPr/>
                    <a:lstStyle/>
                    <a:p>
                      <a:pPr algn="ctr" rtl="0" fontAlgn="ctr"/>
                      <a:r>
                        <a:rPr lang="en-US" sz="1200" dirty="0">
                          <a:effectLst/>
                        </a:rPr>
                        <a:t>Nadir day-time Nd</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rtl="0" fontAlgn="ctr"/>
                      <a:r>
                        <a:rPr lang="en-US" sz="1200" dirty="0">
                          <a:effectLst/>
                        </a:rPr>
                        <a:t>Nadir night-time </a:t>
                      </a:r>
                      <a:r>
                        <a:rPr lang="en-US" sz="1200" dirty="0" err="1">
                          <a:effectLst/>
                        </a:rPr>
                        <a:t>Nn</a:t>
                      </a: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2">
                  <a:txBody>
                    <a:bodyPr/>
                    <a:lstStyle/>
                    <a:p>
                      <a:pPr algn="ctr" rtl="0" fontAlgn="ctr"/>
                      <a:r>
                        <a:rPr lang="en-US" sz="1200" dirty="0">
                          <a:solidFill>
                            <a:srgbClr val="000000"/>
                          </a:solidFill>
                          <a:effectLst/>
                        </a:rPr>
                        <a:t>Off-nadir day-time Od</a:t>
                      </a:r>
                    </a:p>
                  </a:txBody>
                  <a:tcPr marL="4082" marR="4082" marT="0" marB="0" anchor="ctr">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78817122"/>
                  </a:ext>
                </a:extLst>
              </a:tr>
              <a:tr h="192550">
                <a:tc>
                  <a:txBody>
                    <a:bodyPr/>
                    <a:lstStyle/>
                    <a:p>
                      <a:pPr rtl="0" fontAlgn="ctr"/>
                      <a:endParaRPr lang="en-US" sz="1200" dirty="0">
                        <a:effectLst/>
                      </a:endParaRP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4763"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Instruments -&gt;</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rtl="0" fontAlgn="ctr"/>
                      <a:r>
                        <a:rPr lang="en-US" sz="1200" dirty="0">
                          <a:solidFill>
                            <a:srgbClr val="000000"/>
                          </a:solidFill>
                          <a:effectLst/>
                        </a:rPr>
                        <a:t>Lidar-only</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rtl="0" fontAlgn="ctr"/>
                      <a:r>
                        <a:rPr lang="en-US" sz="1200" dirty="0">
                          <a:solidFill>
                            <a:srgbClr val="000000"/>
                          </a:solidFill>
                          <a:effectLst/>
                        </a:rPr>
                        <a:t>Combined Lidar + Polarimeter </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rtl="0" fontAlgn="ctr"/>
                      <a:r>
                        <a:rPr lang="en-US" sz="1200" dirty="0">
                          <a:solidFill>
                            <a:srgbClr val="000000"/>
                          </a:solidFill>
                          <a:effectLst/>
                        </a:rPr>
                        <a:t>Lidar-only</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2">
                  <a:txBody>
                    <a:bodyPr/>
                    <a:lstStyle/>
                    <a:p>
                      <a:pPr algn="ctr" rtl="0" fontAlgn="ctr"/>
                      <a:r>
                        <a:rPr lang="en-US" sz="1200" dirty="0">
                          <a:solidFill>
                            <a:srgbClr val="000000"/>
                          </a:solidFill>
                          <a:effectLst/>
                        </a:rPr>
                        <a:t>Polarimeter-only (swath)</a:t>
                      </a:r>
                    </a:p>
                  </a:txBody>
                  <a:tcPr marL="4082" marR="4082" marT="0" marB="0" anchor="ctr">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582657409"/>
                  </a:ext>
                </a:extLst>
              </a:tr>
              <a:tr h="513466">
                <a:tc>
                  <a:txBody>
                    <a:bodyPr/>
                    <a:lstStyle/>
                    <a:p>
                      <a:pPr rtl="0" fontAlgn="b"/>
                      <a:r>
                        <a:rPr lang="en-US" sz="1200" dirty="0">
                          <a:solidFill>
                            <a:srgbClr val="000000"/>
                          </a:solidFill>
                          <a:effectLst/>
                        </a:rPr>
                        <a:t>Group - Lead</a:t>
                      </a:r>
                    </a:p>
                  </a:txBody>
                  <a:tcPr marL="4082" marR="4082" marT="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b"/>
                      <a:r>
                        <a:rPr lang="en-US" sz="1200">
                          <a:solidFill>
                            <a:srgbClr val="000000"/>
                          </a:solidFill>
                          <a:effectLst/>
                        </a:rPr>
                        <a:t>Methodology</a:t>
                      </a:r>
                    </a:p>
                  </a:txBody>
                  <a:tcPr marL="4082" marR="4082"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Lidar05</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rtl="0" fontAlgn="b"/>
                      <a:r>
                        <a:rPr lang="en-US" sz="1200" b="1" dirty="0">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rtl="0" fontAlgn="b"/>
                      <a:r>
                        <a:rPr lang="en-US" sz="1200" b="1">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Lidar09</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Polar7 + Lidar05 (SSO)</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Polar7 + Lidar06 (SSO)</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Polar7 + Lidar09 (SSO)</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a:effectLst/>
                        </a:rPr>
                        <a:t>Polar4b + Lidar09 (GPM)</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EABAB"/>
                    </a:solidFill>
                  </a:tcPr>
                </a:tc>
                <a:tc>
                  <a:txBody>
                    <a:bodyPr/>
                    <a:lstStyle/>
                    <a:p>
                      <a:pPr algn="ctr" rtl="0" fontAlgn="b"/>
                      <a:r>
                        <a:rPr lang="en-US" sz="1200" b="1" dirty="0">
                          <a:effectLst/>
                        </a:rPr>
                        <a:t>Lidar05</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Lidar06</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a:effectLst/>
                        </a:rPr>
                        <a:t>LIdar09</a:t>
                      </a:r>
                    </a:p>
                  </a:txBody>
                  <a:tcPr marL="4082" marR="4082" marT="0" marB="0" anchor="b">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b="1" dirty="0">
                          <a:effectLst/>
                        </a:rPr>
                        <a:t>Polar7 (SSO)</a:t>
                      </a:r>
                    </a:p>
                  </a:txBody>
                  <a:tcPr marL="4082" marR="4082" marT="0" marB="0" anchor="b">
                    <a:lnL w="12700"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2F3"/>
                    </a:solidFill>
                  </a:tcPr>
                </a:tc>
                <a:tc>
                  <a:txBody>
                    <a:bodyPr/>
                    <a:lstStyle/>
                    <a:p>
                      <a:pPr algn="ctr" rtl="0" fontAlgn="b"/>
                      <a:r>
                        <a:rPr lang="en-US" sz="1200" b="1" dirty="0">
                          <a:effectLst/>
                        </a:rPr>
                        <a:t>Polar4b (GPM)</a:t>
                      </a:r>
                    </a:p>
                  </a:txBody>
                  <a:tcPr marL="4082" marR="4082" marT="0" marB="0" anchor="b">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EABAB"/>
                    </a:solidFill>
                  </a:tcPr>
                </a:tc>
                <a:extLst>
                  <a:ext uri="{0D108BD9-81ED-4DB2-BD59-A6C34878D82A}">
                    <a16:rowId xmlns:a16="http://schemas.microsoft.com/office/drawing/2014/main" val="2451663108"/>
                  </a:ext>
                </a:extLst>
              </a:tr>
              <a:tr h="128366">
                <a:tc>
                  <a:txBody>
                    <a:bodyPr/>
                    <a:lstStyle/>
                    <a:p>
                      <a:pPr rtl="0" fontAlgn="ctr"/>
                      <a:r>
                        <a:rPr lang="en-US" sz="1200" b="1" dirty="0" err="1">
                          <a:solidFill>
                            <a:srgbClr val="000000"/>
                          </a:solidFill>
                          <a:effectLst/>
                        </a:rPr>
                        <a:t>LaRC</a:t>
                      </a:r>
                      <a:r>
                        <a:rPr lang="en-US" sz="1200" b="1" dirty="0">
                          <a:solidFill>
                            <a:srgbClr val="000000"/>
                          </a:solidFill>
                          <a:effectLst/>
                        </a:rPr>
                        <a:t> - Powell</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4349"/>
                  </a:ext>
                </a:extLst>
              </a:tr>
              <a:tr h="449283">
                <a:tc>
                  <a:txBody>
                    <a:bodyPr/>
                    <a:lstStyle/>
                    <a:p>
                      <a:pPr rtl="0" fontAlgn="ctr"/>
                      <a:r>
                        <a:rPr lang="en-US" sz="1200" b="1">
                          <a:solidFill>
                            <a:srgbClr val="000000"/>
                          </a:solidFill>
                          <a:effectLst/>
                        </a:rPr>
                        <a:t>LaRC/GISS - Burton</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maybe</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6a,b,c,d,g,h,i</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6a,b,c,d,g,h,i</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maybe</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extLst>
                  <a:ext uri="{0D108BD9-81ED-4DB2-BD59-A6C34878D82A}">
                    <a16:rowId xmlns:a16="http://schemas.microsoft.com/office/drawing/2014/main" val="3718026107"/>
                  </a:ext>
                </a:extLst>
              </a:tr>
              <a:tr h="192550">
                <a:tc>
                  <a:txBody>
                    <a:bodyPr/>
                    <a:lstStyle/>
                    <a:p>
                      <a:pPr rtl="0" fontAlgn="ctr"/>
                      <a:r>
                        <a:rPr lang="en-US" sz="1200" b="1">
                          <a:solidFill>
                            <a:srgbClr val="000000"/>
                          </a:solidFill>
                          <a:effectLst/>
                        </a:rPr>
                        <a:t>LaRC/GISS - Stamnes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 x 1 </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low</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7917212"/>
                  </a:ext>
                </a:extLst>
              </a:tr>
              <a:tr h="192550">
                <a:tc>
                  <a:txBody>
                    <a:bodyPr/>
                    <a:lstStyle/>
                    <a:p>
                      <a:pPr rtl="0" fontAlgn="ctr"/>
                      <a:r>
                        <a:rPr lang="en-US" sz="1200" b="1">
                          <a:solidFill>
                            <a:srgbClr val="000000"/>
                          </a:solidFill>
                          <a:effectLst/>
                        </a:rPr>
                        <a:t>LaRC/GISS - Stamnes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SPA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8F"/>
                    </a:solidFill>
                  </a:tcPr>
                </a:tc>
                <a:extLst>
                  <a:ext uri="{0D108BD9-81ED-4DB2-BD59-A6C34878D82A}">
                    <a16:rowId xmlns:a16="http://schemas.microsoft.com/office/drawing/2014/main" val="542814300"/>
                  </a:ext>
                </a:extLst>
              </a:tr>
              <a:tr h="256733">
                <a:tc>
                  <a:txBody>
                    <a:bodyPr/>
                    <a:lstStyle/>
                    <a:p>
                      <a:pPr rtl="0" fontAlgn="ctr"/>
                      <a:r>
                        <a:rPr lang="en-US" sz="1200" b="1" dirty="0">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gridSpan="2">
                  <a:txBody>
                    <a:bodyPr/>
                    <a:lstStyle/>
                    <a:p>
                      <a:pPr algn="ctr" rtl="0" fontAlgn="ctr"/>
                      <a:r>
                        <a:rPr lang="en-US" sz="1200">
                          <a:solidFill>
                            <a:srgbClr val="000000"/>
                          </a:solidFill>
                          <a:effectLst/>
                        </a:rPr>
                        <a:t>cases 6a-k</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hMerge="1">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8F"/>
                    </a:solidFill>
                  </a:tcPr>
                </a:tc>
                <a:tc>
                  <a:txBody>
                    <a:bodyPr/>
                    <a:lstStyle/>
                    <a:p>
                      <a:pPr algn="ctr" rtl="0" fontAlgn="ctr"/>
                      <a:r>
                        <a:rPr lang="en-US" sz="1200" dirty="0">
                          <a:solidFill>
                            <a:srgbClr val="000000"/>
                          </a:solidFill>
                          <a:effectLst/>
                        </a:rPr>
                        <a:t>cases 6a-k</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cases 6a-k</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355736538"/>
                  </a:ext>
                </a:extLst>
              </a:tr>
              <a:tr h="128366">
                <a:tc>
                  <a:txBody>
                    <a:bodyPr/>
                    <a:lstStyle/>
                    <a:p>
                      <a:pPr rtl="0" fontAlgn="ctr"/>
                      <a:r>
                        <a:rPr lang="en-US" sz="1200" b="1">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2909129"/>
                  </a:ext>
                </a:extLst>
              </a:tr>
              <a:tr h="128366">
                <a:tc>
                  <a:txBody>
                    <a:bodyPr/>
                    <a:lstStyle/>
                    <a:p>
                      <a:pPr rtl="0" fontAlgn="ctr"/>
                      <a:r>
                        <a:rPr lang="en-US" sz="1200" b="1" dirty="0">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SPA x 1 </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hMerge="1">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722345866"/>
                  </a:ext>
                </a:extLst>
              </a:tr>
              <a:tr h="128366">
                <a:tc>
                  <a:txBody>
                    <a:bodyPr/>
                    <a:lstStyle/>
                    <a:p>
                      <a:pPr rtl="0" fontAlgn="ctr"/>
                      <a:r>
                        <a:rPr lang="en-US" sz="1200" b="1">
                          <a:solidFill>
                            <a:srgbClr val="000000"/>
                          </a:solidFill>
                          <a:effectLst/>
                        </a:rPr>
                        <a:t>GSFC - Espinosa</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7022561"/>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941115774"/>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 x 1</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gridSpan="2">
                  <a:txBody>
                    <a:bodyPr/>
                    <a:lstStyle/>
                    <a:p>
                      <a:pPr algn="ctr" rtl="0" fontAlgn="ctr"/>
                      <a:r>
                        <a:rPr lang="en-US" sz="1200">
                          <a:solidFill>
                            <a:srgbClr val="000000"/>
                          </a:solidFill>
                          <a:effectLst/>
                        </a:rPr>
                        <a:t>yes</a:t>
                      </a:r>
                      <a:endParaRPr lang="en-US" sz="1200" dirty="0">
                        <a:solidFill>
                          <a:srgbClr val="000000"/>
                        </a:solidFill>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hMerge="1">
                  <a:txBody>
                    <a:bodyPr/>
                    <a:lstStyle/>
                    <a:p>
                      <a:pPr algn="ctr" rtl="0" fontAlgn="ctr"/>
                      <a:r>
                        <a:rPr lang="en-US" sz="1200" dirty="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dirty="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b"/>
                      <a:r>
                        <a:rPr lang="en-US" sz="120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EA9999"/>
                    </a:solidFill>
                  </a:tcPr>
                </a:tc>
                <a:tc>
                  <a:txBody>
                    <a:bodyPr/>
                    <a:lstStyle/>
                    <a:p>
                      <a:pPr algn="ctr" rtl="0" fontAlgn="ctr"/>
                      <a:r>
                        <a:rPr lang="en-US" sz="1200">
                          <a:solidFill>
                            <a:srgbClr val="000000"/>
                          </a:solidFill>
                          <a:effectLst/>
                        </a:rPr>
                        <a:t>yes</a:t>
                      </a: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pPr algn="ctr" rtl="0" fontAlgn="ctr"/>
                      <a:r>
                        <a:rPr lang="en-US" sz="1200">
                          <a:solidFill>
                            <a:srgbClr val="000000"/>
                          </a:solidFill>
                          <a:effectLst/>
                        </a:rPr>
                        <a:t>yes</a:t>
                      </a: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72590902"/>
                  </a:ext>
                </a:extLst>
              </a:tr>
              <a:tr h="64183">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8120757"/>
                  </a:ext>
                </a:extLst>
              </a:tr>
              <a:tr h="128366">
                <a:tc>
                  <a:txBody>
                    <a:bodyPr/>
                    <a:lstStyle/>
                    <a:p>
                      <a:pPr rtl="0" fontAlgn="ctr"/>
                      <a:r>
                        <a:rPr lang="en-US" sz="1200" b="1" dirty="0">
                          <a:solidFill>
                            <a:srgbClr val="000000"/>
                          </a:solidFill>
                          <a:effectLst/>
                        </a:rPr>
                        <a:t>OU - Xu</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ctr"/>
                      <a:r>
                        <a:rPr lang="en-US" sz="1200" dirty="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gridSpan="2">
                  <a:txBody>
                    <a:bodyPr/>
                    <a:lstStyle/>
                    <a:p>
                      <a:pPr algn="ctr" rtl="0" fontAlgn="b"/>
                      <a:r>
                        <a:rPr lang="en-US" sz="1200">
                          <a:solidFill>
                            <a:srgbClr val="000000"/>
                          </a:solidFill>
                          <a:effectLst/>
                        </a:rPr>
                        <a:t>low</a:t>
                      </a:r>
                      <a:endParaRPr lang="en-US" sz="1200" dirty="0">
                        <a:solidFill>
                          <a:srgbClr val="000000"/>
                        </a:solidFill>
                        <a:effectLst/>
                      </a:endParaRP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hMerge="1">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dirty="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tc>
                  <a:txBody>
                    <a:bodyPr/>
                    <a:lstStyle/>
                    <a:p>
                      <a:pPr algn="ctr" rtl="0" fontAlgn="b"/>
                      <a:r>
                        <a:rPr lang="en-US" sz="1200">
                          <a:solidFill>
                            <a:srgbClr val="000000"/>
                          </a:solidFill>
                          <a:effectLst/>
                        </a:rPr>
                        <a:t>low</a:t>
                      </a:r>
                    </a:p>
                  </a:txBody>
                  <a:tcPr marL="4082" marR="4082" marT="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9999"/>
                    </a:solidFill>
                  </a:tcPr>
                </a:tc>
                <a:extLst>
                  <a:ext uri="{0D108BD9-81ED-4DB2-BD59-A6C34878D82A}">
                    <a16:rowId xmlns:a16="http://schemas.microsoft.com/office/drawing/2014/main" val="725400575"/>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DRS</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3484009"/>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ICA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4297408"/>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SPA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176723"/>
                  </a:ext>
                </a:extLst>
              </a:tr>
              <a:tr h="64183">
                <a:tc>
                  <a:txBody>
                    <a:bodyPr/>
                    <a:lstStyle/>
                    <a:p>
                      <a:pPr rtl="0" fontAlgn="ctr"/>
                      <a:r>
                        <a:rPr lang="en-US" sz="1200" b="1" dirty="0">
                          <a:effectLst/>
                        </a:rPr>
                        <a:t>CNES</a:t>
                      </a:r>
                    </a:p>
                  </a:txBody>
                  <a:tcPr marL="4082" marR="4082"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r>
                        <a:rPr lang="en-US" sz="1200" dirty="0">
                          <a:effectLst/>
                        </a:rPr>
                        <a:t>RDA</a:t>
                      </a:r>
                    </a:p>
                  </a:txBody>
                  <a:tcPr marL="4082" marR="408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2">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a:effectLst/>
                      </a:endParaRPr>
                    </a:p>
                  </a:txBody>
                  <a:tcPr marL="4082" marR="4082" marT="0" marB="0" anchor="ctr">
                    <a:lnL w="31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127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rtl="0" fontAlgn="ctr"/>
                      <a:endParaRPr lang="en-US" sz="1200" dirty="0">
                        <a:effectLst/>
                      </a:endParaRPr>
                    </a:p>
                  </a:txBody>
                  <a:tcPr marL="4082" marR="4082"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054636"/>
                  </a:ext>
                </a:extLst>
              </a:tr>
            </a:tbl>
          </a:graphicData>
        </a:graphic>
      </p:graphicFrame>
    </p:spTree>
    <p:extLst>
      <p:ext uri="{BB962C8B-B14F-4D97-AF65-F5344CB8AC3E}">
        <p14:creationId xmlns:p14="http://schemas.microsoft.com/office/powerpoint/2010/main" val="4022574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9F919-151E-4893-AF98-97AC1E5EAAC4}"/>
              </a:ext>
            </a:extLst>
          </p:cNvPr>
          <p:cNvSpPr>
            <a:spLocks noGrp="1"/>
          </p:cNvSpPr>
          <p:nvPr>
            <p:ph type="title"/>
          </p:nvPr>
        </p:nvSpPr>
        <p:spPr/>
        <p:txBody>
          <a:bodyPr/>
          <a:lstStyle/>
          <a:p>
            <a:r>
              <a:rPr lang="en-US" dirty="0"/>
              <a:t>Potential Presentation Schedule, 8K</a:t>
            </a:r>
          </a:p>
        </p:txBody>
      </p:sp>
      <p:sp>
        <p:nvSpPr>
          <p:cNvPr id="4" name="Slide Number Placeholder 3">
            <a:extLst>
              <a:ext uri="{FF2B5EF4-FFF2-40B4-BE49-F238E27FC236}">
                <a16:creationId xmlns:a16="http://schemas.microsoft.com/office/drawing/2014/main" id="{8FA78853-4508-48C0-AEF3-4605FEEEDFAE}"/>
              </a:ext>
            </a:extLst>
          </p:cNvPr>
          <p:cNvSpPr>
            <a:spLocks noGrp="1"/>
          </p:cNvSpPr>
          <p:nvPr>
            <p:ph type="sldNum" sz="quarter" idx="12"/>
          </p:nvPr>
        </p:nvSpPr>
        <p:spPr/>
        <p:txBody>
          <a:bodyPr/>
          <a:lstStyle/>
          <a:p>
            <a:fld id="{98C382E8-64D7-CF41-91DF-781111A69940}" type="slidenum">
              <a:rPr lang="en-US" smtClean="0"/>
              <a:t>23</a:t>
            </a:fld>
            <a:endParaRPr lang="en-US"/>
          </a:p>
        </p:txBody>
      </p:sp>
      <p:graphicFrame>
        <p:nvGraphicFramePr>
          <p:cNvPr id="5" name="Table 5">
            <a:extLst>
              <a:ext uri="{FF2B5EF4-FFF2-40B4-BE49-F238E27FC236}">
                <a16:creationId xmlns:a16="http://schemas.microsoft.com/office/drawing/2014/main" id="{42125EC2-3DEA-4A4C-A123-BB605C92E4F0}"/>
              </a:ext>
            </a:extLst>
          </p:cNvPr>
          <p:cNvGraphicFramePr>
            <a:graphicFrameLocks noGrp="1"/>
          </p:cNvGraphicFramePr>
          <p:nvPr>
            <p:extLst>
              <p:ext uri="{D42A27DB-BD31-4B8C-83A1-F6EECF244321}">
                <p14:modId xmlns:p14="http://schemas.microsoft.com/office/powerpoint/2010/main" val="1789477757"/>
              </p:ext>
            </p:extLst>
          </p:nvPr>
        </p:nvGraphicFramePr>
        <p:xfrm>
          <a:off x="695270" y="1844108"/>
          <a:ext cx="9305980" cy="2245092"/>
        </p:xfrm>
        <a:graphic>
          <a:graphicData uri="http://schemas.openxmlformats.org/drawingml/2006/table">
            <a:tbl>
              <a:tblPr firstRow="1" bandRow="1">
                <a:tableStyleId>{5C22544A-7EE6-4342-B048-85BDC9FD1C3A}</a:tableStyleId>
              </a:tblPr>
              <a:tblGrid>
                <a:gridCol w="1365006">
                  <a:extLst>
                    <a:ext uri="{9D8B030D-6E8A-4147-A177-3AD203B41FA5}">
                      <a16:colId xmlns:a16="http://schemas.microsoft.com/office/drawing/2014/main" val="3132402333"/>
                    </a:ext>
                  </a:extLst>
                </a:gridCol>
                <a:gridCol w="1521845">
                  <a:extLst>
                    <a:ext uri="{9D8B030D-6E8A-4147-A177-3AD203B41FA5}">
                      <a16:colId xmlns:a16="http://schemas.microsoft.com/office/drawing/2014/main" val="4246216734"/>
                    </a:ext>
                  </a:extLst>
                </a:gridCol>
                <a:gridCol w="2310679">
                  <a:extLst>
                    <a:ext uri="{9D8B030D-6E8A-4147-A177-3AD203B41FA5}">
                      <a16:colId xmlns:a16="http://schemas.microsoft.com/office/drawing/2014/main" val="2770970029"/>
                    </a:ext>
                  </a:extLst>
                </a:gridCol>
                <a:gridCol w="2413000">
                  <a:extLst>
                    <a:ext uri="{9D8B030D-6E8A-4147-A177-3AD203B41FA5}">
                      <a16:colId xmlns:a16="http://schemas.microsoft.com/office/drawing/2014/main" val="1103891475"/>
                    </a:ext>
                  </a:extLst>
                </a:gridCol>
                <a:gridCol w="1695450">
                  <a:extLst>
                    <a:ext uri="{9D8B030D-6E8A-4147-A177-3AD203B41FA5}">
                      <a16:colId xmlns:a16="http://schemas.microsoft.com/office/drawing/2014/main" val="420947279"/>
                    </a:ext>
                  </a:extLst>
                </a:gridCol>
              </a:tblGrid>
              <a:tr h="439914">
                <a:tc>
                  <a:txBody>
                    <a:bodyPr/>
                    <a:lstStyle/>
                    <a:p>
                      <a:r>
                        <a:rPr lang="en-US" dirty="0"/>
                        <a:t>Time      Date-&gt; </a:t>
                      </a:r>
                    </a:p>
                  </a:txBody>
                  <a:tcPr/>
                </a:tc>
                <a:tc>
                  <a:txBody>
                    <a:bodyPr/>
                    <a:lstStyle/>
                    <a:p>
                      <a:r>
                        <a:rPr lang="en-US" dirty="0"/>
                        <a:t>Tuesday, June 2</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a:t>Wednesday, June 3</a:t>
                      </a:r>
                    </a:p>
                    <a:p>
                      <a:endParaRPr lang="en-US" dirty="0"/>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a:t>Thursday, June 4</a:t>
                      </a:r>
                    </a:p>
                    <a:p>
                      <a:endParaRPr lang="en-US" dirty="0"/>
                    </a:p>
                  </a:txBody>
                  <a:tcPr/>
                </a:tc>
                <a:tc>
                  <a:txBody>
                    <a:bodyPr/>
                    <a:lstStyle/>
                    <a:p>
                      <a:r>
                        <a:rPr lang="en-US" dirty="0"/>
                        <a:t>Friday, June 5</a:t>
                      </a:r>
                    </a:p>
                  </a:txBody>
                  <a:tcPr/>
                </a:tc>
                <a:extLst>
                  <a:ext uri="{0D108BD9-81ED-4DB2-BD59-A6C34878D82A}">
                    <a16:rowId xmlns:a16="http://schemas.microsoft.com/office/drawing/2014/main" val="1184639782"/>
                  </a:ext>
                </a:extLst>
              </a:tr>
              <a:tr h="301679">
                <a:tc>
                  <a:txBody>
                    <a:bodyPr/>
                    <a:lstStyle/>
                    <a:p>
                      <a:r>
                        <a:rPr lang="en-US" dirty="0"/>
                        <a:t>10-11am EDT</a:t>
                      </a:r>
                    </a:p>
                  </a:txBody>
                  <a:tcPr/>
                </a:tc>
                <a:tc rowSpan="2">
                  <a:txBody>
                    <a:bodyPr/>
                    <a:lstStyle/>
                    <a:p>
                      <a:r>
                        <a:rPr lang="en-US" dirty="0"/>
                        <a:t>Methodology, Study Team only</a:t>
                      </a:r>
                    </a:p>
                  </a:txBody>
                  <a:tcPr/>
                </a:tc>
                <a:tc>
                  <a:txBody>
                    <a:bodyPr/>
                    <a:lstStyle/>
                    <a:p>
                      <a:endParaRPr lang="en-US" dirty="0"/>
                    </a:p>
                  </a:txBody>
                  <a:tcPr/>
                </a:tc>
                <a:tc>
                  <a:txBody>
                    <a:bodyPr/>
                    <a:lstStyle/>
                    <a:p>
                      <a:endParaRPr lang="en-US" dirty="0"/>
                    </a:p>
                  </a:txBody>
                  <a:tcPr/>
                </a:tc>
                <a:tc rowSpan="2">
                  <a:txBody>
                    <a:bodyPr/>
                    <a:lstStyle/>
                    <a:p>
                      <a:r>
                        <a:rPr lang="en-US" dirty="0"/>
                        <a:t>Evaluations, Study Team only</a:t>
                      </a:r>
                    </a:p>
                  </a:txBody>
                  <a:tcPr/>
                </a:tc>
                <a:extLst>
                  <a:ext uri="{0D108BD9-81ED-4DB2-BD59-A6C34878D82A}">
                    <a16:rowId xmlns:a16="http://schemas.microsoft.com/office/drawing/2014/main" val="2087014120"/>
                  </a:ext>
                </a:extLst>
              </a:tr>
              <a:tr h="301679">
                <a:tc>
                  <a:txBody>
                    <a:bodyPr/>
                    <a:lstStyle/>
                    <a:p>
                      <a:r>
                        <a:rPr lang="en-US" dirty="0"/>
                        <a:t>11am - noon</a:t>
                      </a:r>
                    </a:p>
                  </a:txBody>
                  <a:tcPr/>
                </a:tc>
                <a:tc vMerge="1">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OU – ICA, Xu</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err="1"/>
                        <a:t>LaRC</a:t>
                      </a:r>
                      <a:r>
                        <a:rPr lang="en-US" dirty="0"/>
                        <a:t>/GISS – DRS, </a:t>
                      </a:r>
                      <a:r>
                        <a:rPr lang="en-US" dirty="0" err="1"/>
                        <a:t>Stamnes</a:t>
                      </a:r>
                      <a:endParaRPr lang="en-US" dirty="0"/>
                    </a:p>
                  </a:txBody>
                  <a:tcPr/>
                </a:tc>
                <a:tc vMerge="1">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3017091192"/>
                  </a:ext>
                </a:extLst>
              </a:tr>
              <a:tr h="301679">
                <a:tc>
                  <a:txBody>
                    <a:bodyPr/>
                    <a:lstStyle/>
                    <a:p>
                      <a:r>
                        <a:rPr lang="en-US" dirty="0"/>
                        <a:t>Noon-1pm EDT</a:t>
                      </a:r>
                    </a:p>
                  </a:txBody>
                  <a:tcPr/>
                </a:tc>
                <a:tc>
                  <a:txBody>
                    <a:bodyPr/>
                    <a:lstStyle/>
                    <a:p>
                      <a:endParaRPr lang="en-US" dirty="0"/>
                    </a:p>
                  </a:txBody>
                  <a:tcPr/>
                </a:tc>
                <a:tc>
                  <a:txBody>
                    <a:bodyPr/>
                    <a:lstStyle/>
                    <a:p>
                      <a:r>
                        <a:rPr lang="en-US" dirty="0" err="1"/>
                        <a:t>LaRC</a:t>
                      </a:r>
                      <a:r>
                        <a:rPr lang="en-US" dirty="0"/>
                        <a:t> – DRS, Powell</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err="1"/>
                        <a:t>LaRC</a:t>
                      </a:r>
                      <a:r>
                        <a:rPr lang="en-US" dirty="0"/>
                        <a:t>/GISS – SPA, </a:t>
                      </a:r>
                      <a:r>
                        <a:rPr lang="en-US" dirty="0" err="1"/>
                        <a:t>Stamnes</a:t>
                      </a:r>
                      <a:endParaRPr lang="en-US" dirty="0"/>
                    </a:p>
                  </a:txBody>
                  <a:tcPr/>
                </a:tc>
                <a:tc rowSpan="3">
                  <a:txBody>
                    <a:bodyPr/>
                    <a:lstStyle/>
                    <a:p>
                      <a:r>
                        <a:rPr lang="en-US" dirty="0"/>
                        <a:t>Discussions, Study Team only</a:t>
                      </a:r>
                    </a:p>
                  </a:txBody>
                  <a:tcPr/>
                </a:tc>
                <a:extLst>
                  <a:ext uri="{0D108BD9-81ED-4DB2-BD59-A6C34878D82A}">
                    <a16:rowId xmlns:a16="http://schemas.microsoft.com/office/drawing/2014/main" val="4239530853"/>
                  </a:ext>
                </a:extLst>
              </a:tr>
              <a:tr h="301679">
                <a:tc>
                  <a:txBody>
                    <a:bodyPr/>
                    <a:lstStyle/>
                    <a:p>
                      <a:r>
                        <a:rPr lang="en-US" dirty="0"/>
                        <a:t>1-2pm EDT</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GSFC – DRS, Espinosa</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a:t>OU – DRS, Xu</a:t>
                      </a:r>
                    </a:p>
                  </a:txBody>
                  <a:tcPr/>
                </a:tc>
                <a:tc vMerge="1">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2717351284"/>
                  </a:ext>
                </a:extLst>
              </a:tr>
              <a:tr h="439914">
                <a:tc>
                  <a:txBody>
                    <a:bodyPr/>
                    <a:lstStyle/>
                    <a:p>
                      <a:r>
                        <a:rPr lang="en-US" dirty="0"/>
                        <a:t>2-3pm EDT</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err="1"/>
                        <a:t>LaRC</a:t>
                      </a:r>
                      <a:r>
                        <a:rPr lang="en-US" dirty="0"/>
                        <a:t>/GISS – ICA, Burton</a:t>
                      </a:r>
                    </a:p>
                  </a:txBody>
                  <a:tcPr/>
                </a:tc>
                <a:tc>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r>
                        <a:rPr lang="en-US" dirty="0"/>
                        <a:t>GSFC – SPA, Espinosa</a:t>
                      </a:r>
                    </a:p>
                  </a:txBody>
                  <a:tcPr/>
                </a:tc>
                <a:tc vMerge="1">
                  <a:txBody>
                    <a:bodyPr/>
                    <a:lstStyle/>
                    <a:p>
                      <a:pPr marL="0" marR="0" lvl="0" indent="0" algn="l" defTabSz="748058"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2426570276"/>
                  </a:ext>
                </a:extLst>
              </a:tr>
            </a:tbl>
          </a:graphicData>
        </a:graphic>
      </p:graphicFrame>
    </p:spTree>
    <p:extLst>
      <p:ext uri="{BB962C8B-B14F-4D97-AF65-F5344CB8AC3E}">
        <p14:creationId xmlns:p14="http://schemas.microsoft.com/office/powerpoint/2010/main" val="161994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Interface with the Value Framework Team</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24</a:t>
            </a:fld>
            <a:endParaRPr lang="en-US" b="0">
              <a:solidFill>
                <a:prstClr val="black">
                  <a:tint val="75000"/>
                </a:prstClr>
              </a:solidFill>
              <a:latin typeface="Calibri" panose="020F0502020204030204"/>
              <a:ea typeface="+mn-ea"/>
              <a:cs typeface="+mn-cs"/>
            </a:endParaRPr>
          </a:p>
        </p:txBody>
      </p:sp>
      <p:pic>
        <p:nvPicPr>
          <p:cNvPr id="3" name="Picture 2">
            <a:extLst>
              <a:ext uri="{FF2B5EF4-FFF2-40B4-BE49-F238E27FC236}">
                <a16:creationId xmlns:a16="http://schemas.microsoft.com/office/drawing/2014/main" id="{3BE52F51-960B-4ACA-87BA-FC85AFE0A95E}"/>
              </a:ext>
            </a:extLst>
          </p:cNvPr>
          <p:cNvPicPr>
            <a:picLocks noChangeAspect="1"/>
          </p:cNvPicPr>
          <p:nvPr/>
        </p:nvPicPr>
        <p:blipFill>
          <a:blip r:embed="rId2"/>
          <a:stretch>
            <a:fillRect/>
          </a:stretch>
        </p:blipFill>
        <p:spPr>
          <a:xfrm>
            <a:off x="226570" y="3048001"/>
            <a:ext cx="4717770" cy="2120900"/>
          </a:xfrm>
          <a:prstGeom prst="rect">
            <a:avLst/>
          </a:prstGeom>
        </p:spPr>
      </p:pic>
      <p:graphicFrame>
        <p:nvGraphicFramePr>
          <p:cNvPr id="6" name="Table 5">
            <a:extLst>
              <a:ext uri="{FF2B5EF4-FFF2-40B4-BE49-F238E27FC236}">
                <a16:creationId xmlns:a16="http://schemas.microsoft.com/office/drawing/2014/main" id="{C22F9562-A528-4D35-A5EC-CEF1A1F78A2D}"/>
              </a:ext>
            </a:extLst>
          </p:cNvPr>
          <p:cNvGraphicFramePr>
            <a:graphicFrameLocks noGrp="1"/>
          </p:cNvGraphicFramePr>
          <p:nvPr>
            <p:extLst>
              <p:ext uri="{D42A27DB-BD31-4B8C-83A1-F6EECF244321}">
                <p14:modId xmlns:p14="http://schemas.microsoft.com/office/powerpoint/2010/main" val="3828179755"/>
              </p:ext>
            </p:extLst>
          </p:nvPr>
        </p:nvGraphicFramePr>
        <p:xfrm>
          <a:off x="5581644" y="1769745"/>
          <a:ext cx="5753496" cy="1659255"/>
        </p:xfrm>
        <a:graphic>
          <a:graphicData uri="http://schemas.openxmlformats.org/drawingml/2006/table">
            <a:tbl>
              <a:tblPr/>
              <a:tblGrid>
                <a:gridCol w="1682752">
                  <a:extLst>
                    <a:ext uri="{9D8B030D-6E8A-4147-A177-3AD203B41FA5}">
                      <a16:colId xmlns:a16="http://schemas.microsoft.com/office/drawing/2014/main" val="2454805651"/>
                    </a:ext>
                  </a:extLst>
                </a:gridCol>
                <a:gridCol w="1124756">
                  <a:extLst>
                    <a:ext uri="{9D8B030D-6E8A-4147-A177-3AD203B41FA5}">
                      <a16:colId xmlns:a16="http://schemas.microsoft.com/office/drawing/2014/main" val="2462874708"/>
                    </a:ext>
                  </a:extLst>
                </a:gridCol>
                <a:gridCol w="221445">
                  <a:extLst>
                    <a:ext uri="{9D8B030D-6E8A-4147-A177-3AD203B41FA5}">
                      <a16:colId xmlns:a16="http://schemas.microsoft.com/office/drawing/2014/main" val="502782104"/>
                    </a:ext>
                  </a:extLst>
                </a:gridCol>
                <a:gridCol w="1251549">
                  <a:extLst>
                    <a:ext uri="{9D8B030D-6E8A-4147-A177-3AD203B41FA5}">
                      <a16:colId xmlns:a16="http://schemas.microsoft.com/office/drawing/2014/main" val="1105598697"/>
                    </a:ext>
                  </a:extLst>
                </a:gridCol>
                <a:gridCol w="1472994">
                  <a:extLst>
                    <a:ext uri="{9D8B030D-6E8A-4147-A177-3AD203B41FA5}">
                      <a16:colId xmlns:a16="http://schemas.microsoft.com/office/drawing/2014/main" val="989989898"/>
                    </a:ext>
                  </a:extLst>
                </a:gridCol>
              </a:tblGrid>
              <a:tr h="186055">
                <a:tc gridSpan="5">
                  <a:txBody>
                    <a:bodyPr/>
                    <a:lstStyle/>
                    <a:p>
                      <a:pPr algn="ctr" fontAlgn="b"/>
                      <a:r>
                        <a:rPr lang="en-US" sz="1100" b="1" i="0" u="none" strike="noStrike" dirty="0">
                          <a:solidFill>
                            <a:srgbClr val="000000"/>
                          </a:solidFill>
                          <a:effectLst/>
                          <a:latin typeface="Calibri" panose="020F0502020204030204" pitchFamily="34" charset="0"/>
                        </a:rPr>
                        <a:t>Aerosol Extinction (Total)</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30048283"/>
                  </a:ext>
                </a:extLst>
              </a:tr>
              <a:tr h="186055">
                <a:tc>
                  <a:txBody>
                    <a:bodyPr/>
                    <a:lstStyle/>
                    <a:p>
                      <a:pPr algn="l" fontAlgn="b"/>
                      <a:r>
                        <a:rPr lang="en-US" sz="1100" b="1" i="0" u="none" strike="noStrike">
                          <a:solidFill>
                            <a:srgbClr val="000000"/>
                          </a:solidFill>
                          <a:effectLst/>
                          <a:latin typeface="Calibri" panose="020F0502020204030204" pitchFamily="34" charset="0"/>
                        </a:rPr>
                        <a:t> </a:t>
                      </a:r>
                    </a:p>
                  </a:txBody>
                  <a:tcPr marL="0" marR="0" marT="0" marB="0" anchor="b">
                    <a:lnL w="12700" cap="flat" cmpd="sng" algn="ctr">
                      <a:solidFill>
                        <a:schemeClr val="tx1"/>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57235241"/>
                  </a:ext>
                </a:extLst>
              </a:tr>
              <a:tr h="180975">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4">
                  <a:txBody>
                    <a:bodyPr/>
                    <a:lstStyle/>
                    <a:p>
                      <a:pPr algn="ctr" fontAlgn="ctr"/>
                      <a:r>
                        <a:rPr lang="en-US" sz="1100" b="1" i="0" u="none" strike="noStrike">
                          <a:solidFill>
                            <a:srgbClr val="000000"/>
                          </a:solidFill>
                          <a:effectLst/>
                          <a:latin typeface="Calibri" panose="020F0502020204030204" pitchFamily="34" charset="0"/>
                        </a:rPr>
                        <a:t>Raw Quality Scores from SIT-A</a:t>
                      </a:r>
                    </a:p>
                  </a:txBody>
                  <a:tcPr marL="0" marR="0" marT="0" marB="0" anchor="ctr">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22975241"/>
                  </a:ext>
                </a:extLst>
              </a:tr>
              <a:tr h="180975">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4">
                  <a:txBody>
                    <a:bodyPr/>
                    <a:lstStyle/>
                    <a:p>
                      <a:pPr algn="ctr" fontAlgn="ctr"/>
                      <a:r>
                        <a:rPr lang="en-US" sz="1100" b="1" i="0" u="none" strike="noStrike">
                          <a:solidFill>
                            <a:srgbClr val="000000"/>
                          </a:solidFill>
                          <a:effectLst/>
                          <a:latin typeface="Calibri" panose="020F0502020204030204" pitchFamily="34" charset="0"/>
                        </a:rPr>
                        <a:t>Source: </a:t>
                      </a:r>
                    </a:p>
                  </a:txBody>
                  <a:tcPr marL="0" marR="0" marT="0" marB="0" anchor="ctr">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750793"/>
                  </a:ext>
                </a:extLst>
              </a:tr>
              <a:tr h="186055">
                <a:tc>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gridSpan="2">
                  <a:txBody>
                    <a:bodyPr/>
                    <a:lstStyle/>
                    <a:p>
                      <a:pPr algn="ctr" fontAlgn="b"/>
                      <a:r>
                        <a:rPr lang="en-US" sz="1100" b="0" i="0" u="none" strike="noStrike">
                          <a:solidFill>
                            <a:srgbClr val="000000"/>
                          </a:solidFill>
                          <a:effectLst/>
                          <a:latin typeface="Calibri" panose="020F0502020204030204" pitchFamily="34" charset="0"/>
                        </a:rPr>
                        <a:t>Nadir, Daytime</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fontAlgn="b"/>
                      <a:r>
                        <a:rPr lang="en-US" sz="1100" b="0" i="0" u="none" strike="noStrike">
                          <a:solidFill>
                            <a:srgbClr val="000000"/>
                          </a:solidFill>
                          <a:effectLst/>
                          <a:latin typeface="Calibri" panose="020F0502020204030204" pitchFamily="34" charset="0"/>
                        </a:rPr>
                        <a:t>Nadir, Nighttime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Nadir, Nighttime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Off-nadir, Daytime</a:t>
                      </a:r>
                    </a:p>
                  </a:txBody>
                  <a:tcPr marL="0" marR="0" marT="0" marB="0" anchor="b">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9985679"/>
                  </a:ext>
                </a:extLst>
              </a:tr>
              <a:tr h="180975">
                <a:tc>
                  <a:txBody>
                    <a:bodyPr/>
                    <a:lstStyle/>
                    <a:p>
                      <a:pPr algn="l" fontAlgn="b"/>
                      <a:r>
                        <a:rPr lang="en-US" sz="1100" b="0" i="1" u="none" strike="noStrike" dirty="0">
                          <a:solidFill>
                            <a:srgbClr val="00B050"/>
                          </a:solidFill>
                          <a:effectLst/>
                          <a:latin typeface="Calibri" panose="020F0502020204030204" pitchFamily="34" charset="0"/>
                        </a:rPr>
                        <a:t>Avg in </a:t>
                      </a:r>
                      <a:r>
                        <a:rPr lang="en-US" sz="1100" b="0" i="1" u="none" strike="noStrike" dirty="0">
                          <a:solidFill>
                            <a:srgbClr val="000000"/>
                          </a:solidFill>
                          <a:effectLst/>
                          <a:latin typeface="Calibri" panose="020F0502020204030204" pitchFamily="34" charset="0"/>
                        </a:rPr>
                        <a:t>PBL - Land</a:t>
                      </a:r>
                    </a:p>
                  </a:txBody>
                  <a:tcPr marL="200025"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2271486018"/>
                  </a:ext>
                </a:extLst>
              </a:tr>
              <a:tr h="186055">
                <a:tc>
                  <a:txBody>
                    <a:bodyPr/>
                    <a:lstStyle/>
                    <a:p>
                      <a:pPr algn="l" fontAlgn="b"/>
                      <a:r>
                        <a:rPr lang="en-US" sz="1100" b="0" i="1" u="none" strike="noStrike" dirty="0">
                          <a:solidFill>
                            <a:srgbClr val="00B050"/>
                          </a:solidFill>
                          <a:effectLst/>
                          <a:latin typeface="Calibri" panose="020F0502020204030204" pitchFamily="34" charset="0"/>
                        </a:rPr>
                        <a:t>Avg in </a:t>
                      </a:r>
                      <a:r>
                        <a:rPr lang="en-US" sz="1100" b="0" i="1" u="none" strike="noStrike" dirty="0">
                          <a:solidFill>
                            <a:srgbClr val="000000"/>
                          </a:solidFill>
                          <a:effectLst/>
                          <a:latin typeface="Calibri" panose="020F0502020204030204" pitchFamily="34" charset="0"/>
                        </a:rPr>
                        <a:t>PBL - Ocean</a:t>
                      </a:r>
                    </a:p>
                  </a:txBody>
                  <a:tcPr marL="200025"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329839821"/>
                  </a:ext>
                </a:extLst>
              </a:tr>
              <a:tr h="186055">
                <a:tc>
                  <a:txBody>
                    <a:bodyPr/>
                    <a:lstStyle/>
                    <a:p>
                      <a:pPr algn="l" fontAlgn="b"/>
                      <a:r>
                        <a:rPr lang="en-US" sz="1100" b="0" i="1" u="none" strike="noStrike" dirty="0">
                          <a:solidFill>
                            <a:srgbClr val="00B050"/>
                          </a:solidFill>
                          <a:effectLst/>
                          <a:latin typeface="Calibri" panose="020F0502020204030204" pitchFamily="34" charset="0"/>
                        </a:rPr>
                        <a:t>Avg </a:t>
                      </a:r>
                      <a:r>
                        <a:rPr lang="en-US" sz="1100" b="0" i="1" u="none" strike="noStrike" dirty="0">
                          <a:solidFill>
                            <a:srgbClr val="000000"/>
                          </a:solidFill>
                          <a:effectLst/>
                          <a:latin typeface="Calibri" panose="020F0502020204030204" pitchFamily="34" charset="0"/>
                        </a:rPr>
                        <a:t>Above PBL - Land</a:t>
                      </a:r>
                    </a:p>
                  </a:txBody>
                  <a:tcPr marL="200025"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636362641"/>
                  </a:ext>
                </a:extLst>
              </a:tr>
              <a:tr h="186055">
                <a:tc>
                  <a:txBody>
                    <a:bodyPr/>
                    <a:lstStyle/>
                    <a:p>
                      <a:pPr algn="l" fontAlgn="b"/>
                      <a:r>
                        <a:rPr lang="en-US" sz="1100" b="0" i="1" u="none" strike="noStrike" dirty="0">
                          <a:solidFill>
                            <a:srgbClr val="00B050"/>
                          </a:solidFill>
                          <a:effectLst/>
                          <a:latin typeface="Calibri" panose="020F0502020204030204" pitchFamily="34" charset="0"/>
                        </a:rPr>
                        <a:t>Avg </a:t>
                      </a:r>
                      <a:r>
                        <a:rPr lang="en-US" sz="1100" b="0" i="1" u="none" strike="noStrike" dirty="0">
                          <a:solidFill>
                            <a:srgbClr val="000000"/>
                          </a:solidFill>
                          <a:effectLst/>
                          <a:latin typeface="Calibri" panose="020F0502020204030204" pitchFamily="34" charset="0"/>
                        </a:rPr>
                        <a:t>Above PBL – Ocean</a:t>
                      </a:r>
                    </a:p>
                  </a:txBody>
                  <a:tcPr marL="200025" marR="0" marT="0" marB="0" anchor="b">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7F1"/>
                    </a:solidFill>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7F1"/>
                    </a:solidFill>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7F1"/>
                    </a:solidFill>
                  </a:tcPr>
                </a:tc>
                <a:extLst>
                  <a:ext uri="{0D108BD9-81ED-4DB2-BD59-A6C34878D82A}">
                    <a16:rowId xmlns:a16="http://schemas.microsoft.com/office/drawing/2014/main" val="3072702902"/>
                  </a:ext>
                </a:extLst>
              </a:tr>
            </a:tbl>
          </a:graphicData>
        </a:graphic>
      </p:graphicFrame>
      <p:graphicFrame>
        <p:nvGraphicFramePr>
          <p:cNvPr id="8" name="Table 7">
            <a:extLst>
              <a:ext uri="{FF2B5EF4-FFF2-40B4-BE49-F238E27FC236}">
                <a16:creationId xmlns:a16="http://schemas.microsoft.com/office/drawing/2014/main" id="{4326B49C-51CB-410C-AAC0-6AA37059487B}"/>
              </a:ext>
            </a:extLst>
          </p:cNvPr>
          <p:cNvGraphicFramePr>
            <a:graphicFrameLocks noGrp="1"/>
          </p:cNvGraphicFramePr>
          <p:nvPr>
            <p:extLst>
              <p:ext uri="{D42A27DB-BD31-4B8C-83A1-F6EECF244321}">
                <p14:modId xmlns:p14="http://schemas.microsoft.com/office/powerpoint/2010/main" val="1916359730"/>
              </p:ext>
            </p:extLst>
          </p:nvPr>
        </p:nvGraphicFramePr>
        <p:xfrm>
          <a:off x="5581650" y="4356654"/>
          <a:ext cx="5753496" cy="1659255"/>
        </p:xfrm>
        <a:graphic>
          <a:graphicData uri="http://schemas.openxmlformats.org/drawingml/2006/table">
            <a:tbl>
              <a:tblPr/>
              <a:tblGrid>
                <a:gridCol w="1733550">
                  <a:extLst>
                    <a:ext uri="{9D8B030D-6E8A-4147-A177-3AD203B41FA5}">
                      <a16:colId xmlns:a16="http://schemas.microsoft.com/office/drawing/2014/main" val="2520151528"/>
                    </a:ext>
                  </a:extLst>
                </a:gridCol>
                <a:gridCol w="1143198">
                  <a:extLst>
                    <a:ext uri="{9D8B030D-6E8A-4147-A177-3AD203B41FA5}">
                      <a16:colId xmlns:a16="http://schemas.microsoft.com/office/drawing/2014/main" val="3316469827"/>
                    </a:ext>
                  </a:extLst>
                </a:gridCol>
                <a:gridCol w="209352">
                  <a:extLst>
                    <a:ext uri="{9D8B030D-6E8A-4147-A177-3AD203B41FA5}">
                      <a16:colId xmlns:a16="http://schemas.microsoft.com/office/drawing/2014/main" val="1228136631"/>
                    </a:ext>
                  </a:extLst>
                </a:gridCol>
                <a:gridCol w="1229022">
                  <a:extLst>
                    <a:ext uri="{9D8B030D-6E8A-4147-A177-3AD203B41FA5}">
                      <a16:colId xmlns:a16="http://schemas.microsoft.com/office/drawing/2014/main" val="74600111"/>
                    </a:ext>
                  </a:extLst>
                </a:gridCol>
                <a:gridCol w="1438374">
                  <a:extLst>
                    <a:ext uri="{9D8B030D-6E8A-4147-A177-3AD203B41FA5}">
                      <a16:colId xmlns:a16="http://schemas.microsoft.com/office/drawing/2014/main" val="2253399167"/>
                    </a:ext>
                  </a:extLst>
                </a:gridCol>
              </a:tblGrid>
              <a:tr h="186055">
                <a:tc gridSpan="5">
                  <a:txBody>
                    <a:bodyPr/>
                    <a:lstStyle/>
                    <a:p>
                      <a:pPr algn="ctr" fontAlgn="b"/>
                      <a:r>
                        <a:rPr lang="en-US" sz="1100" b="1" i="0" u="none" strike="noStrike">
                          <a:solidFill>
                            <a:srgbClr val="000000"/>
                          </a:solidFill>
                          <a:effectLst/>
                          <a:latin typeface="Calibri" panose="020F0502020204030204" pitchFamily="34" charset="0"/>
                        </a:rPr>
                        <a:t>Aerosol Optical Depth</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46497909"/>
                  </a:ext>
                </a:extLst>
              </a:tr>
              <a:tr h="186055">
                <a:tc>
                  <a:txBody>
                    <a:bodyPr/>
                    <a:lstStyle/>
                    <a:p>
                      <a:pPr algn="l" fontAlgn="b"/>
                      <a:r>
                        <a:rPr lang="en-US" sz="1100" b="1"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l" fontAlgn="b"/>
                      <a:endParaRPr lang="en-US" sz="1100" b="1"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dirty="0">
                        <a:solidFill>
                          <a:srgbClr val="000000"/>
                        </a:solidFill>
                        <a:effectLst/>
                        <a:latin typeface="Calibri" panose="020F0502020204030204" pitchFamily="34" charset="0"/>
                      </a:endParaRPr>
                    </a:p>
                  </a:txBody>
                  <a:tcPr marL="0" marR="0" marT="0" marB="0" anchor="b">
                    <a:lnL>
                      <a:noFill/>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3679495"/>
                  </a:ext>
                </a:extLst>
              </a:tr>
              <a:tr h="180975">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4">
                  <a:txBody>
                    <a:bodyPr/>
                    <a:lstStyle/>
                    <a:p>
                      <a:pPr algn="ctr" fontAlgn="ctr"/>
                      <a:r>
                        <a:rPr lang="en-US" sz="1100" b="1" i="0" u="none" strike="noStrike">
                          <a:solidFill>
                            <a:srgbClr val="000000"/>
                          </a:solidFill>
                          <a:effectLst/>
                          <a:latin typeface="Calibri" panose="020F0502020204030204" pitchFamily="34" charset="0"/>
                        </a:rPr>
                        <a:t>Raw Quality Scores from SIT-A</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38199988"/>
                  </a:ext>
                </a:extLst>
              </a:tr>
              <a:tr h="180975">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gridSpan="4">
                  <a:txBody>
                    <a:bodyPr/>
                    <a:lstStyle/>
                    <a:p>
                      <a:pPr algn="ctr" fontAlgn="ctr"/>
                      <a:r>
                        <a:rPr lang="en-US" sz="1100" b="1" i="0" u="none" strike="noStrike">
                          <a:solidFill>
                            <a:srgbClr val="000000"/>
                          </a:solidFill>
                          <a:effectLst/>
                          <a:latin typeface="Calibri" panose="020F0502020204030204" pitchFamily="34" charset="0"/>
                        </a:rPr>
                        <a:t>Source: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7057524"/>
                  </a:ext>
                </a:extLst>
              </a:tr>
              <a:tr h="186055">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gridSpan="2">
                  <a:txBody>
                    <a:bodyPr/>
                    <a:lstStyle/>
                    <a:p>
                      <a:pPr algn="ctr" fontAlgn="b"/>
                      <a:r>
                        <a:rPr lang="en-US" sz="1100" b="0" i="0" u="none" strike="noStrike">
                          <a:solidFill>
                            <a:srgbClr val="000000"/>
                          </a:solidFill>
                          <a:effectLst/>
                          <a:latin typeface="Calibri" panose="020F0502020204030204" pitchFamily="34" charset="0"/>
                        </a:rPr>
                        <a:t>Nadir, Daytime</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fontAlgn="b"/>
                      <a:r>
                        <a:rPr lang="en-US" sz="1100" b="0" i="0" u="none" strike="noStrike">
                          <a:solidFill>
                            <a:srgbClr val="000000"/>
                          </a:solidFill>
                          <a:effectLst/>
                          <a:latin typeface="Calibri" panose="020F0502020204030204" pitchFamily="34" charset="0"/>
                        </a:rPr>
                        <a:t>Nadir, Nighttime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Nadir, Nighttime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Off-nadir, Daytime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2997783"/>
                  </a:ext>
                </a:extLst>
              </a:tr>
              <a:tr h="180975">
                <a:tc>
                  <a:txBody>
                    <a:bodyPr/>
                    <a:lstStyle/>
                    <a:p>
                      <a:pPr algn="l" fontAlgn="b"/>
                      <a:r>
                        <a:rPr lang="en-US" sz="1100" b="0" i="1" u="none" strike="noStrike" dirty="0">
                          <a:solidFill>
                            <a:srgbClr val="000000"/>
                          </a:solidFill>
                          <a:effectLst/>
                          <a:latin typeface="Calibri" panose="020F0502020204030204" pitchFamily="34" charset="0"/>
                        </a:rPr>
                        <a:t>PBL - Land</a:t>
                      </a:r>
                    </a:p>
                  </a:txBody>
                  <a:tcPr marL="200025"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1665165064"/>
                  </a:ext>
                </a:extLst>
              </a:tr>
              <a:tr h="186055">
                <a:tc>
                  <a:txBody>
                    <a:bodyPr/>
                    <a:lstStyle/>
                    <a:p>
                      <a:pPr algn="l" fontAlgn="b"/>
                      <a:r>
                        <a:rPr lang="en-US" sz="1100" b="0" i="1" u="none" strike="noStrike" dirty="0">
                          <a:solidFill>
                            <a:srgbClr val="000000"/>
                          </a:solidFill>
                          <a:effectLst/>
                          <a:latin typeface="Calibri" panose="020F0502020204030204" pitchFamily="34" charset="0"/>
                        </a:rPr>
                        <a:t>PBL - Ocean</a:t>
                      </a:r>
                    </a:p>
                  </a:txBody>
                  <a:tcPr marL="200025"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endParaRPr lang="en-US" sz="11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918493577"/>
                  </a:ext>
                </a:extLst>
              </a:tr>
              <a:tr h="186055">
                <a:tc>
                  <a:txBody>
                    <a:bodyPr/>
                    <a:lstStyle/>
                    <a:p>
                      <a:pPr algn="l" fontAlgn="b"/>
                      <a:r>
                        <a:rPr lang="en-US" sz="1100" b="0" i="1" u="none" strike="noStrike" dirty="0">
                          <a:solidFill>
                            <a:srgbClr val="00B050"/>
                          </a:solidFill>
                          <a:effectLst/>
                          <a:latin typeface="Calibri" panose="020F0502020204030204" pitchFamily="34" charset="0"/>
                        </a:rPr>
                        <a:t>Full </a:t>
                      </a:r>
                      <a:r>
                        <a:rPr lang="en-US" sz="1100" b="0" i="1" u="none" strike="noStrike" dirty="0">
                          <a:solidFill>
                            <a:srgbClr val="000000"/>
                          </a:solidFill>
                          <a:effectLst/>
                          <a:latin typeface="Calibri" panose="020F0502020204030204" pitchFamily="34" charset="0"/>
                        </a:rPr>
                        <a:t>Column - Land</a:t>
                      </a:r>
                    </a:p>
                  </a:txBody>
                  <a:tcPr marL="200025"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4255405249"/>
                  </a:ext>
                </a:extLst>
              </a:tr>
              <a:tr h="186055">
                <a:tc>
                  <a:txBody>
                    <a:bodyPr/>
                    <a:lstStyle/>
                    <a:p>
                      <a:pPr algn="l" fontAlgn="b"/>
                      <a:r>
                        <a:rPr lang="en-US" sz="1100" b="0" i="1" u="none" strike="noStrike">
                          <a:solidFill>
                            <a:srgbClr val="00B050"/>
                          </a:solidFill>
                          <a:effectLst/>
                          <a:latin typeface="Calibri" panose="020F0502020204030204" pitchFamily="34" charset="0"/>
                        </a:rPr>
                        <a:t>Full </a:t>
                      </a:r>
                      <a:r>
                        <a:rPr lang="en-US" sz="1100" b="0" i="1" u="none" strike="noStrike">
                          <a:solidFill>
                            <a:srgbClr val="000000"/>
                          </a:solidFill>
                          <a:effectLst/>
                          <a:latin typeface="Calibri" panose="020F0502020204030204" pitchFamily="34" charset="0"/>
                        </a:rPr>
                        <a:t> </a:t>
                      </a:r>
                      <a:r>
                        <a:rPr lang="en-US" sz="1100" b="0" i="1" u="none" strike="noStrike" dirty="0">
                          <a:solidFill>
                            <a:srgbClr val="000000"/>
                          </a:solidFill>
                          <a:effectLst/>
                          <a:latin typeface="Calibri" panose="020F0502020204030204" pitchFamily="34" charset="0"/>
                        </a:rPr>
                        <a:t>Column - Ocean</a:t>
                      </a:r>
                    </a:p>
                  </a:txBody>
                  <a:tcPr marL="200025"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tc hMerge="1">
                  <a:txBody>
                    <a:bodyPr/>
                    <a:lstStyle/>
                    <a:p>
                      <a:pPr algn="l" fontAlgn="b"/>
                      <a:r>
                        <a:rPr lang="en-US" sz="1100" b="0"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183932808"/>
                  </a:ext>
                </a:extLst>
              </a:tr>
            </a:tbl>
          </a:graphicData>
        </a:graphic>
      </p:graphicFrame>
      <p:sp>
        <p:nvSpPr>
          <p:cNvPr id="9" name="Arrow: Curved Down 8">
            <a:extLst>
              <a:ext uri="{FF2B5EF4-FFF2-40B4-BE49-F238E27FC236}">
                <a16:creationId xmlns:a16="http://schemas.microsoft.com/office/drawing/2014/main" id="{5CFCBEE9-79CA-447E-860B-6B8ACE736403}"/>
              </a:ext>
            </a:extLst>
          </p:cNvPr>
          <p:cNvSpPr/>
          <p:nvPr/>
        </p:nvSpPr>
        <p:spPr>
          <a:xfrm rot="19926279">
            <a:off x="3122924" y="1619969"/>
            <a:ext cx="3136900" cy="625944"/>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Arrow: Curved Down 9">
            <a:extLst>
              <a:ext uri="{FF2B5EF4-FFF2-40B4-BE49-F238E27FC236}">
                <a16:creationId xmlns:a16="http://schemas.microsoft.com/office/drawing/2014/main" id="{0D377573-042F-448A-BF40-2DD80AA8F8CD}"/>
              </a:ext>
            </a:extLst>
          </p:cNvPr>
          <p:cNvSpPr/>
          <p:nvPr/>
        </p:nvSpPr>
        <p:spPr>
          <a:xfrm rot="1036858" flipV="1">
            <a:off x="3280641" y="5635499"/>
            <a:ext cx="3136900" cy="74006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A3AF0382-955C-4870-A797-B9067B001C9A}"/>
              </a:ext>
            </a:extLst>
          </p:cNvPr>
          <p:cNvSpPr txBox="1"/>
          <p:nvPr/>
        </p:nvSpPr>
        <p:spPr>
          <a:xfrm>
            <a:off x="6328205" y="1236561"/>
            <a:ext cx="4543680" cy="461665"/>
          </a:xfrm>
          <a:prstGeom prst="rect">
            <a:avLst/>
          </a:prstGeom>
          <a:noFill/>
        </p:spPr>
        <p:txBody>
          <a:bodyPr wrap="none" rtlCol="0">
            <a:spAutoFit/>
          </a:bodyPr>
          <a:lstStyle/>
          <a:p>
            <a:r>
              <a:rPr lang="en-US" sz="2400" dirty="0">
                <a:latin typeface="+mn-lt"/>
              </a:rPr>
              <a:t>Example for vertically resolved GV</a:t>
            </a:r>
          </a:p>
        </p:txBody>
      </p:sp>
      <p:sp>
        <p:nvSpPr>
          <p:cNvPr id="12" name="TextBox 11">
            <a:extLst>
              <a:ext uri="{FF2B5EF4-FFF2-40B4-BE49-F238E27FC236}">
                <a16:creationId xmlns:a16="http://schemas.microsoft.com/office/drawing/2014/main" id="{E80FB780-8489-48E1-AF1F-6EBA0480D43E}"/>
              </a:ext>
            </a:extLst>
          </p:cNvPr>
          <p:cNvSpPr txBox="1"/>
          <p:nvPr/>
        </p:nvSpPr>
        <p:spPr>
          <a:xfrm>
            <a:off x="6456662" y="3908945"/>
            <a:ext cx="3767763" cy="461665"/>
          </a:xfrm>
          <a:prstGeom prst="rect">
            <a:avLst/>
          </a:prstGeom>
          <a:noFill/>
        </p:spPr>
        <p:txBody>
          <a:bodyPr wrap="none" rtlCol="0">
            <a:spAutoFit/>
          </a:bodyPr>
          <a:lstStyle/>
          <a:p>
            <a:r>
              <a:rPr lang="en-US" sz="2400" dirty="0">
                <a:latin typeface="+mn-lt"/>
              </a:rPr>
              <a:t>Example for column/PBL GV</a:t>
            </a:r>
          </a:p>
        </p:txBody>
      </p:sp>
      <p:sp>
        <p:nvSpPr>
          <p:cNvPr id="13" name="TextBox 12">
            <a:extLst>
              <a:ext uri="{FF2B5EF4-FFF2-40B4-BE49-F238E27FC236}">
                <a16:creationId xmlns:a16="http://schemas.microsoft.com/office/drawing/2014/main" id="{0F710402-8524-453D-BDBC-CCB0502FB243}"/>
              </a:ext>
            </a:extLst>
          </p:cNvPr>
          <p:cNvSpPr txBox="1"/>
          <p:nvPr/>
        </p:nvSpPr>
        <p:spPr>
          <a:xfrm>
            <a:off x="226570" y="1169580"/>
            <a:ext cx="3065904" cy="1200329"/>
          </a:xfrm>
          <a:prstGeom prst="rect">
            <a:avLst/>
          </a:prstGeom>
          <a:noFill/>
        </p:spPr>
        <p:txBody>
          <a:bodyPr wrap="none" rtlCol="0">
            <a:spAutoFit/>
          </a:bodyPr>
          <a:lstStyle/>
          <a:p>
            <a:pPr algn="l"/>
            <a:r>
              <a:rPr lang="en-US" dirty="0"/>
              <a:t>For every methodology</a:t>
            </a:r>
          </a:p>
          <a:p>
            <a:pPr algn="l"/>
            <a:r>
              <a:rPr lang="en-US" dirty="0"/>
              <a:t>For all canonical cases (DRS)</a:t>
            </a:r>
          </a:p>
          <a:p>
            <a:pPr algn="l"/>
            <a:r>
              <a:rPr lang="en-US" dirty="0"/>
              <a:t>Report Uncertainties?</a:t>
            </a:r>
          </a:p>
        </p:txBody>
      </p:sp>
      <p:sp>
        <p:nvSpPr>
          <p:cNvPr id="14" name="TextBox 13">
            <a:extLst>
              <a:ext uri="{FF2B5EF4-FFF2-40B4-BE49-F238E27FC236}">
                <a16:creationId xmlns:a16="http://schemas.microsoft.com/office/drawing/2014/main" id="{F0EB47C8-15D1-4331-881F-431DB6C0C653}"/>
              </a:ext>
            </a:extLst>
          </p:cNvPr>
          <p:cNvSpPr txBox="1"/>
          <p:nvPr/>
        </p:nvSpPr>
        <p:spPr>
          <a:xfrm>
            <a:off x="6609348" y="6043595"/>
            <a:ext cx="3873817" cy="369332"/>
          </a:xfrm>
          <a:prstGeom prst="rect">
            <a:avLst/>
          </a:prstGeom>
          <a:noFill/>
        </p:spPr>
        <p:txBody>
          <a:bodyPr wrap="none" rtlCol="0">
            <a:spAutoFit/>
          </a:bodyPr>
          <a:lstStyle/>
          <a:p>
            <a:r>
              <a:rPr lang="en-US" dirty="0">
                <a:solidFill>
                  <a:srgbClr val="FF0000"/>
                </a:solidFill>
              </a:rPr>
              <a:t>Marie, Shaun, I swapped these rows!</a:t>
            </a:r>
          </a:p>
        </p:txBody>
      </p:sp>
      <p:sp>
        <p:nvSpPr>
          <p:cNvPr id="15" name="Arrow: Curved Down 14">
            <a:extLst>
              <a:ext uri="{FF2B5EF4-FFF2-40B4-BE49-F238E27FC236}">
                <a16:creationId xmlns:a16="http://schemas.microsoft.com/office/drawing/2014/main" id="{94FFFD54-6DCB-4BCF-B48C-FE73612DA11C}"/>
              </a:ext>
            </a:extLst>
          </p:cNvPr>
          <p:cNvSpPr/>
          <p:nvPr/>
        </p:nvSpPr>
        <p:spPr>
          <a:xfrm rot="5092965">
            <a:off x="7156464" y="5487345"/>
            <a:ext cx="433131" cy="339264"/>
          </a:xfrm>
          <a:prstGeom prst="curved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09867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a:xfrm>
            <a:off x="0" y="12"/>
            <a:ext cx="12174198" cy="1052945"/>
          </a:xfrm>
        </p:spPr>
        <p:txBody>
          <a:bodyPr>
            <a:normAutofit/>
          </a:bodyPr>
          <a:lstStyle/>
          <a:p>
            <a:r>
              <a:rPr lang="en-US" dirty="0"/>
              <a:t>Interface with the Value Framework Team</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25</a:t>
            </a:fld>
            <a:endParaRPr lang="en-US" b="0">
              <a:solidFill>
                <a:prstClr val="black">
                  <a:tint val="75000"/>
                </a:prstClr>
              </a:solidFill>
              <a:latin typeface="Calibri" panose="020F0502020204030204"/>
              <a:ea typeface="+mn-ea"/>
              <a:cs typeface="+mn-cs"/>
            </a:endParaRPr>
          </a:p>
        </p:txBody>
      </p:sp>
      <p:sp>
        <p:nvSpPr>
          <p:cNvPr id="13" name="TextBox 12">
            <a:extLst>
              <a:ext uri="{FF2B5EF4-FFF2-40B4-BE49-F238E27FC236}">
                <a16:creationId xmlns:a16="http://schemas.microsoft.com/office/drawing/2014/main" id="{0F710402-8524-453D-BDBC-CCB0502FB243}"/>
              </a:ext>
            </a:extLst>
          </p:cNvPr>
          <p:cNvSpPr txBox="1"/>
          <p:nvPr/>
        </p:nvSpPr>
        <p:spPr>
          <a:xfrm>
            <a:off x="56392" y="1026926"/>
            <a:ext cx="4274888" cy="1000274"/>
          </a:xfrm>
          <a:prstGeom prst="rect">
            <a:avLst/>
          </a:prstGeom>
          <a:noFill/>
        </p:spPr>
        <p:txBody>
          <a:bodyPr wrap="none" rtlCol="0">
            <a:spAutoFit/>
          </a:bodyPr>
          <a:lstStyle/>
          <a:p>
            <a:pPr algn="l"/>
            <a:r>
              <a:rPr lang="en-US" b="0" dirty="0">
                <a:latin typeface="+mn-lt"/>
              </a:rPr>
              <a:t>Submit files with individual Quality Scores </a:t>
            </a:r>
          </a:p>
          <a:p>
            <a:pPr algn="l">
              <a:spcBef>
                <a:spcPts val="0"/>
              </a:spcBef>
            </a:pPr>
            <a:r>
              <a:rPr lang="en-US" b="0" dirty="0">
                <a:latin typeface="+mn-lt"/>
              </a:rPr>
              <a:t>and Uncertainties – file naming convention:</a:t>
            </a:r>
          </a:p>
          <a:p>
            <a:pPr algn="l">
              <a:spcBef>
                <a:spcPts val="600"/>
              </a:spcBef>
            </a:pPr>
            <a:r>
              <a:rPr lang="en-US" b="0" dirty="0">
                <a:solidFill>
                  <a:srgbClr val="0000FF"/>
                </a:solidFill>
                <a:latin typeface="+mn-lt"/>
              </a:rPr>
              <a:t>NNN</a:t>
            </a:r>
            <a:r>
              <a:rPr lang="en-US" b="0" dirty="0">
                <a:latin typeface="+mn-lt"/>
              </a:rPr>
              <a:t>_</a:t>
            </a:r>
            <a:r>
              <a:rPr lang="en-US" b="0" dirty="0">
                <a:solidFill>
                  <a:srgbClr val="C00000"/>
                </a:solidFill>
                <a:latin typeface="+mn-lt"/>
              </a:rPr>
              <a:t>TYP</a:t>
            </a:r>
            <a:r>
              <a:rPr lang="en-US" b="0" dirty="0">
                <a:latin typeface="+mn-lt"/>
              </a:rPr>
              <a:t>_</a:t>
            </a:r>
            <a:r>
              <a:rPr lang="en-US" b="0" dirty="0">
                <a:solidFill>
                  <a:srgbClr val="00B050"/>
                </a:solidFill>
                <a:latin typeface="+mn-lt"/>
              </a:rPr>
              <a:t>PLTF</a:t>
            </a:r>
            <a:r>
              <a:rPr lang="en-US" b="0" dirty="0">
                <a:latin typeface="+mn-lt"/>
              </a:rPr>
              <a:t>_</a:t>
            </a:r>
            <a:r>
              <a:rPr lang="en-US" b="0" dirty="0">
                <a:solidFill>
                  <a:srgbClr val="7030A0"/>
                </a:solidFill>
                <a:latin typeface="+mn-lt"/>
              </a:rPr>
              <a:t>OBS</a:t>
            </a:r>
            <a:r>
              <a:rPr lang="en-US" b="0" dirty="0">
                <a:latin typeface="+mn-lt"/>
              </a:rPr>
              <a:t>_</a:t>
            </a:r>
            <a:r>
              <a:rPr lang="en-US" b="0" dirty="0">
                <a:solidFill>
                  <a:srgbClr val="FF9300"/>
                </a:solidFill>
                <a:latin typeface="+mn-lt"/>
              </a:rPr>
              <a:t>SRFC_</a:t>
            </a:r>
            <a:r>
              <a:rPr lang="en-US" b="0" dirty="0">
                <a:solidFill>
                  <a:srgbClr val="FF66FF"/>
                </a:solidFill>
                <a:latin typeface="+mn-lt"/>
              </a:rPr>
              <a:t>RES#</a:t>
            </a:r>
            <a:r>
              <a:rPr lang="en-US" b="0" dirty="0">
                <a:latin typeface="+mn-lt"/>
              </a:rPr>
              <a:t>_</a:t>
            </a:r>
            <a:r>
              <a:rPr lang="en-US" b="0" dirty="0">
                <a:solidFill>
                  <a:srgbClr val="00B0F0"/>
                </a:solidFill>
                <a:latin typeface="+mn-lt"/>
              </a:rPr>
              <a:t>V##</a:t>
            </a:r>
            <a:r>
              <a:rPr lang="en-US" b="0" dirty="0">
                <a:latin typeface="+mn-lt"/>
              </a:rPr>
              <a:t>.csv</a:t>
            </a:r>
          </a:p>
        </p:txBody>
      </p:sp>
      <p:sp>
        <p:nvSpPr>
          <p:cNvPr id="5" name="TextBox 4">
            <a:extLst>
              <a:ext uri="{FF2B5EF4-FFF2-40B4-BE49-F238E27FC236}">
                <a16:creationId xmlns:a16="http://schemas.microsoft.com/office/drawing/2014/main" id="{D3950C8E-FB9F-4FFC-B0E9-1634D9245BE5}"/>
              </a:ext>
            </a:extLst>
          </p:cNvPr>
          <p:cNvSpPr txBox="1"/>
          <p:nvPr/>
        </p:nvSpPr>
        <p:spPr>
          <a:xfrm>
            <a:off x="79873" y="2087932"/>
            <a:ext cx="2149933" cy="1600438"/>
          </a:xfrm>
          <a:prstGeom prst="rect">
            <a:avLst/>
          </a:prstGeom>
          <a:noFill/>
          <a:ln>
            <a:solidFill>
              <a:schemeClr val="tx1"/>
            </a:solidFill>
          </a:ln>
        </p:spPr>
        <p:txBody>
          <a:bodyPr wrap="square" rtlCol="0">
            <a:spAutoFit/>
          </a:bodyPr>
          <a:lstStyle/>
          <a:p>
            <a:pPr algn="l">
              <a:spcBef>
                <a:spcPts val="0"/>
              </a:spcBef>
            </a:pPr>
            <a:r>
              <a:rPr lang="en-US" sz="1400" dirty="0">
                <a:latin typeface="+mn-lt"/>
              </a:rPr>
              <a:t>(Group Name, NNN)</a:t>
            </a:r>
          </a:p>
          <a:p>
            <a:pPr algn="l">
              <a:spcBef>
                <a:spcPts val="0"/>
              </a:spcBef>
            </a:pPr>
            <a:r>
              <a:rPr lang="en-US" sz="1400" b="0" dirty="0">
                <a:solidFill>
                  <a:srgbClr val="0000FF"/>
                </a:solidFill>
                <a:latin typeface="+mn-lt"/>
              </a:rPr>
              <a:t>NLP (NASA </a:t>
            </a:r>
            <a:r>
              <a:rPr lang="en-US" sz="1400" b="0" dirty="0" err="1">
                <a:solidFill>
                  <a:srgbClr val="0000FF"/>
                </a:solidFill>
                <a:latin typeface="+mn-lt"/>
              </a:rPr>
              <a:t>LaRC</a:t>
            </a:r>
            <a:r>
              <a:rPr lang="en-US" sz="1400" b="0" dirty="0">
                <a:solidFill>
                  <a:srgbClr val="0000FF"/>
                </a:solidFill>
                <a:latin typeface="+mn-lt"/>
              </a:rPr>
              <a:t> Powell)</a:t>
            </a:r>
          </a:p>
          <a:p>
            <a:pPr algn="l">
              <a:spcBef>
                <a:spcPts val="0"/>
              </a:spcBef>
            </a:pPr>
            <a:r>
              <a:rPr lang="en-US" sz="1400" b="0" dirty="0">
                <a:solidFill>
                  <a:srgbClr val="0000FF"/>
                </a:solidFill>
                <a:latin typeface="+mn-lt"/>
              </a:rPr>
              <a:t>NLB</a:t>
            </a:r>
          </a:p>
          <a:p>
            <a:pPr algn="l">
              <a:spcBef>
                <a:spcPts val="0"/>
              </a:spcBef>
            </a:pPr>
            <a:r>
              <a:rPr lang="en-US" sz="1400" b="0" dirty="0">
                <a:solidFill>
                  <a:srgbClr val="0000FF"/>
                </a:solidFill>
                <a:latin typeface="+mn-lt"/>
              </a:rPr>
              <a:t>NLS</a:t>
            </a:r>
          </a:p>
          <a:p>
            <a:pPr algn="l">
              <a:spcBef>
                <a:spcPts val="0"/>
              </a:spcBef>
            </a:pPr>
            <a:r>
              <a:rPr lang="en-US" sz="1400" b="0" dirty="0">
                <a:solidFill>
                  <a:srgbClr val="0000FF"/>
                </a:solidFill>
                <a:latin typeface="+mn-lt"/>
              </a:rPr>
              <a:t>NGE (NASA GSFC Espinoza)</a:t>
            </a:r>
          </a:p>
          <a:p>
            <a:pPr algn="l">
              <a:spcBef>
                <a:spcPts val="0"/>
              </a:spcBef>
            </a:pPr>
            <a:r>
              <a:rPr lang="en-US" sz="1400" b="0" dirty="0">
                <a:solidFill>
                  <a:srgbClr val="0000FF"/>
                </a:solidFill>
                <a:latin typeface="+mn-lt"/>
              </a:rPr>
              <a:t>OUX (OU Xu)</a:t>
            </a:r>
          </a:p>
          <a:p>
            <a:pPr algn="l">
              <a:spcBef>
                <a:spcPts val="0"/>
              </a:spcBef>
            </a:pPr>
            <a:r>
              <a:rPr lang="en-US" sz="1400" b="0" strike="sngStrike" dirty="0">
                <a:solidFill>
                  <a:srgbClr val="0000FF"/>
                </a:solidFill>
                <a:latin typeface="+mn-lt"/>
              </a:rPr>
              <a:t>CND (CNES </a:t>
            </a:r>
            <a:r>
              <a:rPr lang="en-US" sz="1400" b="0" strike="sngStrike" dirty="0" err="1">
                <a:solidFill>
                  <a:srgbClr val="0000FF"/>
                </a:solidFill>
                <a:latin typeface="+mn-lt"/>
              </a:rPr>
              <a:t>Dubovik</a:t>
            </a:r>
            <a:r>
              <a:rPr lang="en-US" sz="1400" b="0" strike="sngStrike" dirty="0">
                <a:solidFill>
                  <a:srgbClr val="0000FF"/>
                </a:solidFill>
                <a:latin typeface="+mn-lt"/>
              </a:rPr>
              <a:t>)</a:t>
            </a:r>
          </a:p>
        </p:txBody>
      </p:sp>
      <p:sp>
        <p:nvSpPr>
          <p:cNvPr id="16" name="TextBox 15">
            <a:extLst>
              <a:ext uri="{FF2B5EF4-FFF2-40B4-BE49-F238E27FC236}">
                <a16:creationId xmlns:a16="http://schemas.microsoft.com/office/drawing/2014/main" id="{9EE5AD73-D831-40F9-A392-9456BEC11CA1}"/>
              </a:ext>
            </a:extLst>
          </p:cNvPr>
          <p:cNvSpPr txBox="1"/>
          <p:nvPr/>
        </p:nvSpPr>
        <p:spPr>
          <a:xfrm>
            <a:off x="152801" y="5166456"/>
            <a:ext cx="2004075" cy="1384995"/>
          </a:xfrm>
          <a:prstGeom prst="rect">
            <a:avLst/>
          </a:prstGeom>
          <a:solidFill>
            <a:schemeClr val="bg1"/>
          </a:solidFill>
          <a:ln>
            <a:solidFill>
              <a:schemeClr val="tx1"/>
            </a:solidFill>
          </a:ln>
        </p:spPr>
        <p:txBody>
          <a:bodyPr wrap="none" rtlCol="0">
            <a:spAutoFit/>
          </a:bodyPr>
          <a:lstStyle/>
          <a:p>
            <a:pPr algn="l">
              <a:spcBef>
                <a:spcPts val="0"/>
              </a:spcBef>
            </a:pPr>
            <a:r>
              <a:rPr lang="en-US" sz="1400" dirty="0">
                <a:latin typeface="+mn-lt"/>
              </a:rPr>
              <a:t>(Platform/instr. combo, </a:t>
            </a:r>
          </a:p>
          <a:p>
            <a:pPr algn="l">
              <a:spcBef>
                <a:spcPts val="0"/>
              </a:spcBef>
            </a:pPr>
            <a:r>
              <a:rPr lang="en-US" sz="1400" dirty="0">
                <a:latin typeface="+mn-lt"/>
              </a:rPr>
              <a:t>PLTF, 4)</a:t>
            </a:r>
          </a:p>
          <a:p>
            <a:pPr algn="l">
              <a:spcBef>
                <a:spcPts val="0"/>
              </a:spcBef>
            </a:pPr>
            <a:r>
              <a:rPr lang="en-US" sz="1400" b="0" dirty="0">
                <a:solidFill>
                  <a:srgbClr val="00B050"/>
                </a:solidFill>
                <a:latin typeface="+mn-lt"/>
              </a:rPr>
              <a:t>SSP0: SSP, lidar 5, pol 7</a:t>
            </a:r>
          </a:p>
          <a:p>
            <a:pPr algn="l">
              <a:spcBef>
                <a:spcPts val="0"/>
              </a:spcBef>
            </a:pPr>
            <a:r>
              <a:rPr lang="en-US" sz="1400" b="0" dirty="0">
                <a:solidFill>
                  <a:srgbClr val="00B050"/>
                </a:solidFill>
                <a:latin typeface="+mn-lt"/>
              </a:rPr>
              <a:t>SSP1: SSP, lidar 6, pol 7</a:t>
            </a:r>
          </a:p>
          <a:p>
            <a:pPr algn="l">
              <a:spcBef>
                <a:spcPts val="0"/>
              </a:spcBef>
            </a:pPr>
            <a:r>
              <a:rPr lang="en-US" sz="1400" b="0" dirty="0">
                <a:solidFill>
                  <a:srgbClr val="00B050"/>
                </a:solidFill>
                <a:latin typeface="+mn-lt"/>
              </a:rPr>
              <a:t>SSP2: SSP, lidar 9, pol 7</a:t>
            </a:r>
          </a:p>
          <a:p>
            <a:pPr algn="l">
              <a:spcBef>
                <a:spcPts val="0"/>
              </a:spcBef>
            </a:pPr>
            <a:r>
              <a:rPr lang="en-US" sz="1400" b="0" dirty="0">
                <a:solidFill>
                  <a:srgbClr val="00B050"/>
                </a:solidFill>
                <a:latin typeface="+mn-lt"/>
              </a:rPr>
              <a:t>SSG3: SSG, lidar 9, pol 4b</a:t>
            </a:r>
          </a:p>
        </p:txBody>
      </p:sp>
      <p:sp>
        <p:nvSpPr>
          <p:cNvPr id="17" name="TextBox 16">
            <a:extLst>
              <a:ext uri="{FF2B5EF4-FFF2-40B4-BE49-F238E27FC236}">
                <a16:creationId xmlns:a16="http://schemas.microsoft.com/office/drawing/2014/main" id="{510F13A0-E8C1-4A0A-9D25-0AB41FBA719D}"/>
              </a:ext>
            </a:extLst>
          </p:cNvPr>
          <p:cNvSpPr txBox="1"/>
          <p:nvPr/>
        </p:nvSpPr>
        <p:spPr>
          <a:xfrm>
            <a:off x="75650" y="3738882"/>
            <a:ext cx="2315762" cy="1169551"/>
          </a:xfrm>
          <a:prstGeom prst="rect">
            <a:avLst/>
          </a:prstGeom>
          <a:noFill/>
          <a:ln>
            <a:solidFill>
              <a:schemeClr val="tx1"/>
            </a:solidFill>
          </a:ln>
        </p:spPr>
        <p:txBody>
          <a:bodyPr wrap="none" rtlCol="0">
            <a:spAutoFit/>
          </a:bodyPr>
          <a:lstStyle/>
          <a:p>
            <a:pPr algn="l">
              <a:spcBef>
                <a:spcPts val="0"/>
              </a:spcBef>
            </a:pPr>
            <a:r>
              <a:rPr lang="en-US" sz="1400" dirty="0">
                <a:latin typeface="+mn-lt"/>
              </a:rPr>
              <a:t>(Analysis Type, TYP)</a:t>
            </a:r>
          </a:p>
          <a:p>
            <a:pPr algn="l">
              <a:spcBef>
                <a:spcPts val="0"/>
              </a:spcBef>
            </a:pPr>
            <a:r>
              <a:rPr lang="en-US" sz="1400" b="0" dirty="0">
                <a:solidFill>
                  <a:srgbClr val="C00000"/>
                </a:solidFill>
                <a:latin typeface="+mn-lt"/>
              </a:rPr>
              <a:t>ICA, SPA, RDA, DRS</a:t>
            </a:r>
            <a:endParaRPr lang="en-US" sz="1400" b="0" dirty="0">
              <a:latin typeface="+mn-lt"/>
            </a:endParaRPr>
          </a:p>
          <a:p>
            <a:pPr algn="l">
              <a:spcBef>
                <a:spcPts val="0"/>
              </a:spcBef>
            </a:pPr>
            <a:r>
              <a:rPr lang="en-US" sz="1400" b="0" dirty="0">
                <a:latin typeface="+mn-lt"/>
              </a:rPr>
              <a:t>If </a:t>
            </a:r>
            <a:r>
              <a:rPr lang="en-US" sz="1400" b="0" dirty="0">
                <a:solidFill>
                  <a:srgbClr val="C00000"/>
                </a:solidFill>
                <a:latin typeface="+mn-lt"/>
              </a:rPr>
              <a:t>DRS/ICA</a:t>
            </a:r>
            <a:r>
              <a:rPr lang="en-US" sz="1400" b="0" dirty="0">
                <a:latin typeface="+mn-lt"/>
              </a:rPr>
              <a:t>, add case number:</a:t>
            </a:r>
          </a:p>
          <a:p>
            <a:pPr algn="l">
              <a:spcBef>
                <a:spcPts val="0"/>
              </a:spcBef>
            </a:pPr>
            <a:r>
              <a:rPr lang="en-US" sz="1400" b="0" strike="sngStrike" dirty="0">
                <a:solidFill>
                  <a:srgbClr val="C00000"/>
                </a:solidFill>
                <a:latin typeface="+mn-lt"/>
              </a:rPr>
              <a:t>DRS6i or ICA6i</a:t>
            </a:r>
          </a:p>
          <a:p>
            <a:pPr algn="l">
              <a:spcBef>
                <a:spcPts val="0"/>
              </a:spcBef>
            </a:pPr>
            <a:r>
              <a:rPr lang="en-US" sz="1400" b="0" dirty="0" err="1">
                <a:solidFill>
                  <a:srgbClr val="C00000"/>
                </a:solidFill>
                <a:latin typeface="+mn-lt"/>
              </a:rPr>
              <a:t>DRSall</a:t>
            </a:r>
            <a:r>
              <a:rPr lang="en-US" sz="1400" b="0" dirty="0">
                <a:solidFill>
                  <a:srgbClr val="C00000"/>
                </a:solidFill>
                <a:latin typeface="+mn-lt"/>
              </a:rPr>
              <a:t>… </a:t>
            </a:r>
            <a:r>
              <a:rPr lang="en-US" sz="1400" b="0" dirty="0" err="1">
                <a:solidFill>
                  <a:srgbClr val="C00000"/>
                </a:solidFill>
                <a:latin typeface="+mn-lt"/>
              </a:rPr>
              <a:t>ICAall</a:t>
            </a:r>
            <a:endParaRPr lang="en-US" sz="1400" b="0" dirty="0">
              <a:latin typeface="+mn-lt"/>
            </a:endParaRPr>
          </a:p>
        </p:txBody>
      </p:sp>
      <p:sp>
        <p:nvSpPr>
          <p:cNvPr id="18" name="TextBox 17">
            <a:extLst>
              <a:ext uri="{FF2B5EF4-FFF2-40B4-BE49-F238E27FC236}">
                <a16:creationId xmlns:a16="http://schemas.microsoft.com/office/drawing/2014/main" id="{BFE71710-BB49-4A80-8089-5447D1BCB5DC}"/>
              </a:ext>
            </a:extLst>
          </p:cNvPr>
          <p:cNvSpPr txBox="1"/>
          <p:nvPr/>
        </p:nvSpPr>
        <p:spPr>
          <a:xfrm>
            <a:off x="2490116" y="2129956"/>
            <a:ext cx="2104166" cy="954107"/>
          </a:xfrm>
          <a:prstGeom prst="rect">
            <a:avLst/>
          </a:prstGeom>
          <a:noFill/>
          <a:ln>
            <a:solidFill>
              <a:schemeClr val="tx1"/>
            </a:solidFill>
          </a:ln>
        </p:spPr>
        <p:txBody>
          <a:bodyPr wrap="none" rtlCol="0">
            <a:spAutoFit/>
          </a:bodyPr>
          <a:lstStyle/>
          <a:p>
            <a:pPr algn="l">
              <a:spcBef>
                <a:spcPts val="0"/>
              </a:spcBef>
            </a:pPr>
            <a:r>
              <a:rPr lang="en-US" sz="1400" dirty="0">
                <a:latin typeface="+mn-lt"/>
              </a:rPr>
              <a:t>(Observing Mode, OBS, 3)</a:t>
            </a:r>
          </a:p>
          <a:p>
            <a:pPr algn="l">
              <a:spcBef>
                <a:spcPts val="0"/>
              </a:spcBef>
            </a:pPr>
            <a:r>
              <a:rPr lang="en-US" sz="1400" b="0" dirty="0">
                <a:solidFill>
                  <a:srgbClr val="7030A0"/>
                </a:solidFill>
                <a:latin typeface="+mn-lt"/>
              </a:rPr>
              <a:t>NAD – Nadir, Daytime</a:t>
            </a:r>
          </a:p>
          <a:p>
            <a:pPr algn="l">
              <a:spcBef>
                <a:spcPts val="0"/>
              </a:spcBef>
            </a:pPr>
            <a:r>
              <a:rPr lang="en-US" sz="1400" b="0" dirty="0">
                <a:solidFill>
                  <a:srgbClr val="7030A0"/>
                </a:solidFill>
                <a:latin typeface="+mn-lt"/>
              </a:rPr>
              <a:t>NAN – Nadir, Nighttime</a:t>
            </a:r>
          </a:p>
          <a:p>
            <a:pPr algn="l">
              <a:spcBef>
                <a:spcPts val="0"/>
              </a:spcBef>
            </a:pPr>
            <a:r>
              <a:rPr lang="en-US" sz="1400" b="0" dirty="0">
                <a:solidFill>
                  <a:srgbClr val="7030A0"/>
                </a:solidFill>
                <a:latin typeface="+mn-lt"/>
              </a:rPr>
              <a:t>OND – Off-Nadir, Daytime</a:t>
            </a:r>
          </a:p>
        </p:txBody>
      </p:sp>
      <p:sp>
        <p:nvSpPr>
          <p:cNvPr id="19" name="TextBox 18">
            <a:extLst>
              <a:ext uri="{FF2B5EF4-FFF2-40B4-BE49-F238E27FC236}">
                <a16:creationId xmlns:a16="http://schemas.microsoft.com/office/drawing/2014/main" id="{D6E2C48B-7D46-4C52-BC04-3F566C3EF5D4}"/>
              </a:ext>
            </a:extLst>
          </p:cNvPr>
          <p:cNvSpPr txBox="1"/>
          <p:nvPr/>
        </p:nvSpPr>
        <p:spPr>
          <a:xfrm>
            <a:off x="2763438" y="3186819"/>
            <a:ext cx="1478290" cy="954107"/>
          </a:xfrm>
          <a:prstGeom prst="rect">
            <a:avLst/>
          </a:prstGeom>
          <a:noFill/>
          <a:ln>
            <a:solidFill>
              <a:schemeClr val="tx1"/>
            </a:solidFill>
          </a:ln>
        </p:spPr>
        <p:txBody>
          <a:bodyPr wrap="none" rtlCol="0">
            <a:spAutoFit/>
          </a:bodyPr>
          <a:lstStyle/>
          <a:p>
            <a:pPr algn="l">
              <a:spcBef>
                <a:spcPts val="0"/>
              </a:spcBef>
            </a:pPr>
            <a:r>
              <a:rPr lang="en-US" sz="1400" dirty="0">
                <a:latin typeface="+mn-lt"/>
              </a:rPr>
              <a:t>(Surface, SRFC, 3)</a:t>
            </a:r>
          </a:p>
          <a:p>
            <a:pPr algn="l">
              <a:spcBef>
                <a:spcPts val="0"/>
              </a:spcBef>
            </a:pPr>
            <a:r>
              <a:rPr lang="en-US" sz="1400" b="0" dirty="0">
                <a:solidFill>
                  <a:srgbClr val="FF9300"/>
                </a:solidFill>
                <a:latin typeface="+mn-lt"/>
              </a:rPr>
              <a:t>LNDD (Desert)</a:t>
            </a:r>
          </a:p>
          <a:p>
            <a:pPr algn="l">
              <a:spcBef>
                <a:spcPts val="0"/>
              </a:spcBef>
            </a:pPr>
            <a:r>
              <a:rPr lang="en-US" sz="1400" b="0" strike="sngStrike" dirty="0">
                <a:solidFill>
                  <a:srgbClr val="FF9300"/>
                </a:solidFill>
                <a:latin typeface="+mn-lt"/>
              </a:rPr>
              <a:t>LNDV (Vegetated)</a:t>
            </a:r>
          </a:p>
          <a:p>
            <a:pPr algn="l">
              <a:spcBef>
                <a:spcPts val="0"/>
              </a:spcBef>
            </a:pPr>
            <a:r>
              <a:rPr lang="en-US" sz="1400" b="0" dirty="0">
                <a:solidFill>
                  <a:srgbClr val="FF9300"/>
                </a:solidFill>
                <a:latin typeface="+mn-lt"/>
              </a:rPr>
              <a:t>OCEN</a:t>
            </a:r>
          </a:p>
        </p:txBody>
      </p:sp>
      <p:sp>
        <p:nvSpPr>
          <p:cNvPr id="20" name="TextBox 19">
            <a:extLst>
              <a:ext uri="{FF2B5EF4-FFF2-40B4-BE49-F238E27FC236}">
                <a16:creationId xmlns:a16="http://schemas.microsoft.com/office/drawing/2014/main" id="{2F081115-AE4B-44C3-A42C-AFDF3026F991}"/>
              </a:ext>
            </a:extLst>
          </p:cNvPr>
          <p:cNvSpPr txBox="1"/>
          <p:nvPr/>
        </p:nvSpPr>
        <p:spPr>
          <a:xfrm>
            <a:off x="2626820" y="4236431"/>
            <a:ext cx="1830758" cy="738664"/>
          </a:xfrm>
          <a:prstGeom prst="rect">
            <a:avLst/>
          </a:prstGeom>
          <a:noFill/>
          <a:ln>
            <a:solidFill>
              <a:schemeClr val="tx1"/>
            </a:solidFill>
          </a:ln>
        </p:spPr>
        <p:txBody>
          <a:bodyPr wrap="none" rtlCol="0">
            <a:spAutoFit/>
          </a:bodyPr>
          <a:lstStyle/>
          <a:p>
            <a:pPr algn="l">
              <a:spcBef>
                <a:spcPts val="0"/>
              </a:spcBef>
            </a:pPr>
            <a:r>
              <a:rPr lang="en-US" sz="1400">
                <a:latin typeface="+mn-lt"/>
              </a:rPr>
              <a:t>(</a:t>
            </a:r>
            <a:r>
              <a:rPr lang="en-US" sz="1400" dirty="0">
                <a:latin typeface="+mn-lt"/>
              </a:rPr>
              <a:t>Version Number V##)</a:t>
            </a:r>
          </a:p>
          <a:p>
            <a:pPr algn="l">
              <a:spcBef>
                <a:spcPts val="0"/>
              </a:spcBef>
            </a:pPr>
            <a:r>
              <a:rPr lang="en-US" sz="1400" b="0" dirty="0">
                <a:solidFill>
                  <a:srgbClr val="00B0F0"/>
                </a:solidFill>
                <a:latin typeface="+mn-lt"/>
              </a:rPr>
              <a:t>V01</a:t>
            </a:r>
          </a:p>
          <a:p>
            <a:pPr algn="l">
              <a:spcBef>
                <a:spcPts val="0"/>
              </a:spcBef>
            </a:pPr>
            <a:r>
              <a:rPr lang="en-US" sz="1400" b="0" dirty="0">
                <a:solidFill>
                  <a:srgbClr val="00B0F0"/>
                </a:solidFill>
                <a:latin typeface="+mn-lt"/>
              </a:rPr>
              <a:t>V02…</a:t>
            </a:r>
          </a:p>
        </p:txBody>
      </p:sp>
      <p:sp>
        <p:nvSpPr>
          <p:cNvPr id="7" name="Rectangle 6">
            <a:extLst>
              <a:ext uri="{FF2B5EF4-FFF2-40B4-BE49-F238E27FC236}">
                <a16:creationId xmlns:a16="http://schemas.microsoft.com/office/drawing/2014/main" id="{2DEEA2DB-FDFD-41C0-8CA7-077E1C01E230}"/>
              </a:ext>
            </a:extLst>
          </p:cNvPr>
          <p:cNvSpPr/>
          <p:nvPr/>
        </p:nvSpPr>
        <p:spPr>
          <a:xfrm>
            <a:off x="10050231" y="1074072"/>
            <a:ext cx="1456424" cy="523220"/>
          </a:xfrm>
          <a:prstGeom prst="rect">
            <a:avLst/>
          </a:prstGeom>
        </p:spPr>
        <p:txBody>
          <a:bodyPr wrap="none">
            <a:spAutoFit/>
          </a:bodyPr>
          <a:lstStyle/>
          <a:p>
            <a:pPr algn="l">
              <a:spcBef>
                <a:spcPts val="0"/>
              </a:spcBef>
            </a:pPr>
            <a:r>
              <a:rPr lang="en-US" sz="1400" b="0" dirty="0">
                <a:latin typeface="+mn-lt"/>
              </a:rPr>
              <a:t>Format: %8.3f</a:t>
            </a:r>
          </a:p>
          <a:p>
            <a:pPr algn="l">
              <a:spcBef>
                <a:spcPts val="0"/>
              </a:spcBef>
            </a:pPr>
            <a:r>
              <a:rPr lang="en-US" sz="1400" b="0" dirty="0">
                <a:latin typeface="+mn-lt"/>
              </a:rPr>
              <a:t>Fill value 999.000</a:t>
            </a:r>
          </a:p>
        </p:txBody>
      </p:sp>
      <p:pic>
        <p:nvPicPr>
          <p:cNvPr id="14" name="Picture 13">
            <a:extLst>
              <a:ext uri="{FF2B5EF4-FFF2-40B4-BE49-F238E27FC236}">
                <a16:creationId xmlns:a16="http://schemas.microsoft.com/office/drawing/2014/main" id="{8D52527E-85C1-4263-9B10-704AC98C1E0E}"/>
              </a:ext>
            </a:extLst>
          </p:cNvPr>
          <p:cNvPicPr>
            <a:picLocks noChangeAspect="1"/>
          </p:cNvPicPr>
          <p:nvPr/>
        </p:nvPicPr>
        <p:blipFill>
          <a:blip r:embed="rId2"/>
          <a:stretch>
            <a:fillRect/>
          </a:stretch>
        </p:blipFill>
        <p:spPr>
          <a:xfrm>
            <a:off x="8428948" y="1748695"/>
            <a:ext cx="3741041" cy="4972790"/>
          </a:xfrm>
          <a:prstGeom prst="rect">
            <a:avLst/>
          </a:prstGeom>
          <a:solidFill>
            <a:schemeClr val="bg1"/>
          </a:solidFill>
        </p:spPr>
      </p:pic>
      <p:pic>
        <p:nvPicPr>
          <p:cNvPr id="21" name="Picture 20">
            <a:extLst>
              <a:ext uri="{FF2B5EF4-FFF2-40B4-BE49-F238E27FC236}">
                <a16:creationId xmlns:a16="http://schemas.microsoft.com/office/drawing/2014/main" id="{732E87F9-9C16-4DA5-95E7-303295031C5A}"/>
              </a:ext>
            </a:extLst>
          </p:cNvPr>
          <p:cNvPicPr>
            <a:picLocks noChangeAspect="1"/>
          </p:cNvPicPr>
          <p:nvPr/>
        </p:nvPicPr>
        <p:blipFill>
          <a:blip r:embed="rId3"/>
          <a:stretch>
            <a:fillRect/>
          </a:stretch>
        </p:blipFill>
        <p:spPr>
          <a:xfrm>
            <a:off x="4703306" y="1026787"/>
            <a:ext cx="3703520" cy="4917974"/>
          </a:xfrm>
          <a:prstGeom prst="rect">
            <a:avLst/>
          </a:prstGeom>
          <a:solidFill>
            <a:schemeClr val="bg1"/>
          </a:solidFill>
        </p:spPr>
      </p:pic>
      <p:sp>
        <p:nvSpPr>
          <p:cNvPr id="15" name="TextBox 14">
            <a:extLst>
              <a:ext uri="{FF2B5EF4-FFF2-40B4-BE49-F238E27FC236}">
                <a16:creationId xmlns:a16="http://schemas.microsoft.com/office/drawing/2014/main" id="{828936AF-8998-4F27-B96E-36D2E7CE1FCA}"/>
              </a:ext>
            </a:extLst>
          </p:cNvPr>
          <p:cNvSpPr txBox="1"/>
          <p:nvPr/>
        </p:nvSpPr>
        <p:spPr>
          <a:xfrm>
            <a:off x="2561167" y="5072399"/>
            <a:ext cx="1769908" cy="1384995"/>
          </a:xfrm>
          <a:prstGeom prst="rect">
            <a:avLst/>
          </a:prstGeom>
          <a:noFill/>
          <a:ln>
            <a:solidFill>
              <a:schemeClr val="tx1"/>
            </a:solidFill>
          </a:ln>
        </p:spPr>
        <p:txBody>
          <a:bodyPr wrap="none" rtlCol="0">
            <a:spAutoFit/>
          </a:bodyPr>
          <a:lstStyle/>
          <a:p>
            <a:pPr algn="l">
              <a:spcBef>
                <a:spcPts val="0"/>
              </a:spcBef>
            </a:pPr>
            <a:r>
              <a:rPr lang="en-US" sz="1400" dirty="0">
                <a:latin typeface="+mn-lt"/>
              </a:rPr>
              <a:t>(Resolution, RES#, 5)</a:t>
            </a:r>
          </a:p>
          <a:p>
            <a:pPr algn="l">
              <a:spcBef>
                <a:spcPts val="0"/>
              </a:spcBef>
            </a:pPr>
            <a:r>
              <a:rPr lang="en-US" sz="1400" dirty="0">
                <a:solidFill>
                  <a:srgbClr val="FF66FF"/>
                </a:solidFill>
                <a:latin typeface="+mn-lt"/>
              </a:rPr>
              <a:t>RES1: </a:t>
            </a:r>
            <a:r>
              <a:rPr lang="en-US" sz="1400" dirty="0">
                <a:solidFill>
                  <a:srgbClr val="FF66FF"/>
                </a:solidFill>
                <a:latin typeface="Calibri" panose="020F0502020204030204" pitchFamily="34" charset="0"/>
              </a:rPr>
              <a:t>50kmH/500mV</a:t>
            </a:r>
            <a:endParaRPr lang="en-US" sz="1400" dirty="0">
              <a:solidFill>
                <a:srgbClr val="FF66FF"/>
              </a:solidFill>
              <a:latin typeface="+mn-lt"/>
            </a:endParaRPr>
          </a:p>
          <a:p>
            <a:pPr algn="l">
              <a:spcBef>
                <a:spcPts val="0"/>
              </a:spcBef>
            </a:pPr>
            <a:r>
              <a:rPr lang="en-US" sz="1400" b="0" dirty="0">
                <a:solidFill>
                  <a:srgbClr val="FF66FF"/>
                </a:solidFill>
                <a:latin typeface="+mn-lt"/>
              </a:rPr>
              <a:t>RES2: 05kmH/500mV</a:t>
            </a:r>
          </a:p>
          <a:p>
            <a:pPr algn="l">
              <a:spcBef>
                <a:spcPts val="0"/>
              </a:spcBef>
            </a:pPr>
            <a:r>
              <a:rPr lang="en-US" sz="1400" b="0" dirty="0">
                <a:solidFill>
                  <a:srgbClr val="FF66FF"/>
                </a:solidFill>
                <a:latin typeface="+mn-lt"/>
              </a:rPr>
              <a:t>RES3: 25kmH/500mV</a:t>
            </a:r>
          </a:p>
          <a:p>
            <a:pPr algn="l">
              <a:spcBef>
                <a:spcPts val="0"/>
              </a:spcBef>
            </a:pPr>
            <a:r>
              <a:rPr lang="en-US" sz="1400" dirty="0">
                <a:solidFill>
                  <a:srgbClr val="FF66FF"/>
                </a:solidFill>
                <a:latin typeface="+mn-lt"/>
              </a:rPr>
              <a:t>RES4: 01kmH/30mV</a:t>
            </a:r>
          </a:p>
          <a:p>
            <a:pPr algn="l">
              <a:spcBef>
                <a:spcPts val="0"/>
              </a:spcBef>
            </a:pPr>
            <a:r>
              <a:rPr lang="en-US" sz="1400" dirty="0">
                <a:solidFill>
                  <a:srgbClr val="FF66FF"/>
                </a:solidFill>
                <a:latin typeface="+mn-lt"/>
              </a:rPr>
              <a:t>RES5: 05kmH/30mV</a:t>
            </a:r>
          </a:p>
        </p:txBody>
      </p:sp>
    </p:spTree>
    <p:extLst>
      <p:ext uri="{BB962C8B-B14F-4D97-AF65-F5344CB8AC3E}">
        <p14:creationId xmlns:p14="http://schemas.microsoft.com/office/powerpoint/2010/main" val="30897595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AEF02-E722-40CE-8470-1D866CD91A4D}"/>
              </a:ext>
            </a:extLst>
          </p:cNvPr>
          <p:cNvSpPr>
            <a:spLocks noGrp="1"/>
          </p:cNvSpPr>
          <p:nvPr>
            <p:ph type="title"/>
          </p:nvPr>
        </p:nvSpPr>
        <p:spPr/>
        <p:txBody>
          <a:bodyPr/>
          <a:lstStyle/>
          <a:p>
            <a:r>
              <a:rPr lang="en-US" dirty="0"/>
              <a:t>“Bundling” for Weighting, the Volume problem</a:t>
            </a:r>
          </a:p>
        </p:txBody>
      </p:sp>
      <p:sp>
        <p:nvSpPr>
          <p:cNvPr id="4" name="Slide Number Placeholder 3">
            <a:extLst>
              <a:ext uri="{FF2B5EF4-FFF2-40B4-BE49-F238E27FC236}">
                <a16:creationId xmlns:a16="http://schemas.microsoft.com/office/drawing/2014/main" id="{0748B2D4-5CA2-4AD5-8DA0-919392A2764C}"/>
              </a:ext>
            </a:extLst>
          </p:cNvPr>
          <p:cNvSpPr>
            <a:spLocks noGrp="1"/>
          </p:cNvSpPr>
          <p:nvPr>
            <p:ph type="sldNum" sz="quarter" idx="12"/>
          </p:nvPr>
        </p:nvSpPr>
        <p:spPr/>
        <p:txBody>
          <a:bodyPr/>
          <a:lstStyle/>
          <a:p>
            <a:fld id="{98C382E8-64D7-CF41-91DF-781111A69940}" type="slidenum">
              <a:rPr lang="en-US" smtClean="0"/>
              <a:t>26</a:t>
            </a:fld>
            <a:endParaRPr lang="en-US"/>
          </a:p>
        </p:txBody>
      </p:sp>
      <p:graphicFrame>
        <p:nvGraphicFramePr>
          <p:cNvPr id="6" name="Table 5">
            <a:extLst>
              <a:ext uri="{FF2B5EF4-FFF2-40B4-BE49-F238E27FC236}">
                <a16:creationId xmlns:a16="http://schemas.microsoft.com/office/drawing/2014/main" id="{AE61734B-10A3-4760-9CFB-252FB88F9565}"/>
              </a:ext>
            </a:extLst>
          </p:cNvPr>
          <p:cNvGraphicFramePr>
            <a:graphicFrameLocks noGrp="1"/>
          </p:cNvGraphicFramePr>
          <p:nvPr>
            <p:extLst>
              <p:ext uri="{D42A27DB-BD31-4B8C-83A1-F6EECF244321}">
                <p14:modId xmlns:p14="http://schemas.microsoft.com/office/powerpoint/2010/main" val="1714903560"/>
              </p:ext>
            </p:extLst>
          </p:nvPr>
        </p:nvGraphicFramePr>
        <p:xfrm>
          <a:off x="273051" y="1262893"/>
          <a:ext cx="2736849" cy="4897628"/>
        </p:xfrm>
        <a:graphic>
          <a:graphicData uri="http://schemas.openxmlformats.org/drawingml/2006/table">
            <a:tbl>
              <a:tblPr/>
              <a:tblGrid>
                <a:gridCol w="289775">
                  <a:extLst>
                    <a:ext uri="{9D8B030D-6E8A-4147-A177-3AD203B41FA5}">
                      <a16:colId xmlns:a16="http://schemas.microsoft.com/office/drawing/2014/main" val="2084042069"/>
                    </a:ext>
                  </a:extLst>
                </a:gridCol>
                <a:gridCol w="1380274">
                  <a:extLst>
                    <a:ext uri="{9D8B030D-6E8A-4147-A177-3AD203B41FA5}">
                      <a16:colId xmlns:a16="http://schemas.microsoft.com/office/drawing/2014/main" val="2345946558"/>
                    </a:ext>
                  </a:extLst>
                </a:gridCol>
                <a:gridCol w="1066800">
                  <a:extLst>
                    <a:ext uri="{9D8B030D-6E8A-4147-A177-3AD203B41FA5}">
                      <a16:colId xmlns:a16="http://schemas.microsoft.com/office/drawing/2014/main" val="269394703"/>
                    </a:ext>
                  </a:extLst>
                </a:gridCol>
              </a:tblGrid>
              <a:tr h="130091">
                <a:tc>
                  <a:txBody>
                    <a:bodyPr/>
                    <a:lstStyle/>
                    <a:p>
                      <a:pPr marL="0" marR="0">
                        <a:lnSpc>
                          <a:spcPct val="107000"/>
                        </a:lnSpc>
                        <a:spcBef>
                          <a:spcPts val="0"/>
                        </a:spcBef>
                        <a:spcAft>
                          <a:spcPts val="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GV#</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en-US" sz="1100" b="1"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GV name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6490848"/>
                  </a:ext>
                </a:extLst>
              </a:tr>
              <a:tr h="138893">
                <a:tc>
                  <a:txBody>
                    <a:bodyPr/>
                    <a:lstStyle/>
                    <a:p>
                      <a:pPr marL="0" marR="0" algn="ctr" fontAlgn="t">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AAOD_l_UV_column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1 - Combine by column/PBL</a:t>
                      </a: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67108599"/>
                  </a:ext>
                </a:extLst>
              </a:tr>
              <a:tr h="138893">
                <a:tc>
                  <a:txBody>
                    <a:bodyPr/>
                    <a:lstStyle/>
                    <a:p>
                      <a:pPr marL="0" marR="0" algn="ctr" fontAlgn="t">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AAOD_l_UV_PBL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59310828"/>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a:t>
                      </a: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70156099"/>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7165509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AAOD_l_UV_column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3</a:t>
                      </a: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7011236"/>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AAOD_l_UV_PBL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1629787"/>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4</a:t>
                      </a: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1151295"/>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AAOD_l_VIS_PBL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061006"/>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ASYM_UV</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5 - ???</a:t>
                      </a: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2760459"/>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ASYM_VIS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7910208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AEFR_l_column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6</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7281443"/>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AEFR_l_PBL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106918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AE2BR_l_UV_column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7</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91600124"/>
                  </a:ext>
                </a:extLst>
              </a:tr>
              <a:tr h="132850">
                <a:tc>
                  <a:txBody>
                    <a:bodyPr/>
                    <a:lstStyle/>
                    <a:p>
                      <a:pPr marL="0" marR="0" algn="ctr">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AE2BR_l_UV_PBL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60072692"/>
                  </a:ext>
                </a:extLst>
              </a:tr>
              <a:tr h="132850">
                <a:tc>
                  <a:txBody>
                    <a:bodyPr/>
                    <a:lstStyle/>
                    <a:p>
                      <a:pPr marL="0" marR="0" algn="ctr">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8</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85128720"/>
                  </a:ext>
                </a:extLst>
              </a:tr>
              <a:tr h="132850">
                <a:tc>
                  <a:txBody>
                    <a:bodyPr/>
                    <a:lstStyle/>
                    <a:p>
                      <a:pPr marL="0" marR="0" algn="ctr">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3080744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21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AODF_l_VIS_column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9</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53783515"/>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22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AODF_l_VIS_PBL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25087445"/>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27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ANSPH_l_VIS_column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10</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65405114"/>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28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ANSPH_l_VIS_PBL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79378208"/>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AOD_l_UV_column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11</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56614980"/>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AOD_l_UV_PBL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1653938"/>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AOD_l_VIS_column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12</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39434763"/>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AOD_l_VIS_PBL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39698145"/>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35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AOD_l_NIR_column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13</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2284536"/>
                  </a:ext>
                </a:extLst>
              </a:tr>
              <a:tr h="138893">
                <a:tc>
                  <a:txBody>
                    <a:bodyPr/>
                    <a:lstStyle/>
                    <a:p>
                      <a:pPr marL="0" marR="0" algn="ctr" fontAlgn="t">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AOD_l_NIR_PBL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324963"/>
                  </a:ext>
                </a:extLst>
              </a:tr>
            </a:tbl>
          </a:graphicData>
        </a:graphic>
      </p:graphicFrame>
      <p:graphicFrame>
        <p:nvGraphicFramePr>
          <p:cNvPr id="7" name="Table 6">
            <a:extLst>
              <a:ext uri="{FF2B5EF4-FFF2-40B4-BE49-F238E27FC236}">
                <a16:creationId xmlns:a16="http://schemas.microsoft.com/office/drawing/2014/main" id="{4FE4B5DE-D94C-4D7F-9F11-3ED4D8F44173}"/>
              </a:ext>
            </a:extLst>
          </p:cNvPr>
          <p:cNvGraphicFramePr>
            <a:graphicFrameLocks noGrp="1"/>
          </p:cNvGraphicFramePr>
          <p:nvPr>
            <p:extLst>
              <p:ext uri="{D42A27DB-BD31-4B8C-83A1-F6EECF244321}">
                <p14:modId xmlns:p14="http://schemas.microsoft.com/office/powerpoint/2010/main" val="2485276849"/>
              </p:ext>
            </p:extLst>
          </p:nvPr>
        </p:nvGraphicFramePr>
        <p:xfrm>
          <a:off x="3333751" y="1276040"/>
          <a:ext cx="3397249" cy="5080320"/>
        </p:xfrm>
        <a:graphic>
          <a:graphicData uri="http://schemas.openxmlformats.org/drawingml/2006/table">
            <a:tbl>
              <a:tblPr/>
              <a:tblGrid>
                <a:gridCol w="359697">
                  <a:extLst>
                    <a:ext uri="{9D8B030D-6E8A-4147-A177-3AD203B41FA5}">
                      <a16:colId xmlns:a16="http://schemas.microsoft.com/office/drawing/2014/main" val="2084042069"/>
                    </a:ext>
                  </a:extLst>
                </a:gridCol>
                <a:gridCol w="2110452">
                  <a:extLst>
                    <a:ext uri="{9D8B030D-6E8A-4147-A177-3AD203B41FA5}">
                      <a16:colId xmlns:a16="http://schemas.microsoft.com/office/drawing/2014/main" val="2345946558"/>
                    </a:ext>
                  </a:extLst>
                </a:gridCol>
                <a:gridCol w="927100">
                  <a:extLst>
                    <a:ext uri="{9D8B030D-6E8A-4147-A177-3AD203B41FA5}">
                      <a16:colId xmlns:a16="http://schemas.microsoft.com/office/drawing/2014/main" val="269394703"/>
                    </a:ext>
                  </a:extLst>
                </a:gridCol>
              </a:tblGrid>
              <a:tr h="130091">
                <a:tc>
                  <a:txBody>
                    <a:bodyPr/>
                    <a:lstStyle/>
                    <a:p>
                      <a:pPr marL="0" marR="0">
                        <a:lnSpc>
                          <a:spcPct val="107000"/>
                        </a:lnSpc>
                        <a:spcBef>
                          <a:spcPts val="0"/>
                        </a:spcBef>
                        <a:spcAft>
                          <a:spcPts val="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GV#</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en-US" sz="1100" b="1"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GV name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6490848"/>
                  </a:ext>
                </a:extLst>
              </a:tr>
              <a:tr h="132850">
                <a:tc>
                  <a:txBody>
                    <a:bodyPr/>
                    <a:lstStyle/>
                    <a:p>
                      <a:pPr marL="0" marR="0" algn="ctr" fontAlgn="t">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APM25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14</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204343"/>
                  </a:ext>
                </a:extLst>
              </a:tr>
              <a:tr h="132850">
                <a:tc>
                  <a:txBody>
                    <a:bodyPr/>
                    <a:lstStyle/>
                    <a:p>
                      <a:pPr marL="0" marR="0" algn="ctr">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ARIR_l_column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15</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85169172"/>
                  </a:ext>
                </a:extLst>
              </a:tr>
              <a:tr h="132850">
                <a:tc>
                  <a:txBody>
                    <a:bodyPr/>
                    <a:lstStyle/>
                    <a:p>
                      <a:pPr marL="0" marR="0" algn="ctr">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ARIR_l_PBL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834434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AIIR_l_column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16</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48593081"/>
                  </a:ext>
                </a:extLst>
              </a:tr>
              <a:tr h="132850">
                <a:tc>
                  <a:txBody>
                    <a:bodyPr/>
                    <a:lstStyle/>
                    <a:p>
                      <a:pPr marL="0" marR="0" algn="ctr">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AIIR_l_PBL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31559385"/>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AABS_z_UV_profile_above_PBL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17</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001348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AABS_z_UV_profile_in_PBL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35563226"/>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AABS_z_VIS_profile_above_PBL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18</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8884819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AABS_z_VIS_profile_in_PBL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315097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AEFR_z_profile_above_PBL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19</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80917910"/>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AEFR_z_profile_in_PBL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6657191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AEXT_z_UV_profile_above_PBL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20</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3960951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49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AEXT_z_UV_profile_in_PBL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45847083"/>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AEXT_z_VIS_profile_above_PBL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21</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755051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AEXT_z_VIS_profile_in_PBL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4330146"/>
                  </a:ext>
                </a:extLst>
              </a:tr>
              <a:tr h="138893">
                <a:tc>
                  <a:txBody>
                    <a:bodyPr/>
                    <a:lstStyle/>
                    <a:p>
                      <a:pPr marL="0" marR="0" algn="ctr" fontAlgn="t">
                        <a:lnSpc>
                          <a:spcPct val="107000"/>
                        </a:lnSpc>
                        <a:spcBef>
                          <a:spcPts val="0"/>
                        </a:spcBef>
                        <a:spcAft>
                          <a:spcPts val="80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52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AEXT_z_NIR_profile_above_PBL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22</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44782714"/>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AEXT_z_NIR_profile_in_PBL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5692989"/>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AE2BR_z_UV_profile_above_PBL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23</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042044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AE2BR_z_UV_profile_in_PBL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1467553"/>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AE2BR_z_VIS_profile_above_PBL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24</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8170522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57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AE2BR_z_VIS_profile_in_PBL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6367021"/>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62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AEXTF_z_VIS_profile_above_PBL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25</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7510184"/>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63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AEXTF_z_VIS_profile_in_PBL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35718428"/>
                  </a:ext>
                </a:extLst>
              </a:tr>
              <a:tr h="179406">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68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ANSPH_z_VIS_profile_above_PBL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marR="0" fontAlgn="t">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26</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61862052"/>
                  </a:ext>
                </a:extLst>
              </a:tr>
              <a:tr h="138893">
                <a:tc>
                  <a:txBody>
                    <a:bodyPr/>
                    <a:lstStyle/>
                    <a:p>
                      <a:pPr marL="0" marR="0" algn="ctr" fontAlgn="t">
                        <a:lnSpc>
                          <a:spcPct val="107000"/>
                        </a:lnSpc>
                        <a:spcBef>
                          <a:spcPts val="0"/>
                        </a:spcBef>
                        <a:spcAft>
                          <a:spcPts val="80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69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80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ANSPH_z_VIS_profile_in_PBL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vMerge="1">
                  <a:txBody>
                    <a:bodyPr/>
                    <a:lstStyle/>
                    <a:p>
                      <a:pPr marL="0" marR="0" fontAlgn="t">
                        <a:lnSpc>
                          <a:spcPct val="107000"/>
                        </a:lnSpc>
                        <a:spcBef>
                          <a:spcPts val="0"/>
                        </a:spcBef>
                        <a:spcAft>
                          <a:spcPts val="80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81904028"/>
                  </a:ext>
                </a:extLst>
              </a:tr>
              <a:tr h="138893">
                <a:tc>
                  <a:txBody>
                    <a:bodyPr/>
                    <a:lstStyle/>
                    <a:p>
                      <a:pPr marL="0" marR="0" algn="ctr" fontAlgn="t">
                        <a:lnSpc>
                          <a:spcPct val="107000"/>
                        </a:lnSpc>
                        <a:spcBef>
                          <a:spcPts val="0"/>
                        </a:spcBef>
                        <a:spcAft>
                          <a:spcPts val="0"/>
                        </a:spcAft>
                      </a:pPr>
                      <a:r>
                        <a:rPr lang="en-US" sz="1100">
                          <a:solidFill>
                            <a:srgbClr val="000000"/>
                          </a:solidFill>
                          <a:effectLst/>
                          <a:latin typeface="Calibri" panose="020F0502020204030204" pitchFamily="34" charset="0"/>
                          <a:ea typeface="Calibri" panose="020F0502020204030204" pitchFamily="34" charset="0"/>
                          <a:cs typeface="Calibri" panose="020F0502020204030204" pitchFamily="34" charset="0"/>
                        </a:rPr>
                        <a:t>72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ANC_z_profile_above_PBL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rowSpan="2">
                  <a:txBody>
                    <a:bodyPr/>
                    <a:lstStyle/>
                    <a:p>
                      <a:pPr marL="0" marR="0" fontAlgn="t">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27</a:t>
                      </a: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54824509"/>
                  </a:ext>
                </a:extLst>
              </a:tr>
              <a:tr h="138893">
                <a:tc>
                  <a:txBody>
                    <a:bodyPr/>
                    <a:lstStyle/>
                    <a:p>
                      <a:pPr marL="0" marR="0" algn="ctr" fontAlgn="t">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73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fontAlgn="t">
                        <a:lnSpc>
                          <a:spcPct val="107000"/>
                        </a:lnSpc>
                        <a:spcBef>
                          <a:spcPts val="0"/>
                        </a:spcBef>
                        <a:spcAft>
                          <a:spcPts val="0"/>
                        </a:spcAft>
                      </a:pPr>
                      <a:r>
                        <a:rPr lang="en-US" sz="1100" b="1" kern="12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ANC_z_profile_in_PBL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vMerge="1">
                  <a:txBody>
                    <a:bodyPr/>
                    <a:lstStyle/>
                    <a:p>
                      <a:pPr marL="0" marR="0" fontAlgn="t">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2478" marR="2478" marT="1652" marB="16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24051134"/>
                  </a:ext>
                </a:extLst>
              </a:tr>
            </a:tbl>
          </a:graphicData>
        </a:graphic>
      </p:graphicFrame>
      <p:sp>
        <p:nvSpPr>
          <p:cNvPr id="8" name="TextBox 7">
            <a:extLst>
              <a:ext uri="{FF2B5EF4-FFF2-40B4-BE49-F238E27FC236}">
                <a16:creationId xmlns:a16="http://schemas.microsoft.com/office/drawing/2014/main" id="{879CAEBC-1CF0-4289-B059-559AC42EDB66}"/>
              </a:ext>
            </a:extLst>
          </p:cNvPr>
          <p:cNvSpPr txBox="1"/>
          <p:nvPr/>
        </p:nvSpPr>
        <p:spPr>
          <a:xfrm>
            <a:off x="6830742" y="1276040"/>
            <a:ext cx="4783233" cy="2846933"/>
          </a:xfrm>
          <a:prstGeom prst="rect">
            <a:avLst/>
          </a:prstGeom>
          <a:noFill/>
        </p:spPr>
        <p:txBody>
          <a:bodyPr wrap="none" rtlCol="0">
            <a:spAutoFit/>
          </a:bodyPr>
          <a:lstStyle/>
          <a:p>
            <a:pPr algn="l"/>
            <a:r>
              <a:rPr lang="en-US" sz="1600" b="0" dirty="0">
                <a:latin typeface="+mn-lt"/>
              </a:rPr>
              <a:t>Submit files with individual Quality Scores </a:t>
            </a:r>
          </a:p>
          <a:p>
            <a:pPr algn="l">
              <a:spcBef>
                <a:spcPts val="0"/>
              </a:spcBef>
            </a:pPr>
            <a:r>
              <a:rPr lang="en-US" sz="1600" b="0" dirty="0">
                <a:latin typeface="+mn-lt"/>
              </a:rPr>
              <a:t>and Uncertainties – file naming convention:</a:t>
            </a:r>
          </a:p>
          <a:p>
            <a:pPr algn="l">
              <a:spcBef>
                <a:spcPts val="600"/>
              </a:spcBef>
            </a:pPr>
            <a:r>
              <a:rPr lang="en-US" sz="1600" b="0" dirty="0">
                <a:solidFill>
                  <a:srgbClr val="0000FF"/>
                </a:solidFill>
                <a:latin typeface="+mn-lt"/>
              </a:rPr>
              <a:t>NNN</a:t>
            </a:r>
            <a:r>
              <a:rPr lang="en-US" sz="1600" b="0" dirty="0">
                <a:latin typeface="+mn-lt"/>
              </a:rPr>
              <a:t>_</a:t>
            </a:r>
            <a:r>
              <a:rPr lang="en-US" sz="1600" b="0" dirty="0">
                <a:solidFill>
                  <a:srgbClr val="C00000"/>
                </a:solidFill>
                <a:latin typeface="+mn-lt"/>
              </a:rPr>
              <a:t>TYP</a:t>
            </a:r>
            <a:r>
              <a:rPr lang="en-US" sz="1600" b="0" dirty="0">
                <a:latin typeface="+mn-lt"/>
              </a:rPr>
              <a:t>_</a:t>
            </a:r>
            <a:r>
              <a:rPr lang="en-US" sz="1600" b="0" dirty="0">
                <a:solidFill>
                  <a:srgbClr val="00B050"/>
                </a:solidFill>
                <a:latin typeface="+mn-lt"/>
              </a:rPr>
              <a:t>PLTF</a:t>
            </a:r>
            <a:r>
              <a:rPr lang="en-US" sz="1600" b="0" dirty="0">
                <a:latin typeface="+mn-lt"/>
              </a:rPr>
              <a:t>_</a:t>
            </a:r>
            <a:r>
              <a:rPr lang="en-US" sz="1600" b="0" dirty="0">
                <a:solidFill>
                  <a:srgbClr val="7030A0"/>
                </a:solidFill>
                <a:latin typeface="+mn-lt"/>
              </a:rPr>
              <a:t>OBS</a:t>
            </a:r>
            <a:r>
              <a:rPr lang="en-US" sz="1600" b="0" dirty="0">
                <a:latin typeface="+mn-lt"/>
              </a:rPr>
              <a:t>_</a:t>
            </a:r>
            <a:r>
              <a:rPr lang="en-US" sz="1600" b="0" dirty="0">
                <a:solidFill>
                  <a:srgbClr val="FF9300"/>
                </a:solidFill>
                <a:latin typeface="+mn-lt"/>
              </a:rPr>
              <a:t>SRFC_</a:t>
            </a:r>
            <a:r>
              <a:rPr lang="en-US" sz="1600" b="0" dirty="0">
                <a:solidFill>
                  <a:srgbClr val="FF66FF"/>
                </a:solidFill>
                <a:latin typeface="+mn-lt"/>
              </a:rPr>
              <a:t>RES#</a:t>
            </a:r>
            <a:r>
              <a:rPr lang="en-US" sz="1600" b="0" dirty="0">
                <a:latin typeface="+mn-lt"/>
              </a:rPr>
              <a:t>_</a:t>
            </a:r>
            <a:r>
              <a:rPr lang="en-US" sz="1600" b="0" dirty="0">
                <a:solidFill>
                  <a:srgbClr val="00B0F0"/>
                </a:solidFill>
                <a:latin typeface="+mn-lt"/>
              </a:rPr>
              <a:t>V##</a:t>
            </a:r>
            <a:r>
              <a:rPr lang="en-US" sz="1600" b="0" dirty="0">
                <a:latin typeface="+mn-lt"/>
              </a:rPr>
              <a:t>.csv</a:t>
            </a:r>
          </a:p>
          <a:p>
            <a:pPr algn="l">
              <a:spcBef>
                <a:spcPts val="600"/>
              </a:spcBef>
            </a:pPr>
            <a:r>
              <a:rPr lang="en-US" sz="1600" b="0" dirty="0">
                <a:solidFill>
                  <a:srgbClr val="0432FF"/>
                </a:solidFill>
                <a:latin typeface="+mn-lt"/>
              </a:rPr>
              <a:t>~4</a:t>
            </a:r>
            <a:r>
              <a:rPr lang="en-US" sz="1600" b="0" dirty="0">
                <a:latin typeface="+mn-lt"/>
              </a:rPr>
              <a:t> x </a:t>
            </a:r>
            <a:r>
              <a:rPr lang="en-US" sz="1600" b="0" dirty="0">
                <a:solidFill>
                  <a:srgbClr val="C00000"/>
                </a:solidFill>
                <a:latin typeface="+mn-lt"/>
              </a:rPr>
              <a:t>21</a:t>
            </a:r>
            <a:r>
              <a:rPr lang="en-US" sz="1600" b="0" dirty="0">
                <a:latin typeface="+mn-lt"/>
              </a:rPr>
              <a:t> x </a:t>
            </a:r>
            <a:r>
              <a:rPr lang="en-US" sz="1600" b="0" dirty="0">
                <a:solidFill>
                  <a:srgbClr val="00B050"/>
                </a:solidFill>
                <a:latin typeface="+mn-lt"/>
              </a:rPr>
              <a:t>4</a:t>
            </a:r>
            <a:r>
              <a:rPr lang="en-US" sz="1600" b="0" dirty="0">
                <a:latin typeface="+mn-lt"/>
              </a:rPr>
              <a:t> x </a:t>
            </a:r>
            <a:r>
              <a:rPr lang="en-US" sz="1600" b="0" dirty="0">
                <a:solidFill>
                  <a:srgbClr val="7030A0"/>
                </a:solidFill>
                <a:latin typeface="+mn-lt"/>
              </a:rPr>
              <a:t>3</a:t>
            </a:r>
            <a:r>
              <a:rPr lang="en-US" sz="1600" b="0" dirty="0">
                <a:latin typeface="+mn-lt"/>
              </a:rPr>
              <a:t> x </a:t>
            </a:r>
            <a:r>
              <a:rPr lang="en-US" sz="1600" b="0" dirty="0">
                <a:solidFill>
                  <a:srgbClr val="FF9300"/>
                </a:solidFill>
                <a:latin typeface="+mn-lt"/>
              </a:rPr>
              <a:t>3</a:t>
            </a:r>
            <a:r>
              <a:rPr lang="en-US" sz="1600" b="0" dirty="0">
                <a:latin typeface="+mn-lt"/>
              </a:rPr>
              <a:t> x </a:t>
            </a:r>
            <a:r>
              <a:rPr lang="en-US" sz="1600" b="0" dirty="0">
                <a:solidFill>
                  <a:srgbClr val="FF66FF"/>
                </a:solidFill>
                <a:latin typeface="+mn-lt"/>
              </a:rPr>
              <a:t>5 </a:t>
            </a:r>
            <a:r>
              <a:rPr lang="en-US" sz="1600" b="0" dirty="0">
                <a:latin typeface="+mn-lt"/>
              </a:rPr>
              <a:t>= 15,120  x 73 = &gt;</a:t>
            </a:r>
          </a:p>
          <a:p>
            <a:pPr algn="l">
              <a:spcBef>
                <a:spcPts val="600"/>
              </a:spcBef>
            </a:pPr>
            <a:r>
              <a:rPr lang="en-US" sz="1600" b="0" dirty="0">
                <a:latin typeface="+mn-lt"/>
              </a:rPr>
              <a:t>1,103,760  QI scores, mean errors, RMSEs max</a:t>
            </a:r>
          </a:p>
          <a:p>
            <a:pPr algn="l">
              <a:spcBef>
                <a:spcPts val="600"/>
              </a:spcBef>
            </a:pPr>
            <a:r>
              <a:rPr lang="en-US" sz="1600" b="0" dirty="0">
                <a:latin typeface="+mn-lt"/>
              </a:rPr>
              <a:t>For every team and assessment type this requires:</a:t>
            </a:r>
          </a:p>
          <a:p>
            <a:pPr algn="l">
              <a:spcBef>
                <a:spcPts val="600"/>
              </a:spcBef>
            </a:pPr>
            <a:r>
              <a:rPr lang="en-US" sz="1600" b="0" dirty="0">
                <a:solidFill>
                  <a:srgbClr val="00B050"/>
                </a:solidFill>
                <a:latin typeface="Calibri" panose="020F0502020204030204"/>
              </a:rPr>
              <a:t>4</a:t>
            </a:r>
            <a:r>
              <a:rPr lang="en-US" sz="1600" b="0" dirty="0">
                <a:solidFill>
                  <a:prstClr val="black"/>
                </a:solidFill>
                <a:latin typeface="Calibri" panose="020F0502020204030204"/>
              </a:rPr>
              <a:t> x </a:t>
            </a:r>
            <a:r>
              <a:rPr lang="en-US" sz="1600" b="0" dirty="0">
                <a:solidFill>
                  <a:srgbClr val="7030A0"/>
                </a:solidFill>
                <a:latin typeface="Calibri" panose="020F0502020204030204"/>
              </a:rPr>
              <a:t>3</a:t>
            </a:r>
            <a:r>
              <a:rPr lang="en-US" sz="1600" b="0" dirty="0">
                <a:solidFill>
                  <a:prstClr val="black"/>
                </a:solidFill>
                <a:latin typeface="Calibri" panose="020F0502020204030204"/>
              </a:rPr>
              <a:t> x </a:t>
            </a:r>
            <a:r>
              <a:rPr lang="en-US" sz="1600" b="0" dirty="0">
                <a:solidFill>
                  <a:srgbClr val="FF9300"/>
                </a:solidFill>
                <a:latin typeface="Calibri" panose="020F0502020204030204"/>
              </a:rPr>
              <a:t>3</a:t>
            </a:r>
            <a:r>
              <a:rPr lang="en-US" sz="1600" b="0" dirty="0">
                <a:solidFill>
                  <a:prstClr val="black"/>
                </a:solidFill>
                <a:latin typeface="Calibri" panose="020F0502020204030204"/>
              </a:rPr>
              <a:t> x </a:t>
            </a:r>
            <a:r>
              <a:rPr lang="en-US" sz="1600" b="0" dirty="0">
                <a:solidFill>
                  <a:srgbClr val="FF66FF"/>
                </a:solidFill>
                <a:latin typeface="Calibri" panose="020F0502020204030204"/>
              </a:rPr>
              <a:t>5 </a:t>
            </a:r>
            <a:r>
              <a:rPr lang="en-US" sz="1600" b="0" dirty="0">
                <a:solidFill>
                  <a:prstClr val="black"/>
                </a:solidFill>
                <a:latin typeface="Calibri" panose="020F0502020204030204"/>
              </a:rPr>
              <a:t>= 180  x 73 =&gt; 13,140 weighting factors</a:t>
            </a:r>
          </a:p>
          <a:p>
            <a:pPr lvl="0" algn="l">
              <a:spcBef>
                <a:spcPts val="600"/>
              </a:spcBef>
            </a:pPr>
            <a:r>
              <a:rPr lang="en-US" sz="1600" b="0" dirty="0">
                <a:solidFill>
                  <a:prstClr val="black"/>
                </a:solidFill>
                <a:latin typeface="Calibri" panose="020F0502020204030204"/>
              </a:rPr>
              <a:t>Suggest instead:</a:t>
            </a:r>
          </a:p>
          <a:p>
            <a:pPr algn="l">
              <a:spcBef>
                <a:spcPts val="600"/>
              </a:spcBef>
            </a:pPr>
            <a:r>
              <a:rPr lang="en-US" sz="1600" b="0" dirty="0">
                <a:solidFill>
                  <a:srgbClr val="0432FF"/>
                </a:solidFill>
                <a:latin typeface="Calibri" panose="020F0502020204030204"/>
              </a:rPr>
              <a:t>~8 </a:t>
            </a:r>
            <a:r>
              <a:rPr lang="en-US" sz="1600" b="0" dirty="0">
                <a:solidFill>
                  <a:prstClr val="black"/>
                </a:solidFill>
                <a:latin typeface="Calibri" panose="020F0502020204030204"/>
              </a:rPr>
              <a:t>x </a:t>
            </a:r>
            <a:r>
              <a:rPr lang="en-US" sz="1600" b="0" dirty="0">
                <a:solidFill>
                  <a:srgbClr val="00B050"/>
                </a:solidFill>
                <a:latin typeface="Calibri" panose="020F0502020204030204"/>
              </a:rPr>
              <a:t>4</a:t>
            </a:r>
            <a:r>
              <a:rPr lang="en-US" sz="1600" b="0" dirty="0">
                <a:solidFill>
                  <a:prstClr val="black"/>
                </a:solidFill>
                <a:latin typeface="Calibri" panose="020F0502020204030204"/>
              </a:rPr>
              <a:t> x </a:t>
            </a:r>
            <a:r>
              <a:rPr lang="en-US" sz="1600" b="0" dirty="0">
                <a:solidFill>
                  <a:srgbClr val="7030A0"/>
                </a:solidFill>
                <a:latin typeface="Calibri" panose="020F0502020204030204"/>
              </a:rPr>
              <a:t>1-3</a:t>
            </a:r>
            <a:r>
              <a:rPr lang="en-US" sz="1600" b="0" dirty="0">
                <a:solidFill>
                  <a:prstClr val="black"/>
                </a:solidFill>
                <a:latin typeface="Calibri" panose="020F0502020204030204"/>
              </a:rPr>
              <a:t> x </a:t>
            </a:r>
            <a:r>
              <a:rPr lang="en-US" sz="1600" b="0" dirty="0">
                <a:solidFill>
                  <a:srgbClr val="FF9300"/>
                </a:solidFill>
                <a:latin typeface="Calibri" panose="020F0502020204030204"/>
              </a:rPr>
              <a:t>1</a:t>
            </a:r>
            <a:r>
              <a:rPr lang="en-US" sz="1600" b="0" dirty="0">
                <a:solidFill>
                  <a:prstClr val="black"/>
                </a:solidFill>
                <a:latin typeface="Calibri" panose="020F0502020204030204"/>
              </a:rPr>
              <a:t> x </a:t>
            </a:r>
            <a:r>
              <a:rPr lang="en-US" sz="1600" b="0" dirty="0">
                <a:solidFill>
                  <a:srgbClr val="FF66FF"/>
                </a:solidFill>
                <a:latin typeface="Calibri" panose="020F0502020204030204"/>
              </a:rPr>
              <a:t>1 </a:t>
            </a:r>
            <a:r>
              <a:rPr lang="en-US" sz="1600" b="0" dirty="0">
                <a:solidFill>
                  <a:prstClr val="black"/>
                </a:solidFill>
                <a:latin typeface="Calibri" panose="020F0502020204030204"/>
              </a:rPr>
              <a:t>= 32  x 27 =&gt; 864-? weighting factors</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CF17A1E-4A41-4E28-A101-5DFAC7353316}"/>
                  </a:ext>
                </a:extLst>
              </p:cNvPr>
              <p:cNvSpPr txBox="1"/>
              <p:nvPr/>
            </p:nvSpPr>
            <p:spPr>
              <a:xfrm>
                <a:off x="6838517" y="4802371"/>
                <a:ext cx="4807708" cy="1829668"/>
              </a:xfrm>
              <a:prstGeom prst="rect">
                <a:avLst/>
              </a:prstGeom>
              <a:noFill/>
            </p:spPr>
            <p:txBody>
              <a:bodyPr wrap="square" rtlCol="0">
                <a:spAutoFit/>
              </a:bodyPr>
              <a:lstStyle/>
              <a:p>
                <a:pPr algn="l">
                  <a:spcBef>
                    <a:spcPts val="0"/>
                  </a:spcBef>
                </a:pPr>
                <a:r>
                  <a:rPr lang="en-US" b="0" dirty="0">
                    <a:latin typeface="+mn-lt"/>
                  </a:rPr>
                  <a:t>Weighted QI score:</a:t>
                </a:r>
              </a:p>
              <a:p>
                <a:pPr algn="l"/>
                <a14:m>
                  <m:oMath xmlns:m="http://schemas.openxmlformats.org/officeDocument/2006/math">
                    <m:r>
                      <a:rPr lang="en-US" sz="2400" b="0" i="1" smtClean="0">
                        <a:latin typeface="Cambria Math" panose="02040503050406030204" pitchFamily="18" charset="0"/>
                      </a:rPr>
                      <m:t>𝑊𝑄𝐼</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sub>
                          <m:sup>
                            <m:r>
                              <a:rPr lang="en-US" sz="2400" b="0" i="1" smtClean="0">
                                <a:latin typeface="Cambria Math" panose="02040503050406030204" pitchFamily="18" charset="0"/>
                              </a:rPr>
                              <m:t>𝑁</m:t>
                            </m:r>
                          </m:sup>
                          <m:e>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𝑗</m:t>
                                </m:r>
                              </m:sub>
                              <m:sup>
                                <m:r>
                                  <a:rPr lang="en-US" sz="2400" b="0" i="1" smtClean="0">
                                    <a:latin typeface="Cambria Math" panose="02040503050406030204" pitchFamily="18" charset="0"/>
                                  </a:rPr>
                                  <m:t>𝑀</m:t>
                                </m:r>
                              </m:sup>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𝑄</m:t>
                                    </m:r>
                                  </m:e>
                                  <m:sub>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sub>
                                </m:sSub>
                              </m:e>
                            </m:nary>
                          </m:e>
                        </m:nary>
                      </m:num>
                      <m:den>
                        <m:nary>
                          <m:naryPr>
                            <m:chr m:val="∑"/>
                            <m:ctrlPr>
                              <a:rPr lang="en-US" sz="2400" b="0" i="1">
                                <a:latin typeface="Cambria Math" panose="02040503050406030204" pitchFamily="18" charset="0"/>
                              </a:rPr>
                            </m:ctrlPr>
                          </m:naryPr>
                          <m:sub>
                            <m:r>
                              <m:rPr>
                                <m:brk m:alnAt="23"/>
                              </m:rPr>
                              <a:rPr lang="en-US" sz="2400" b="0" i="1">
                                <a:latin typeface="Cambria Math" panose="02040503050406030204" pitchFamily="18" charset="0"/>
                              </a:rPr>
                              <m:t>𝑖</m:t>
                            </m:r>
                          </m:sub>
                          <m:sup>
                            <m:r>
                              <a:rPr lang="en-US" sz="2400" b="0" i="1">
                                <a:latin typeface="Cambria Math" panose="02040503050406030204" pitchFamily="18" charset="0"/>
                              </a:rPr>
                              <m:t>𝑁</m:t>
                            </m:r>
                          </m:sup>
                          <m:e>
                            <m:nary>
                              <m:naryPr>
                                <m:chr m:val="∑"/>
                                <m:ctrlPr>
                                  <a:rPr lang="en-US" sz="2400" b="0" i="1">
                                    <a:latin typeface="Cambria Math" panose="02040503050406030204" pitchFamily="18" charset="0"/>
                                  </a:rPr>
                                </m:ctrlPr>
                              </m:naryPr>
                              <m:sub>
                                <m:r>
                                  <m:rPr>
                                    <m:brk m:alnAt="23"/>
                                  </m:rPr>
                                  <a:rPr lang="en-US" sz="2400" b="0" i="1">
                                    <a:latin typeface="Cambria Math" panose="02040503050406030204" pitchFamily="18" charset="0"/>
                                  </a:rPr>
                                  <m:t>𝑗</m:t>
                                </m:r>
                              </m:sub>
                              <m:sup>
                                <m:r>
                                  <a:rPr lang="en-US" sz="2400" b="0" i="1">
                                    <a:latin typeface="Cambria Math" panose="02040503050406030204" pitchFamily="18" charset="0"/>
                                  </a:rPr>
                                  <m:t>𝑀</m:t>
                                </m:r>
                              </m:sup>
                              <m:e>
                                <m:sSub>
                                  <m:sSubPr>
                                    <m:ctrlPr>
                                      <a:rPr lang="en-US" sz="2400" b="0" i="1">
                                        <a:latin typeface="Cambria Math" panose="02040503050406030204" pitchFamily="18" charset="0"/>
                                      </a:rPr>
                                    </m:ctrlPr>
                                  </m:sSubPr>
                                  <m:e>
                                    <m:r>
                                      <a:rPr lang="en-US" sz="2400" b="0" i="1">
                                        <a:latin typeface="Cambria Math" panose="02040503050406030204" pitchFamily="18" charset="0"/>
                                      </a:rPr>
                                      <m:t>𝑤</m:t>
                                    </m:r>
                                  </m:e>
                                  <m:sub>
                                    <m:r>
                                      <a:rPr lang="en-US" sz="2400" b="0" i="1">
                                        <a:latin typeface="Cambria Math" panose="02040503050406030204" pitchFamily="18" charset="0"/>
                                      </a:rPr>
                                      <m:t>𝑖</m:t>
                                    </m:r>
                                    <m:r>
                                      <a:rPr lang="en-US" sz="2400" b="0" i="1">
                                        <a:latin typeface="Cambria Math" panose="02040503050406030204" pitchFamily="18" charset="0"/>
                                      </a:rPr>
                                      <m:t>,</m:t>
                                    </m:r>
                                    <m:r>
                                      <a:rPr lang="en-US" sz="2400" b="0" i="1">
                                        <a:latin typeface="Cambria Math" panose="02040503050406030204" pitchFamily="18" charset="0"/>
                                      </a:rPr>
                                      <m:t>𝑗</m:t>
                                    </m:r>
                                  </m:sub>
                                </m:sSub>
                                <m:r>
                                  <a:rPr lang="en-US" sz="2400" b="0" i="1" smtClean="0">
                                    <a:latin typeface="Cambria Math" panose="02040503050406030204" pitchFamily="18" charset="0"/>
                                  </a:rPr>
                                  <m:t> </m:t>
                                </m:r>
                              </m:e>
                            </m:nary>
                          </m:e>
                        </m:nary>
                      </m:den>
                    </m:f>
                  </m:oMath>
                </a14:m>
                <a:r>
                  <a:rPr lang="en-US" sz="2400" b="0" dirty="0">
                    <a:latin typeface="+mn-lt"/>
                  </a:rPr>
                  <a:t> </a:t>
                </a:r>
              </a:p>
              <a:p>
                <a:pPr algn="l">
                  <a:spcBef>
                    <a:spcPts val="600"/>
                  </a:spcBef>
                </a:pPr>
                <a:r>
                  <a:rPr lang="en-US" sz="1600" b="0" dirty="0">
                    <a:latin typeface="+mn-lt"/>
                  </a:rPr>
                  <a:t>N: study team members, M: assessment methodologies</a:t>
                </a:r>
              </a:p>
            </p:txBody>
          </p:sp>
        </mc:Choice>
        <mc:Fallback xmlns="">
          <p:sp>
            <p:nvSpPr>
              <p:cNvPr id="9" name="TextBox 8">
                <a:extLst>
                  <a:ext uri="{FF2B5EF4-FFF2-40B4-BE49-F238E27FC236}">
                    <a16:creationId xmlns:a16="http://schemas.microsoft.com/office/drawing/2014/main" id="{3CF17A1E-4A41-4E28-A101-5DFAC7353316}"/>
                  </a:ext>
                </a:extLst>
              </p:cNvPr>
              <p:cNvSpPr txBox="1">
                <a:spLocks noRot="1" noChangeAspect="1" noMove="1" noResize="1" noEditPoints="1" noAdjustHandles="1" noChangeArrowheads="1" noChangeShapeType="1" noTextEdit="1"/>
              </p:cNvSpPr>
              <p:nvPr/>
            </p:nvSpPr>
            <p:spPr>
              <a:xfrm>
                <a:off x="6838517" y="4802371"/>
                <a:ext cx="4807708" cy="1829668"/>
              </a:xfrm>
              <a:prstGeom prst="rect">
                <a:avLst/>
              </a:prstGeom>
              <a:blipFill>
                <a:blip r:embed="rId2"/>
                <a:stretch>
                  <a:fillRect l="-1142" t="-2000" b="-3333"/>
                </a:stretch>
              </a:blipFill>
            </p:spPr>
            <p:txBody>
              <a:bodyPr/>
              <a:lstStyle/>
              <a:p>
                <a:r>
                  <a:rPr lang="en-US">
                    <a:noFill/>
                  </a:rPr>
                  <a:t> </a:t>
                </a:r>
              </a:p>
            </p:txBody>
          </p:sp>
        </mc:Fallback>
      </mc:AlternateContent>
    </p:spTree>
    <p:extLst>
      <p:ext uri="{BB962C8B-B14F-4D97-AF65-F5344CB8AC3E}">
        <p14:creationId xmlns:p14="http://schemas.microsoft.com/office/powerpoint/2010/main" val="40929654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a:xfrm>
            <a:off x="0" y="7513699"/>
            <a:ext cx="545630" cy="342900"/>
          </a:xfrm>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27</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58321" y="221306"/>
            <a:ext cx="10922432" cy="1461443"/>
          </a:xfrm>
        </p:spPr>
        <p:txBody>
          <a:bodyPr>
            <a:normAutofit fontScale="55000" lnSpcReduction="20000"/>
          </a:bodyPr>
          <a:lstStyle/>
          <a:p>
            <a:pPr marL="1084263" indent="-640080">
              <a:lnSpc>
                <a:spcPct val="110000"/>
              </a:lnSpc>
              <a:spcBef>
                <a:spcPts val="600"/>
              </a:spcBef>
              <a:spcAft>
                <a:spcPts val="1200"/>
              </a:spcAft>
            </a:pPr>
            <a:r>
              <a:rPr lang="en-US" sz="3400" dirty="0"/>
              <a:t>Format for GV reviews </a:t>
            </a:r>
          </a:p>
          <a:p>
            <a:pPr marL="444183" indent="0">
              <a:lnSpc>
                <a:spcPct val="110000"/>
              </a:lnSpc>
              <a:spcBef>
                <a:spcPts val="600"/>
              </a:spcBef>
              <a:spcAft>
                <a:spcPts val="1200"/>
              </a:spcAft>
              <a:buNone/>
            </a:pPr>
            <a:r>
              <a:rPr lang="en-US" sz="3600" dirty="0">
                <a:solidFill>
                  <a:srgbClr val="0000FF"/>
                </a:solidFill>
              </a:rPr>
              <a:t>NNN</a:t>
            </a:r>
            <a:r>
              <a:rPr lang="en-US" sz="3600" dirty="0"/>
              <a:t>_</a:t>
            </a:r>
            <a:r>
              <a:rPr lang="en-US" sz="3600" dirty="0">
                <a:solidFill>
                  <a:srgbClr val="C00000"/>
                </a:solidFill>
              </a:rPr>
              <a:t>TYP</a:t>
            </a:r>
            <a:r>
              <a:rPr lang="en-US" sz="3600" dirty="0"/>
              <a:t>_</a:t>
            </a:r>
            <a:r>
              <a:rPr lang="en-US" sz="3600" dirty="0">
                <a:solidFill>
                  <a:srgbClr val="00B050"/>
                </a:solidFill>
              </a:rPr>
              <a:t>PLTF</a:t>
            </a:r>
            <a:r>
              <a:rPr lang="en-US" sz="3600" dirty="0"/>
              <a:t>_</a:t>
            </a:r>
            <a:r>
              <a:rPr lang="en-US" sz="3600" dirty="0">
                <a:solidFill>
                  <a:srgbClr val="7030A0"/>
                </a:solidFill>
              </a:rPr>
              <a:t>OBS</a:t>
            </a:r>
            <a:r>
              <a:rPr lang="en-US" sz="3600" dirty="0"/>
              <a:t>_</a:t>
            </a:r>
            <a:r>
              <a:rPr lang="en-US" sz="3600" dirty="0">
                <a:solidFill>
                  <a:srgbClr val="FF9300"/>
                </a:solidFill>
              </a:rPr>
              <a:t>SRFC_</a:t>
            </a:r>
            <a:r>
              <a:rPr lang="en-US" sz="3600" dirty="0">
                <a:solidFill>
                  <a:srgbClr val="FF66FF"/>
                </a:solidFill>
              </a:rPr>
              <a:t>RES#</a:t>
            </a:r>
            <a:r>
              <a:rPr lang="en-US" sz="3600" dirty="0"/>
              <a:t>_</a:t>
            </a:r>
            <a:r>
              <a:rPr lang="en-US" sz="3600" dirty="0">
                <a:solidFill>
                  <a:srgbClr val="00B0F0"/>
                </a:solidFill>
              </a:rPr>
              <a:t>V##</a:t>
            </a:r>
            <a:r>
              <a:rPr lang="en-US" sz="3600" dirty="0"/>
              <a:t>.csv</a:t>
            </a:r>
            <a:endParaRPr lang="en-US" sz="3400" dirty="0"/>
          </a:p>
          <a:p>
            <a:pPr marL="444183" indent="0">
              <a:lnSpc>
                <a:spcPct val="110000"/>
              </a:lnSpc>
              <a:spcBef>
                <a:spcPts val="600"/>
              </a:spcBef>
              <a:spcAft>
                <a:spcPts val="1200"/>
              </a:spcAft>
              <a:buNone/>
            </a:pPr>
            <a:r>
              <a:rPr lang="en-US" sz="3400" dirty="0"/>
              <a:t>QI(</a:t>
            </a:r>
            <a:r>
              <a:rPr lang="en-US" sz="3600" dirty="0">
                <a:solidFill>
                  <a:srgbClr val="0432FF"/>
                </a:solidFill>
              </a:rPr>
              <a:t>4</a:t>
            </a:r>
            <a:r>
              <a:rPr lang="en-US" sz="3600" dirty="0"/>
              <a:t> x </a:t>
            </a:r>
            <a:r>
              <a:rPr lang="en-US" sz="3600" dirty="0">
                <a:solidFill>
                  <a:srgbClr val="C00000"/>
                </a:solidFill>
              </a:rPr>
              <a:t>21</a:t>
            </a:r>
            <a:r>
              <a:rPr lang="en-US" sz="3600" dirty="0"/>
              <a:t> x </a:t>
            </a:r>
            <a:r>
              <a:rPr lang="en-US" sz="3600" dirty="0">
                <a:solidFill>
                  <a:srgbClr val="00B050"/>
                </a:solidFill>
              </a:rPr>
              <a:t>4</a:t>
            </a:r>
            <a:r>
              <a:rPr lang="en-US" sz="3600" dirty="0"/>
              <a:t> x </a:t>
            </a:r>
            <a:r>
              <a:rPr lang="en-US" sz="3600" dirty="0">
                <a:solidFill>
                  <a:srgbClr val="7030A0"/>
                </a:solidFill>
              </a:rPr>
              <a:t>3</a:t>
            </a:r>
            <a:r>
              <a:rPr lang="en-US" sz="3600" dirty="0"/>
              <a:t> x </a:t>
            </a:r>
            <a:r>
              <a:rPr lang="en-US" sz="3600" dirty="0">
                <a:solidFill>
                  <a:srgbClr val="FF9300"/>
                </a:solidFill>
              </a:rPr>
              <a:t>3</a:t>
            </a:r>
            <a:r>
              <a:rPr lang="en-US" sz="3600" dirty="0"/>
              <a:t> x </a:t>
            </a:r>
            <a:r>
              <a:rPr lang="en-US" sz="3600" dirty="0">
                <a:solidFill>
                  <a:srgbClr val="FF66FF"/>
                </a:solidFill>
              </a:rPr>
              <a:t>1)</a:t>
            </a:r>
            <a:endParaRPr lang="en-US" sz="3400" dirty="0"/>
          </a:p>
        </p:txBody>
      </p:sp>
      <p:sp>
        <p:nvSpPr>
          <p:cNvPr id="2" name="AutoShape 2" descr="data:image/png;base64,iVBORw0KGgoAAAANSUhEUgAACAAAAANICAYAAABTqw/LAAAgAElEQVR4nOzd0Y9cx6HY6fk39My/wdC7/MAAN5d6WWIT622BECawwYKGECAPUtYPxmKcSyPZtYx1ogUURLEUSAvsXQWBYi0SKxSS1b1zL2U5liGR9JXMlThXlCmRw+EMyZmpfSBKKpbO6T7VfWq668z3AfUgsafnnJ6e03Xq/LpnIwAAAAAAAAAAzdtY9QYAAAAAAAAAAMsT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I7Rzt5ReO/jg6XHja+OVr0rAAxwcBjC7v5RuH3vcKmx/8BxH1ido5074cF7f7X0OLjx2ap3BYAFHO7uhoM7d5YeAAAcDwEAwDG58dVROHNxNzz1o7ujjHc+PFhoOy5evBieeOKJ8OSTT8683ZNPPhmeeOKJ8MQTT4RXX32193Zvv/12eOKJJ8LZs2eX2p4LFy4s9PWpK1eufL3Ni3zd22+/vfQ2DHH27Nm5j2sq3a95Y6x9iPd35cqVUe5vEa+++mq1/avluB630udQCMf/PM89+eSTCx8nUvN+B6Ku35uSx2ssH1x/EN79aH+U8cnnDxfejlUcR0JYj2PJOm3HcYrH0Hmv91NUcowc+loT7zOOZR7XocexENbjWHZw47Nw8+mnwuff/c4oY/+dXy20Heaw/V+3rnPYLvFx7xp997vMa1j6/S5evDhoG9PjwrKvG+azsy16XmQ+e7zuf/ppuLu1NcrYff/90bdvyscVc9iTxRwWgDEJAACOyet/8WC0i/9P/ehueO61vYW2Iz1Z7TuJzE+gZy1sxsXPoSe+fV+/ysXTuFC8rounJYsTyyxkp9ZhocGCab9FFuCP+3meunDhwijPzVmLe+u4YHr73uFoF//f/Wg/bF3dX3hbVnEcCWE9jiXrtB3HyeLpOIun8353Sp9TJcexvu9/3Meye//nK6Nd/P/8u98Jt59/dqHtMIf9tnWfw6a6ftf6Rr4/y7yGlTwnQvjm5zrW64b57Gylzynz2dVcQNt9//3RAoC7W1ujfRLASTiumMOeLOawAIxJAABwTF76z/dHDQAu/OvFAoAQwtzJdzxBTUvhPvE267CQNdXF03S/Zp2kpSeAy55YrcNCQ9yfsS5EHofjetxaCgDS48iyP8v4nCi92DLGOxYXsa4BwHEdR0JYj2PJOm3HcbJ4WrZ42nd8iveVP47xmFp6XFv0OJZuy3Efy+7+q38xagDw5Q++v/C2mMM+bt3nsNGQi1/5hYX0Nsu8hsX7jY/VvGPi2bNnH/sUibECAPPZbq0EACd5PhtCCLuXL48bAHz55dLbdFKOK+awJ4s5LABjEgAAHJN1CgDiuxf63vGUTs7nLbKs04nZVBdPhy5OhDD843HnWYeFBgum/VoJAPLif9mf5bxjVx8BwGqOIyGsx7FknbbjOFk8XX7xNL1w0CX+W8lxddHjWAgCgBDMYXPrPocN4fHfoyFfF79H+ju5zGtYeqEu3nfffcTvk15YFADU1UIAcNLnsyGsXwBwko4r5rAnizksAGMSAAAck3UKAOYtRKUnmbMm+fGkoqsATgv3WSce8z4+Nf97ZfF2cbvSE4h88bTrI9HSE+e+jwzsOikZuj+ztj0+3jUDgFkLyPk+zDqh7vt+fR8j13cSGB/jixcvfuvxnneyOWTBtOvnMu8xGvqzLN3XEGYv0KzqOTT0eV7y/Cj5nmfPnh1t8XvRd2sKAMY7joTQ3rFk1nYM3Z9Zz734etT1dekCcd/3m3UsGOMYGr933M6S3/GhP+shFy+7LtrEr4v3m7+bb95+jnmM7Do+zZujxMe069+7Ljak/3+Ri1cCAHPY/HGY99pesj+ztn3ROWz6NUPfMdj1erXMa1h6HE6PqV3ivw/5cxNDrXo+G0L5a27Ja+aQ51MIyz+nlnnOLzqnNZ/9xroFACfpuFLy+2gO+w1zWHNYAAQAAMdmnQKAWSc5+UlEPPHrOqmIJw3pCcC8vwuWT/j7Tkxm/b2yJ598cu7iaX5C1bUNQxaSSvdn3ran23ZcAcC8v43YtR1d3y8/8e7ar1z6fCo9aR9atHeNrgWYksdhkX3te9xW/Rya9zxf5Pkx9HvGY8NYC6bp45tv56zfDQHAOAFAq8eSvu0o2Z9Zfyt81ke6pl+3yLFgjGPok08+2blgG0fXIl7pz3qMxdNZ2zjr+411jOx63s27nyFfm//bosexIdtTyzoFAOaw7c5hlzHWhbr4b7M+LjkeX4d+v3lWOZ8NYbHX3K59X+T5FMJ4z6khz/mx57Tms99YpwDgpB1Xur7GHPaJx343u7526Laaw057Dgtw0gkAAI7JOgUAIfR/fGLXu6X6JvXxPlLxtvliaN9H3vUtnqYnUX33k59A5Cci+Ulu39/om/VRkqX7M+v7zNr2WRb5eMJ4spYvKKfSk/H8fvP/n5709z1nuv4tPQEvfffNkJPSWT+X1KzHId3+ZfY1hO7flXV4DqX32bVwUfr8KDXGgum8xZJZj4cAYLnjSP71rR1LurajdH/6LiTmz8u+T9ZI97vkWDDGMXTea2LJ8bLvZ73s4umir9tjHCNnHZ/mfdR017vjZlnmOBaCACAyh53/WCyyP7O+z6Lzj7EumC7zGpb/nsZ97Lqf9PE6jjlQzflsCIu/5nbt+yLPpxDGf071PeePY057UuezIaxXAHDSjiv515jDmsNG5rAAzCMAADgm6xYA9H0sateJQtdkvat0n/cxY13/3vX/0hO+Lum/9y2edhXufSf5fSdHi+xP/nF1Q7d9lqGLE+lCXrzv+P9mvSOhax/z7zfv773FxzDfp3R/Sz8qbtET2q5/67qgmUqf44vuawjfftzW5TmUbnf6uCz6/Cg1xkJdut+lC7sCgOWOI+n/b/FYMms7Svan64Jh/u6m9PbpO4MWORYsu9/p1857vNN/X+SxGWPxdOjr9tjHyGUWT0vfhbjMcSy9zUkPAMxh25nDLvP3glPLvIblFzm6PoEhhG+/23vI9xtiVfPZEBZ/zR1jPpvu+5jPqXkBUM057Umdz4awXgHASTuumMOaw/YxhwVgHgEAwDFZtwCgqwTvOwmYtUiYTuCHnmSkJzxd9z3kpL5rwWrISXzXSWjfdi+yP/HEZsjfiV8kABgyuk72+75XX/ldujjRt9/zFsJnGXJCO/R+xzzhnPUzzh+3dXkO9W3Los+PUmMsmA5d9J71dwwFAIsdR0Jo+1jStR2L7E/X4m76MeL58zNu84ULFxY6Fiy730O+tut3c5HHZozF06Gv22MfI2cdn7rmDKnSxdNljmPpv5/0AMActp05bMnj0TXi1y3zGpYfs+J/579ncVvzfT2OAGAV89n0/vKfzxjz2Vn33/W9lg0AjmNOe1LnsyG0FwBM6bhiDjv7Nuaw5rAA9BMAAByTdQsAQgjfmvD3TepnnUR2fTTkkJF/z66L1rNK8Vnv6Co9eev7fovsz6LbPkvJ4kRu3klp32M2dHEiX1zpu2i3yGLbrBPa/GMB550oL7LYkpu3r13fZ12eQ333u+jzo9RYH9U55Ht0PdcEAMsdR0Jo+1jStR2L7E+6GJpud9ym/PbxeTfv76bOevxrHUNn7ecij80Yi6dDv27sY+Rxvntq6Lb0/bwFAN/IH3dz2PWcw67iQl2u6znQ93qV/iyHvn7Ns27z2RDmv+b2vWaWPv41nlPznvM157QndT4bggAgd5zHlb7fR3NYc1hzWADmEQAAHJN1DADSE7v0v7sm5fEEIi3P8xONkpPDWR8pOeTEqKtiX+Xi6dB3yPRt+yxDP56wy5Cv67pN1/8bsgBwXAFACLMXbfqem0Mfv0X2tev7rMtzqO9+F31+lJr1s5z1WJfs36zffwHAcseRENo+lnRtxzL7E7chPqbx9St/TU2fj4scC5bd71qLp123WbfF05Jj5DKLp2N9Sko07/EQAHzDHHb291uX+ce8dwzO+z5dF+pKX8O6fk/z50+8TbpfY8x/QljtfDaExV5z+14zS1/DajynFg0Aht5mlpM6nw1hvQKAk3Zc6ft9NIc1hzWHBWAeAQDAMVnHACCePMeT4FknTOmJSDxZmLdYVLIN6/zuqZL9qf0JAGMHAEPftdv3DqX47/M+trvWiX/Utei26LstFt3Xru+zLs+hvvtd9PlR6jgWTGctYggA6gcA63ws6dqORfcnbt+VK1e+9THi6Wtq/nGqiz7267h4uui7p+K/t/TuqXn3M/a7QectxgoAvmEOO/v7rcv8I32NL1H7Ql383Y33n39MdwjHFwB0besY89n0e5e+5o4xnw3hZH0CwJTnsyGsVwBw0o4r5rDdzGHNYQGYTwAAcEzWMQCIJy1nz56dO2FPPzYuniCW/u3FLl2Lp0P+Ntq8v5867+tK/n5qyf4s+rdfZ1lmcWLRv4eZf7959xP/fVUBQCo+p9LnQcljvui+hlD+uHWp8RxKv6bruV/6/Cg1xgLDvAWTZRZAaplSANDysWSR7ejbn3h8efXVV7/1MeLp33/N372zyO9sCOMcQ2d9bdfvzSKPzbzX3/Tfl108HfsYOevY0TVHScVt6fv3eftSsi0hCABS5rD9/2/R/ak1/xjymMzblrEv1MX7i/9v1qdCHGcAkFp2Pjvk9n2vuWPMZ0Oo85xa9Dk/xpz2pM5nQ1ivACCEk3VcMYedfRtzWHNYAPoJAACOyToGACE8vvAz6wQgPaE9e/Zs58lYPImYtwCb/nvX9513wpe+m6Xm4uki+5NuW8m2z7LM4kTch3knYvnPPf9+s75/+i6M4wgASk7So3kfFZn++6L7GsK3H6d1eQ6F0P08X/T5UWqMBdN5ixSzwgwBwPIBQMvHkq7vu+j+pB+Z+uSTT/Yu/Mbn4zLHgmX3e8ixouv3ZpHHZt7zK72Qtezi6djHyKHv6OzStU+zLHMcC0EAkDOHXf85bAjz505d8tuPfaEuhMcvsnTt0zKvmalVzWfn7cOsn8sY89n0/4/5nJr3nK85pz2p89kQ1i8AOEnHFXNYc9g+5rAAzCMAADgm6xoApCd08ybk8TZ9E//0JCg/0UtPQNLv0bdom36vVHpSNPbiab7vi+zPots+yzKLE+nX5ieGsy525/8/7lP+c0pPiLtO+Gp9AkDc9q777drWWY9D+nN5++23F97XEGb/TcFVPofS++z7nSl5fpQaY8E0fbz6jhd9zzMBwPIBQMvHkq7tWOa5P+u1MP239H4XPRaMtXjadd/pv6UWfWz6jlv5z3bZxdNZ32uRY+TQdyzl32vecafLMsexdFsEAI+Yw67/HLbv67suOKTbnN+uxoW6+PPLL3ZFxzEHqjmf7buPEOa/5s56zSx5PqXbMNZzashzvtac9qTOZ0NYvwAghJNzXJn1+2gOaw4765hkDguAAADgmKxrAJCfaMzSVz+nZv39w1kLUH2FeteI7+DKTyAWPQmLC8hdi2Cl+xOVbvssy164y3/G+ejajvz75Se/+T71FeG1AoBZz4++58DQn+Wi+9r1uJV83777GuM5FEL/83yR50epMRZMQ5j9s5n1+yEAWP44EkK7x5Ku7Vh0f0J4/Hcpv036b/kFlUWOBWMdQ9MFwCG/N4s8NrO+5uLFi52vv4u+bocw3jFy3vFp3uvNvONOfr+LHsfS+xQAPGIOu/5z2NS87UnHrHfLj3WhLt2ert//Rb9fblXz2RAWf83t2vdFn0/p/Y3xnJr1nK89pz2p89kQ1jMACOFkHFe6vsYctv9xNIf9hjksAAIAgGOyrgHArEo6N+9jxFJp2RxH14LrvI9tzU/44u3GXDzNt7drW4buTypfoIqP73EHAH37MOtkvOv7dZ34x33oWwSpFQBEXQsC8z7as+tnmT+ui+xrCLMXdVb5HOrahlnv+lj0Z9ZnrAXTKH8c592vAGC840gI7R1L+rZjkf3Jtz+/v3QBse9xLjkWjHkMzY8nQz4GufSxmfVOu7EXT7v2aZFj5NDjU/56M++x6Fs8jUqPY+l9CgAeMYf99vau2xy2T749cfR9dHCNC3Xpdgz5VKdFrXI+G8Jir7klr5lDnk8hjPucKn3OjzWnPanz2RDWNwBITfW4UvL7aA7bv63msCdzDgtw0gkAAI7JugYArZp1MsU0jL3IxsklAAD6tPRaIwCYBnPYk6WlYwzrTQAApFp6fREAAKyGAADgmLz564ejBgDPvTbdAGDWR6yHMO47WVlfLZ3Qst5WteBwcBhGDQB+88n9Y91+OAlaeq1Z1bFs7803Rg0Abj//7LFu/3EyhyXX0jGG9bbSAOD998cNAO7cOfZ9gKlp6fVFAACwGgIAgGOys3cUNt/YD2cu7i49LvzrvfDexwer3qVq0o+fyz86L104HfLRb7SrpRNa1tsqFxw++fxh2Lq6v/T4zSf3w83b0z3uw6q09FqzqmPZ0c6dcGfzh+Hm008tPb78wffDg/f+6li3/ziZw5Jr6RjDelvlfPbgzp1w74MPwu7ly0uP+3/4w7FvP0xRS68vAgCA1RAAALCWuv4WZo2/5cj6ShfRS/7GKITQ/XccLTgAuXV/rXEsa485LKl1P8aw3rwGAH3W/fXF8Qtg9QQAAKytt99+u3Ph1EnDybDuJ7SsNwsOwBDr/lrjWNYmc1iidT/GsN68BgB91v31xfELYPU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PQXACwubkZNjY2Oscrr7yy8P1sbm6OdvvS+wYAAAAAAACAZTUXAJw/f37pAKDvPs6fP7/07UvvGwAAAAAAAADG0FwAcOrUqXDq1KmFv/7SpUtfX5SPrl279vX/u3Tp0sK3L71vAAAAAAAAABhLcwHAsu+mj+/Q77vQn993ye1L7xsAAAAAAAAAxtJUABAvpG9ubi58H6dOnXrsHfqpjY2Nb326QMntS+8bAAAAAAAAAMbSVADwyiuvfP0O+/ix+hsbG+H06dOD72PWhfiuC/glty+9bwAAAAAAAAAYS1NXpONH7PeNIWYFA6dPn+4MAIbevvS+AQAAAAAAAGAsTV2RjhfR8z8BEN9df/78+Zlff+3atUEX6a9du1Z8+9L7HurevXuGYRiGYRiGYRiGYRiGYRiGYRiGYRjGCkcrmgoAZhn6KQAtfQLArVu3wtbWlmEYhmEYhmEYhmEYhmEYhmEYhmEYhrHCceXKlaJrvasymQBg6DvsNzY2wqlTpzr/LX6SwKK3L73vIT799FPDMAzDMAzDMAzDMAzDMAzDMAzDMAxjhePu3bvF13pXYXIBwDyzLsR3XcAvuX3pfQMAAAAAAADAWJoKAPouol+7dm3wBfbz58+HjY2NcOnSpcf+/6VLl8LGxkY4f/78wrcvvW8AAAAAAAAAGEtTAUB8l39+IX1jYyNsbGyEzc3NufcRL8anfy4gBgSzLt4PuX3pfQMAAAAAAADAWJoKANKL6fk4ffp059d0fTJAfKd+PvreoV9y+9L7BgAAAAAAAIAxNBUARKdOnXrs4vqsd/73/WmAzc3NwfdRevvS+wYAAAAAAACAZTUZAAAAAAAAAAAAjxMAAAAAAAAAAMAECAAAAAAAAAAAYAI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MgAAAAAAAAJm9n7yjc+OqweOzsHa160wEAYDABAAAAAAAwWZc/PgjnXrwXnvrR3YXHuRfvhXc+fLjqXQEAgLkEAAAAAADAJO3sHYUzF3eXuvgfx5mLu+HGV4er3iUAAJhJAAAAAAAATNLr7z4Y5eJ/HC+9fX/VuwQAADMJAAAAAACASXrhrfujBgDPvba/6l0CAICZBAAAAAAAwCQJAAAAOGkEAAAAAADAJAkAAAA4aQQAAAAAAMAkCQAAADhpBAAAAAAAwCQJAAAAOGkEAAAAAADAJAkAAAA4aQQAAAAAAMAkCQAAADhpBAAAwMrt7B2FF966H869eG/hhbjv/XQ3vP7ug1XvCgAAsEYEAAAAnDQCAABg5V56e7xFOREAAAAQCQDocmX7MLzz4cOFxpXtw1VvPgDATAIAAGDlzlzcHW1B7szF3VXvDgAAsCYEAKR29o7Cc6/tL/08OPfivbCzd7Tq3QEA6CQAAABW6sr24agLck/96K6FGAAAIIQgAOBxm28sf/E/jgsv7616dwAAOgkAAICVEgAAAAC1CABIjfnpc849AYB1JQAAAFZKAAAAANQiACDa2Tsa/dzzxleHq94tAIBvEQAAACslAAAAAGoRABAJAACAk0IAAACslAAAAACoRQBAJAAAAE4KAQAAsFICAAAAoBYBAJEAAAA4KQQAAMBKCQAAAIBaBABEAgAA4KQQAAAAKyUAAAAAahEAEAkAAICTQgAAAKyUAAAAAKhFAEAkAABgUTt7R+HK9uFCY5aDw6Owu3+40IBZBAAAwEoJAAAAgFoEAEQCAABK3fjqMDz32v7SrxcvvHX/sfvd3T8Mv/nkfnj3o/2lxvUvHq7okWHdCQAAgJUSAAAAALUIAIgEAACUuvDy3mivGa+/+yCE8Ohd/2Nc/I/j1s7Bih8l1pEAAABYKQEAAABQiwCASAAAQImx1yzPXNwNIYRwe/dwtIv/7360Hz767MGKHynWkQAAAFgpAQAAAFCLAIBIAABAicsfH1QJAD6/fTBqAPDe39yfsyecRAIAAGClBAAAAEAtAgAiAQAAJQQAtEwAAACslAAAAACoRQBAJAAAoIQAgJYJAACAlRIAAAAAtQgAiAQAAJQQANAyAQAAsFICAAAAoBYBAJEAAIASAgBaJgAAAFZKAAAAANQiACASAABQQgBAywQAAMBKCQAAAIBaBABEAgAASggAaJkAAABYKQEAAABQiwCASAAAQAkBAC0TAAAAKyUAAAAAahEAEAkAACghAKBlAgAAYKUEAAAAQC0CACIBAAAlBAC0TAAAAKyUAAAAAKhFAEAkAACghACAlgkAAICVEgAAAAC1CACIBAAAlBAA0DIBAACwUgIAAACgFgEAkQAAgBICAFomAKCqK9uH4Z0PH4Y3f/2geFz++GDVmw/AMRAAAAAAtQgAiAQAAJQQANAyAQBV7Owdhede21/6gHjuxXvhyraJNMCUCQAAAIBaBABEAgAASggAaJkAgCrGPLn63k93V707AFQkAAAAAGoRABAJAAAoIQCgZQIAqvjeT3dNpgEYRAAAAADUIgAgEgAAUEIAQMsEAFRx5uK4AcDljw9WvUsAVCIAAAAAahEAEAkAACghAKBlAgCqEAAAMJQAAAAAqEUAQCQAAKCEAICWCQCoQgAAwFACAAAAoBYBAJEAAIASAgBaJgCgCgEAAEMJAAAAgFoEAEQCAABKCABomQCAKgQAAAwlAAAAAGoRABAJAAAoIQCgZQIAqhAAADCUAIDcle3DsPnGfjj34r1w5uJu8fjeT3fD5hsWZgEAEADwDQEAACUEALRMAEAVAgAAhhIAkNrZOxptHvG9n+6uencAAFgxAQCRAACAEgIAWiYAoAoBAABDCQBIvf7ug1GfC6+/+2DVuwQAwAoJAIgEAACUEADQMgEAVQgAABhKAEDqudf2R30uvPS2kyAAgJNMAEAkAACghACAlgkAqEIAAMBQAgBSYwcAL7zlJAgA4CQTABAJAAAoIQCgZQIAqhAAADBUiwHA0c6dcPeln4db554Jf3zmzELj9vPPhodXP6y6nS0SAAAAMCYBAJEAAIASAgBaJgCgCgEAAEO1GADc/dlPwuff/c4oQwTwOAEAAABjEgAQCQAAKCEAoGUCABaZbsoAACAASURBVKoQAAAwVGsBwMOrH4528f/z734n3H7+2Wrb2iIBAAAAYxIAEAkAACghAKBlAgCqEAAAMFRrAcD997ZGDQD++MyZatvaIgEAAABjEgAQCQAAKCEAoGUCAKoQAAAwVGsBwP47vxIAVCQAAABgTAIAIgEAACUEALRMAEAVAgAAhhIACABSAgAAAMYkACASAABQQgBAywQAVCEAAGAoAYAAICUAAABgTAIAIgEAACUEALRMAEAVAgAAhhIACABSAgAAAMYkACASAABQQgBAywQAVCEAAGAoAYAAICUAAABgTAIAIgEAACUEALRMAEAVAgAAhhIACABSAgAAAMYkACASAABQQgBAywQAVCEAAGAoAYAAICUAAABgTDUDgIPDo3D9i4fhd9cfLDQ++uxBuHHr4QofnZNFAABACQEALRMAUIUAAIChBAACgJQAAACAMdUKAA4Oj8JHnz0YZeH+d9cfrPhROhkEAACUEADQMgEAVQgAABhKACAASAkAAAAYU60A4Math6Mu3n9+29pXbQIAAEoIAGiZAIAqBAAADCUAEACkBAAAAIypVgDw++1xA4DrX/hTALUJAAAoIQCgZQIAqhAAADCUAEAAkBIAAAAwplYCgE9uCgBqEwAAUEIAQMsEAFQhAABgKAGAACAlAAAAYEwCACIBAAAlBAC0TABAFQIAAIYSAAgAUgIAAADGJAAgEgAAUEIAQMsEAFQhAABgKAGAACAlAAAAYEwCACIBAAAlBAC0TABAFQIAAIYSAAgAUgIAAADGJAAgEgAAUEIAQMsEAFQhAABgKAGAACAlAAAAYEwCACIBAAAlBAC0TABAFQIAAIaqHQDc3j0M1794GH6/vdi4/sXDcHD4zf0JAOoSAAAAMCYBAJEAAIASAgBaJgCgCgEAAEPVDABu3HoYtq4uP5Heurof9h88uk8BQF0CAAAAxiQAIBIAAFBCAEDLBABUIQAAYKiaAcAYF//j+P32owU5AUBdAgAAAMYkACCqHQB8fvsg/OaT+2Hr6v5C46PPHoTPb1sDBVgXAgBaJgCgCgEAAEPVCgB29w9HnUxvXX200CcAqEsAAADAmFoNAI527oSHVz8M99/bWmjwbTUDgOtfjPd8uLVjHRRgHQgAaJkAgCoEAAAMVSsAuL07bgDw7kcCgOMgAAAAYEwtBgC7r/8i3Hz6qaXOM24+/ZQQIFMzABjz0+difA7AagkAaJkAgCoEAAAMJQAQAKQEAAAAjKm1AGDM842bTz8VDm58tsqHf63UCgDG/vS5dz/aDweHR6t+uABOPAEALRMAUIUAAIChBAACgJQAAACAMbUWANz58Q9HPd/Yff0Xq3z414oAAIASAgBaJgCgCgEAAEMJAAQAKQEAAABjai0A+PIH3x/1fOPuSz9f5cO/VgQAAJQQANAyAQBVCAAAGEoAIABICQAAABiTAEAAEAkAACghAKBlAgCqEAAAMJQAQACQEgAAADAmAYAAIBIAAFBCAEDLBABUIQAAYCgBgAAgJQAAAGBMAgABQCQAAKCEAICWCQCoQgAAwFACAAFASgAAAMCYBAACgEgAAEAJAQAtEwBQhQAAgKEEAAKAlAAAAIAxCQAEAJEAAIASAgBa1nwA8Morr4SNjY3wyiuvFH3d5uZm2NjY+Hpsbm6OdvvS+54iAQAAQwkABAApAQAAAGMSAAgAIgEAACUEALSs+QAgXmQvCQDOnz//2AX6OM6fP7/07Uvve6oEAAAMJQAQAKQEAAAAjEkAIACIBAAAlBAA0LKmA4D0YvvQAODSpUtff0107dq1r//fpUuXFr596X1PmQAAgKEEAAKAlAAAAIAxCQAEAJEAAIASAgBa1mwAEC+2nz59uigAiNFA34X+/J36Jbcvve8pEwAAMJQAQACQEgAAADAmAYAAIBIAAFBCAEDLmg0A4gX1zc3NogDg1KlTj71DP7/PU6dOLXz70vueshYDgPvvbYU7P/5huHXumYXGnR//MDy8+mH17QSYGgGAACAlAACGevPXD8KFl/fCuRfvFY/nXtsPL7x1P9z46nDVuwFAZQIAAUAkAACghACAljUZAMR32ocQigOAWRfiuy7gl9y+9L6nrLUAYO/NN8LNp58a5cRq/51fVd1WgKkRAAgAUgIAYIixLuacubgrAgCYOAGAACASAABQQgBAy5q7Ih0/Tj9e8F8kADh9+nTnv8U/J7Do7Uvve8paCwD++MyZ0U6sbj79VNVtBZgaAYAAICUAAOYZ+3Vj8439Ve8SABUJAAQAkQAAgBICAFrW3BXpU6dOPXaRvSQAuHbt2qCL9NeuXSu+fel9D7W9vd3k+NM/G3cy/R8v36y3vb95f9QTq8+/+52wfe3qyn8GhmEYrYz/97efj74Ic+2T7fDx//fF6Isw29vbYfvf/V/jvm78vT9Z+c9gncY/evn2qM+Ff/rnX658nwzDGHf8u3dvjnqc+O//+Z2V75NhGIZRb/zTP/9y1NeNf/Ty7bC9vR1++zd3Rj3X+N0nj+73b//H/2HU842/feEnK/8ZrMu49sn26Oeev7n6t+EPn34++rnnZzdW/3gZhmGc9PEfL4977vmnf3Y3bG9vh6vXb436mvFXV++t/LE6SWNvb6/oOu+qNBUAxIv96UX0KX8CwK1bt8LW1laT409+fGfUA+O//eUH1bb18i//w+gBwOVf/oeV/wwMwzBaGf/3f/pvoy/CXPqvfx3+8vLvRl+E2draCr/9V//HqK8ZN87+nZX/DNZp/MN/Oe6i3D/5N9dXvk+GYYw7/vc//2jU48R/95MvV75PhmEYRr3xT/7N9VFfN/7hv9wOW1tb4S9/uz3qucZf/vbTsLW1Ff7wD54Z9Xzjyv/yP6/8Z7Au49J//evRzz1/eem9sHX5v41/7vlXf73yx8swDOOkj3/7yw9Gfc34kx/fCVtbW+Evfn111NeMv/hwZ+WP1UkaV65cKbrWuyrNBADxHfabm5uP/f9FAoBTp051/tupU6c6A4Chty+97yF2dnaaHGN/AsB/+V29bb199croAcDtq1dW/jMwDMNoZfz69zujL8Jsf7ETtr+4O/oizM7OTvjq/3lz1NeMm3//7678Z7BO4x+/Mu5z4Z/9+7sr3yfDMMYdf/7uuLHx3/tfV79PhmEYRr3xz/79uPPLf/zKo/nlh9fvjXqucfWze2FnZyd88T/9g1HPN279i/9t5T+DdRnbX4x/7nn10zvh5q2d0c89b99Z/eNlGIZx0sd/+d24rxt/+meP5hB/+NvdUV8z/vra3sofq5M0WtFMABAv9M8b8z5if9aF+K4L+CW3L73vKTtzcXfUA+Pljw+qbevBjc9GDwAObnxWbXsBpmbsv+X81I/uhp29o3B7d/y/wxhCCPvv/GrU14w/PnNmxT+B9fLca/ujPhdeeMvfQYOpefPXD0Y9Tnzvp7ur3iUAKnrhrfujvm4899qj84Lfbz8c9Vzjk5sPQwghfPmD7496vnH3pZ+v8uFfKzt7R6Ofe9746jDs7o9/7nlweLTqhwvgxLv88cGorxlnLj469/z89sGorxnv/Y21L77txAUA58+fDxsbG+HSpUuP/f9Lly6FjY2NcP78+YVvX3rfUyYAEAAADCUAEACkBADAPAIAAEoIAAQAkQAAgBICAFrWTADQp/RPAMSL8WksEP+8wKyL90NuX3rfUyYAEAAADCUAEACkBADAPAIAAEoIAAQAkQAAgBICAFo2+QCg66P34zv189H3Dv2S25fe91QJAAQAAEMJAAQAKQEAMI8AAIASAgABQCQAAKCEAICWncgAIP26ODY3Nwd9nyG3L73vKRIACAAAhhIACABSAgBgHgEAACUEAAKASAAAQAkBAC1rPgBgPQkABAAAQwkABAApAQAwjwAAgBICAAFAJAAAoIQAgJYJAKhCACAAABhKACAASAkAgHkEAACUEAAIACIBAAAlBAC0TABAFQIAAQDAUAIAAUBKAADMIwAAoIQAQAAQCQAAKCEAoGUCAKoQAAgAAIYSAAgAUgIAYB4BAAAlBAACgEgAAEAJAQAtEwBQhQBAAAAwlABAAJASAADzCAAAKCEAEABEAgAASggAaJkAgCoEAAIAgKEEAAKAlAAAmEcAAEAJAYAAIBIAAFBCAEDLBABUIQAQAAAMJQAQAKQEAMA8AgAASggABACRAACAEgIAWiYAoAoBgAAAYCgBgAAgJQAA5hEAAFBCACAAiAQAAJQQANAyAQBVCAAEAABDCQAEACkBADCPAACAEgIAAUAkAACghACAlgkAqEIAIAAAGEoAIABI1QwADg4fPS+uf/EwfHKzfFz/4mHYf2AhDlZNAABACQGAACASAABQQgBAywQAVCEAEAAADCUAEACkagUAB4dH4aPPHozyPLhx6+GKHyU42QQAAJQQAAgAIgEAACUEALRMAEAVAgABAMBQAgABQKpWAHDj1rgLtD4JAFZHAABACQGAACASAABQQgBAywQAVCEAEAAADCUAEACkagUAY737Pw6fAgCrIwAAoIQAQAAQCQAAKCEAoGUCAKoQAAgAAIYSAAgAUrUCgN9dFwDAVAgAACghABAARAIAAEoIAGiZAIAqBAACAIChBAACgJQAAJhHAABACQGAACASAABQQgBAywQAVCEAEAAADCUAEACkBADAPAIAAEoIAAQAkQAAgBICAFomAKAKAYAAAGAoAYAAICUAAOYRAABQQgAgAIgEAACUEADQMgEAVQgABAAAQwkABAApAQAwjwAAgBICAAFAJAAAoIQAgJYJAKhCACAAABhKACAASAkAgHkEAACUEAAIACIBAAAlBAC0TABAFQIAAQDMs7N3FN758GF4/d0HC42axwWOlwBAAJASAADzCAAAKCEAEABEAgAASggAaJkAgCoEAAIAmOXK9uEox4lzL95b9a4wAgGAACAlAADmEQAAUEIAIACIBAAAlBAA0DIBAFUIAAQA0Gdn72jUY8TmG/ur3iWWJAAQAKQEAMA8AgAASggABACRAACAEgIAWiYAoAoBgAAA+tSaONEuAYAAICUAYJadvaOFBtMiAACghABAABAJAAAoIQCgZQIAqhAACACgzzsfPqwycaJdAgABQEoAQJcr24fh3Iv3lppjXnh5r+qckuMjAACghABAABAJAAAoIQCgZQIAqhAACACgjwCAnABAAJASAJDb2TsK5168N+oiLW0TAABQQgAgAIgEAACUEADQMgEAVQgABADQRwBATgAgAEgJAMiNfbH3pbedGLdOAABACQGAACASAABQQgBAywQAVCEAEABAHwEAOQGAACAlACD30tt1Fu1plwAAgBICAAFAJAAAoIQAgJYJAKhCACAAgD4CAHICAAFASgBATgBATgAAQAkBgAAgEgAAUEIAQMsEAFQhABAAQB8BADkBgAAgJQAgJwAgJwAAoIQAQAAQCQAAKCEAoGUCAKoQAAgAoI8AgJwAQACQEgCQEwCQEwAAUEIAIACIBAAAlBAA0DIBAFUIAAQA0EcAQE4AIABICQDICQDICQAAKCEAEABEAgAASggAaJkAgCoEAAIA6CMAICcAEACkBADkBADkBAAAlBAACAAiAQAAJQQAtEwAQBUCAAEA9BEAkBMACABSAgByAgByAgAASggABACRAACAEgIAWiYAoAoBgACgy+WPD8KFl/fCmYu7C43v/XT36ws5tEsAQE4AIABICQDICQDICQAAKCEAEABEAgAASggAaJkAgCoEAAKA3JXtw9GeFxde3lv17rAEAQA5AYAAICUAICcAICcAAKCEAEAAEAkAmGVn7yhc2T4Mlz8+KB5Xtg9XvflABQIAWiYAoAoBgAAgt/nGuBd0aj4nqEsAQE4AIABICQDICQDICQAAKCEAEABEAgD6vPDW/aXXs8+9eE8IABMjAKBlAgCqEAAIAHLnXrw36nPi9XcfrHqXWJAAgJwAQACQEgCQEwCQEwAAUEIAIACIBAB0ef3d8eaW5pUwLQIAWiYAoAoBgAAgJwAgEgCQEwAIAFICAHICAHICAABKCAAEAJEAgC5jn4P6FACYDgEALRMAUIUAQACQEwAQCQDICQAEACkBADkBADkBAAAlBAACgEgAQJfv/XTcdex3PnSuCFMhAKBlAgCqEAAIAHICACIBADkBgAAgJQAgJwAgJwAAoIQAQAAQCQDoMvY6tgAApkMAQMsEAFQhABAA5AQARAIAcgIAAUBKAEBOAEBOAABACQGAACASANBFAAD0EQDQMgEAVQgABAA5AQCRAICcAEAAkBIAkBMAkBMAAFBCACAAiAQAdBEAAH0EALRMAEAVAgABQE4AQCQAICcAEACkBADkBADkBAAAlBAACAAiAQBdBABAHwEALRMAUIUAQACQEwAQtRgAHO3cCXdf+nm4de6Z8MdnzhSPW+eeCXd/9pNwtHOn+ra2SAAgAEgJAMgJAMgJAAAoIQAQAEQCALoIAIA+AgBaJgCgCgGAACAnACBqMQC4/fyzoxwbbj79lAiggwBAAJASAJATAJATAABQQgAgAIgEAHQRAAB9BAC0TABAFQIAAUBOAEDUWgAw9sVeiy/fJgAQAKQEAOQEAOQEAACUEAA4B40EAHQRAAB9BAC0TABAFQIAAUBOAEDUWgCw+/ovRj0+3H7+2arb2yIBgAAgJQAgJwAgJwAAoIQAQAAQCQDoIgAA+ggAaJkAgCoEAAKAnACAqLUA4O5LPx/1+PDlD75fdXtbJAAQAKQEAOQEAOQEAACUEAAIACIBAF0EAEAfAQAtEwBQhQBAAJATABAJAAQAOQGAACAlACAnACAnAACghABAABAJAOgiAAD6CABomQCAKgQAAoCcAIBIACAAyAkABAApAQA5AQA5AQAAJQQAAoBIAEAXAQDQRwBAywQAVCEAEADkBABEAgABQE4AIABICQDICQDICQAAKCEAEABEAgC6CACAPgIAWiYAoAoBgAAgJwAgEgAIAHICAAFASgBATgBATgAAQAkBgAAgEgDQRQAA9BEA0DIBAFUIAAQAOQEAkQBAAJATAAgAUgIAcgIAcgIAAEoIAAQAkQCALgIAoI8AgJYJAKhCACAAyAkAiAQAAoCcAEAAkBIAkBMAkBMAAFBCACAAiAQAdBEAAH0EALRMAEAVAgABQE4AQCQAEADkBAACgJQAgJwAgJwAAIASAgABQCQAoIsAAOgjAKBlAgCqEAAIAHICACIBgAAgJwAQAKQEAOQEAOQEAACUEAAIACIBAF0EAEAfAQAtEwBQhQBAAJATABAJAAQAOQGAACAlACAnACAnAACghABAABAJAOgiAAD6CABomQCAKgQAAoCcAIBIACAAyAkABAApAQA5AQA5AQAAJQQAAoBIAEAXAQDQRwBAywQAVCEAEADkBABEAgABQE4AIABICQDICQDICQAAKCEAEABEAgC6CACAPgIAWiYAoAoBgAAgJwAgEgAIAHICAAFASgBATgBATgAAQAkBgAAgEgDQRQAA9BEA0DIBAFUIAAQAOQEAkQBAAJATAAgAUgIAcgIAcgIAAEoIAAQAkQCALgIAoI8AgJYJAKhCACAAyAkAiAQAAoCcAEAAkBIAkBMAkBMAAFBCACAAiAQAdBEAAH0EALRMAEAVAgABQE4AQCQAEADkBAACgJQAgJwAgJwAAIASAgABQCQAoIsAAOgjAKBlAgCqqBkAHBwehRu3Hobfby82rn/xMOw/+GYSLQA4HgIAIgGAACAnABAApAQA5AQA5AQAAJQQAAgAIgEAXQQAQB8BAC0TAFBFrQBgd/8wbF0d56B4a+fRfQoAjocAgEgAIADICQAEACkBADkBADkBAAAlBAACgEgAQBcBANBHAEDLBABUUSsA+Oiz8Rbvt64+OmETABwPAQCRAEAAkBMACABSAgByAgByAgAASggABACRAIAuAgCgjwCAlgkAqKJWADDWu//j2H9wJAA4JgIAIgGAACAnABAApAQA5AQA5AQAAJQQAAgAIgEAXQQAQB8BAC0TAFBFjQDg4PBo9Mn07v6hAOCYCACIBAACgJwAQACQEgCQEwCQEwAAUEIAIACIBAB0EQAAfQQAtEwAQBUCAAFATgBAJAAQAOQEAAKAlACAnACAnAAAgBICAAFAJACgiwAA6CMAoGUCAKoQAAgAcgIAIgGAACAnABAApAQA5AQA5AQAAJQQAAgAIgEAXQQAQB8BAC0TAFCFAEAAkBMAEAkABAA5AYAAICUAICcAICcAAKCEAEAAEAkA6CIAAPoIAGiZAIAqBAACgJwAgEgAIADICQAEACkBADkBADkBAAAlBAACgEgAQBcBANBHAEDLBABUIQAQAOQEAEQCAAFATgAgAEgJAMgJAMgJAAAoIQAQAEQCALoIAIA+AgBaJgCgCgGAACAnACASAAgAcgIAAUBKAEBOAEBOAABACQGAACASANClxQDgaOdO2H/nV2H39V+Euy/9vHjsvflG9W2EKRAA0DIBAFUIAAQAOQEAkQBAAJATAAgAUgIAcgIAcgIAAEoIAAQAkQCALq0FAAc3Pgt/fObM0seGm08/FR5e/bDqtkLrBAC0TABAFQIAAUBOAEAkABAA5AQAAoCUAICcAICcAACAEgIAAUAkAKBLawHAmMcI6xEwmwCAlgkAqEIAIADICQCIBAACgJwA4Nsn3EcHB+Fwf3+h0ToBADkBADkBAAAlBAACgEgAQJfWAoCx17GPdu5U3V5omQCAlgkAqEIAIADICQCIBAACgJwA4JsA4HB3N+xfvRp2L18Od7e2Fh4Pbt5c1Y9zaQIAcgIAcgIAAEoIAAQAkQCALi0FAEc7d6xjwzESANAyAQBVCABMnHICACIBgAAgJwB4FAAcHRyEex98sNSF/3Qc3Gmz4hcAkBMAkBMAAFBCACAAiAQAdBEAWMeGPgIAWiYAoAoBgIlTTgBAJAAQAOQEAI8CgIM7d0a7+H93ayvsX726yh/rwgQA5AQA5AQAAJQQAAgAIgEAXQQA1rGhjwCAlgkAqEIAYOKUEwAQCQAEADkBwKMA4MH29qgBwL0PPljlj3VhAgByAgByAgAASggABACRAIAuAgDr2NBHAEDLBABUIQAwccoJAIgEAAKAnABAAJASAJATAJATAABQQgAgAIgEAHQRAFjHhj4CAFomAKAKAYCJU04AQCQAEADkBAACgJQAgJwAgJwAAIASAgABQCQAoIsAwDo29BEA0DIBAFUIAEyccgIAIgGAACAnABAApAQA5AQA5GoHAAeHR+HWzkH4/PZiY/+BBXuAdSIAEABEAgC6CACsY0MfAQAtEwBQhQDAxCknACASAAgAcgIAAUBKAEBOAECuZgDw+e2DsHV1vIs4AKyeAEAAEAkA6CIAsI4NfQQAtEwAQBUCABOnnACASAAgAMgJAAQAqRYDgKOdO+HuSz8Pt59/dqFx58c/DHtvvrGqh3ztCQDI1QoA9h8cjXLxP47Pbx+s+JECIAQBgADgGwIAuggArGNDHwEALRMAUIUAwMQpJwAgEgAIAHICAAFAqrUA4GjnTvjjM2dGeS7svv6LVT70a0sAQK5WADD2IsxHn5mvAqwDAYAAIBIA0EUAYB0b+ggAaJkAgCoEACZOOQEAkQBAAJATAAgAUq0FAHd/9hNziMoEAORqBQA3bo17Iec3n1iEAVgHAgABQCQAoIsAwDko9BEA0DIBAFUIAEyccgIAIgGAACAnABAApFoLAMZ6938c++/8apUP/1oSAJATAABQQgAgAIgEAHQRAFjHhj4CAFomAKAKAYCJU04AQCQAEADkBAACgNRJDwD23nxjlQ//WhI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8E0AcHRwEA7u3An3P/003L9+vXx8+mk43G93LiUAoIsAwDo29BEA0DIBAFUIAEyccgIAIgGAACAnABAApAQAAoCcAICcAACAEgKARwHA0cFB2L96dZRzjQc3b67s57kMAQBdBADWsaGPAICWCQCoQgBg4pQTABAJAAQAOQGAACAlABAA5FoMAI527oS7L/083Dr3TPjjM2eKx+3nnw13f/aT6tvZKgEAACUEAI8CgPuffjrq+UaLnwQgAKCLAMA6NvQRANAyAQBVCABMnHICACIBgAAgJwAQAKQEAAKAXGsBwNHOnXDr3DOjPB9unXum6ra2SgAAQAkBwKMAYKx3/3/9KQDb2yv7mS5KAEAXAYB1bOgjAKBlAgCqEACYOOUEAEQCAAFATgAgAEgJAAQA5Iq6BQAAIABJREFUudYCgN3Xf+E5UZkAAIASAoBHAcC9Dz4QAAgA6CAAsI4NfQQAtEwAQBUCABOnnACASAAgAMgJAAQAKQGAi7251gKA288/W2XRnm8IAAAoIQAQAEQCALoIAKxjQx8BAC0TAFCFAMDEKScAIBIACAByAgABQEoAIADInfgA4Gc/qbq9LRIAAFBCACAAiAQAdBEAWMeGPgIAWiYAoAoBgIlTTgBAJAAQAOQEAAKAlABAAJATAAgAcgIAAEoIAAQAkQCALgIA69ipnb2j8NLb98OFl/fCuRfvFY/nXtsPL7x1P+zs+R2eAgEALRMAUIUAwMQpJwAgEgAIAHICAAFASgAgAMgJAAQAOQEAACUEAAKASABAFwGAdezUWGsSZy7uhhtfHa56d1iSAICWNRkAnD59OmxsbHw9XnnlleL72NzcfOw+Njc3R7t96X1PkQDAxCknACASAAgAcgIAAUBKACAAyAkABAA5AQAAJQQAAoBIAEAXAYB17Gjs9am4HkG7BAC0rLkAIL2wno7z588Pvo/z588X3UfJ7Uvve6oEACZOOQEAkQBAAJATAAgAUgIAAUBOACAAyAkAACghABAARAIAuggArGNHr7877nnGhZf3Vr1LLEkAQMuaCgDiO+tPnz799f+7du3a1xfZr127Nvc+Ll269PXtu+7j0qVLC9++9L6nTABg4pQTABAJAAQAOQGAACAlABAA5AQAAoCcAACAEgIAAUAkAKCLAMA6djR2AHDuxXur3iWWJACgZU0FAKdOnXrs4noUw4AhfwogvkO/70J//k79ktuX3veUCQBMnHICACIBgAAgJwAQAKQEAAKAnABAAJATAABQQgAgAIgEAHQRAFjHjgQA5AQAtKypAKBPDACGvMO+LyII4dGfFzh16tTCty+97ykTAHx74nR0cFA8pkQAQCQAEADkBAACgJQAQACQEwAIAHICAABKCAAEAJEAgC4CAAFAJAAgJwCgZc0HAPHd9UMvrs+6bdcF/JLbl973lAkAHk2cjg4Owv3r18Pu5csLn1Dtvv9+kydVOQEAkQBAAJATAAgAUgIAAUBOACAAyAkAACghABAARAIAuggABACRAICcAICWNXtFOr7rf2Pj/2fvXnvsOs4D3/d34WfIF1BeyIGd5E2ckzmawEBgByEw9gycYJwZ5PgCjEagHCieODbseDJxjHGUsRzMccbORQoSn1BxZKu3mqIo3na3eLPILVIUzW621ZKarPOi80hLj5dkVrOWN4v6/YECDGpziWKVu2vX+vVeK+X++++/7d/3bq+///77RwHA7b6+9tr3cgDA3sbptQsXmr2xeuPatSXP6p0FACgCAACAHAAAAAwDAACAHAAAAOQAAElSTQAAABABABoLAAAAIgBAOQBAPdftHemDBw++CQBu9xMANjY2busm/cbGRvXra699rwcAXCy3dnebvrHaXltb9rTeUQCAIgAAAMgBAADAMAAAAMgBAABADgCQJNUEAAAAEQCgsQAAACACAJQDANRz3QKAYfFpAAcPHvypr+3pEwBu3rxZ5vN5l+MDn91q+oXx2/98rpyerzffTJ+cny0bT32v+cZp46nvlXMnTjR9Y3VjdXXp83on40NfuNZ0TXzpOxeX/t9k7G889t3zTdfCBz67Nemf9/wjDzX9+nDx4IeWPgd32/iHp882XRP3PXijPPv8ejl++nzz7xvz+byceezRpmti8au/UObzebl47FjT7xnX1taWPrf7GR//6tWma+HBx14q8/m8PHP6etsbe6cvlfl8Xha/+gtN18O5r/3J0ufgbhuP/O9LTdfEx7969c1rn56vl+dPXyjPzq+Utfm16nHk9NVybP72PcnF3z7YdE388L9+culzcLeNrz3xw6Zr4oN/8KMyn8/Lc6cvNf06sXp6c+l/V4ZhGMa8PPjYS5PsJY6cvtr0+8az8ytlPp+Xiwc/1HQvcf6Rh8p8Pi/X7uDxlGPj4rFjS5/b2vHs8+vN33s+9exGOTk/2/y95+n5+tL/vt4ro/U59mPfPT/Zn3X92SOTnGMvew7ulvGl71xsuhY+9IVrS/9vMu5sfPufzzVdE3GOfWx+sen3jKdP31j639V7aVy+fLnqXu+yuicAQCmlHDhw4LZusL/bpwWMXaPm9bXX/mldu3atzGazLsf7H95s+oXxG0+cKLNn1ppvplfXjpUjTzzefON05InHy4nZrDkAWPa83sn49c+3vaHzub98Yen/Tcb+xtf+5lTTtfD+hzcn/fPOH/p028OXjzyw9Dm428Zf/eOxpmvivgdvlCefWiurR042/74xm83K8a/9j6Zr4tIH31dms1l5ofH3jKt3wdzuZ3z0K4uma+FTX79QZrNZ+cHxtge0Tx89U2azWbn0wfc1XQ8nv/xHS5+Du2089BdtkdBHv7J489o/OH65yXr4wfGrb17z3Mc+3HRNvPDp3136HNxt48t/NW+6Jn7lkb33XU8fPdP068QPTv5o6X9XhmEYxqx86usXJtlLPP38ou3+8vkXy2w2K+c/8kDTvcT8oU+X2WxWrs7anlO90OE51ZNPrTV/7/nEk8+W1bVj7d97PrO29L+v98pofY79tb85Ndmfde3Jw5OcYy97Du6W8bm/fKHpWvj1z19d+n+TcWfjG0+caLom4hz76aMbbd97ntpa+t/Ve2msr69X3etdVvcMALjdj9h/txvxYzfwa15fe+17OY8AuFh2NzebA4Ce8wgARR4B4BEAOY8A8AiAYR4B4BEAuakeAfDKVtuP3Lt8fbeU4hEAP4s8AkCSVJNHAHgEQNTjIwBubW2WG198pLzym/uHIdc+/lveZ7xLHgHgEQCRRwAo5xEA6rmuAMC73URfWVm5rZ+wP3jwYFlZWSmHDx9+268fPnx49DECNa+vvfa9HAAAAOQAAEUAAACQAwAAgGEAgIO53FQA4NyVaQ7tAYDpAwAkSTUBAABA1CMAuPHFR5qthZ0nv7vkGbg7AwAAgAgAUA4AUM91BQDip/zzjfT4yfvbucEeN+OHnxawsbHx5q+9083723l97bXv5QAAACAHACgCAACAHAAAAAwDAACA3FQAoPWh/QsLAOBnFQAgSaoJAAAAot4AQOubvfHeU28PAAAAIgBAOQBAPdcVACjlrZ/0z+PdPhkg/7P4Sf083gkQ1Ly+9tr3agAAAJDrEQDc2tos29/883Lji4+UzYc/Uz1ufPXLNtEjAQAAQA4AAACGAQAAQA4AAAByAIAkqSYAAACIegMArx1ZbboWrvzyfcuegrsyAMDZZQQAKAcAqOe6AwClvPVJALdzc/2dcMChQ4fedo1Dhw6967+z5vW1174XAwAAgFxvAGD30sVmN3V8xNrbAwAAgBwAAAAMAwAAgBwAAADkAABJUk0AAAAQvdcBwOWf/7llT8FdGQAAAEQAgHIAgHquSwCguz8AAADI9QYAWh7eE9ZvDwAAAHIAAAAwDAAAAHIAAACQAwAkSTUBAABABAAAAGMBAABABAAoBwCo5wAATRIAAADkegMArW/ovLF+atI/b08BAABADgAAAIYBAABADgAAAHIAgCSpJgAAAIgAAABgLAAAAIgAAOUAAPUcAKBJAgAAgFxvAKD1mnjtSN/z1zIAAADIAQAAwDAAAADIAQAAQA4AkCTVBAAAABEAAACMBQAAABEAoBwAoJ4DADRJAAAAkAMA+p6/lgEAAEAOAAAAhgEAAEAOAAAAcgCAJKkmAAAAiAAAAGAsAAAAiAAA5QAA9RwAoEkCAACAHADQ9/y1DAAAAHIAAAAwDAAAAHIAAACQAwAkSTUBAABABAAAAGMBAABABAAoBwCo5wAATRIAAADkAIC+569lAAAAkAMAAIBhAAAAkAMAAIAcACBJqgkAAAAiAAAAGAsAAAAiAEA5AEA9BwBokgAAACAHAPQ9fy0DAACAHAAAAAwDAACAHAAAAOQAAElSTQAAABABAADAWAAAABABAMoBAOo5AECTBAAAADkAoO/5axkAAADkAAAAYBgAAADkAAAAIAcASJJqAgAAgAgAAADGAgAAgAgAUA4AUM8BAJokAAAAyAEAfc9fywAAACAHAAAAwwAAACAHAAAAOQBAklQTAAAARAAAADAWAAAARACAcgCAeg4A0CQBAABADgDoe/5aBgAAADkAAAAYBgAAADkAAADIAQCSpJoAAAAgAgAAgLEAAAAgAgCUAwDUcwCAJgkAAAByAEDf89cyAAAAyAEAAMAwAAAAyAEAAEAOAJAk1QQAAAARAAAAjAUAAAARAKAcAKCeAwA0SQAAAJADAPqev5YBAABADgAAAIYBAABADgAAAHIAgCSpJgAAAIgAAABgLAAAAIgAAOUAAPUcAKBJAgAAgBwA0Pf8tQwAAAByAAAAMAwAAAByAAAAkAMAJEk1AQAAQAQAAABjAQAAQAQAKAcAqOcAAE0SAAAA5ACAvuevZQAAAJADAACAYQAAAJADAACAHAAgSaoJAAAAIgAAABgLAAAAIgBAOQBAPQcAaJIAAAAgBwD0PX8tAwAAgBwAAAAMAwAAgBwAAADkAABJUk0AAAAQAQAAwFgAAAAQAQDKAQDqOQBAkwQAAAA5AKDv+WsZAAAA5AAAAGAYAAAA5AAAACAHAEiSagIAAIAIAAAAxgIAAIAIAFCuVwDw6t/+n3Lt47+1r3H9k7/jHOIeCQDQJAEAAEAOAOh7/loGAAAAOQAAABgGAAAAOQDAG+8cACBJqgkAAAAiAAAAGAsAAAAiAEC5HgHA5sOfafK14cov31dubW0u669eDQIANEkAAACQAwD6nr+WAQAAQA4AAACGAQAAQA4AAAByAIAkqSYAAACIAAAAYCwAAACIAADlegMAb6yfmmQPoT4DADRJAAAAkAMA+p6/lgEAAEAOAAAAhgEAAEAOAAAAcgCAJKkmAAAAiAAAAGAsAAAAiAAA5XoDANvf/POmXx+uf/J3lvnXrzsMANAkAQAAQA4A6Hv+WgYAAAA5AAAAGAYAAAA5AAAAyAEAkqSaAAAAIAIAAICxAAAAIAIAlHuvAwDn2H0HAGiSAAAAIAcA9D1/LQMAbJxyAAAAMAwAAAByAAAAkAMAJEk1AQAAQAQAAABjAQAAQAQAKAcAOMfuOQBAkwQAAAA5AKDv+WsZAGDjlAMAAIBhAAAAkAMAAIAcACBJqgkAAAAiAAAAGAsAAAAiAEA5AMA5ds8BAJokAAAAyAEAfc9fywAAG6ccAAAADAMAAIAcAAAA5AAASVJNAAAAEAEAAMBYAAAAEAEAygEAzrF7DgDQJAEAAEAOAOh7/loGANg45QAAAGAYAAAA5AAAACAHAEiSagIAAIAIAAAAxgIAAIAIAFAOAHCO3XMAgCYJAAAAcgBA3/PXMgDAxikHAAAAwwAAACAHAAAAOQBAklQTAAAARAAAADAWAAAARACAcgCAc+yeAwA0SQAAAJADAPqev5YBADZOOQAAABgGAAAAOQAAAMgBAJKkmgAAACACAACAsQAAACACAJQDAJxj9xwAoEkCAACAHADQ9/y1DACwccoBAADAMAAAAMgBAABADgCQJNUEAAAAEQAAAIwFAAAAEQCgHADgHLvnAABNEgAAAOQAgL7nr2UAgI1TDgAAAIYBAABADgAAAHIAgCSpJgAAAIgAAABgLAAAAIgAAOUAAOfYPQcAaJIAAAAgBwD0PX8tAwBsnHIAAAAwDAAAAHIAAACQAwAkSTUBAABABAAAAGMBAABABAAoBwA4x+45AECTBAAAADkAoO/5axkAYOOUAwAAgGEAAACQAwAAgBwAIEmqCQAAACIAAAAYCwAAACIAQDkAwDl2zwEAmiQAAADIAQB9z1/LAAAbpxwAAAAMAwAAgBwAAADkAABJUk0AAAAQAQAAwFgAAAAQAQDKAQDOsXsOANAkAQAAQA4A6Hv+WgYA2DjlAAAAYBgAAADkAAAAIAcASJJqAgAAgAgAAADGAgAAgAgAUA4AcI7dcwCAJgkAAAByAEDf89cyAMDGKQcAAADDAAAAIAcAAAA5AECSVBMAAABEAAAAMBYAAABEAIByAIBz7J4DADRJAAAAkJsaAOzevFW2d26W69v1Y+f1Wz/x5229JgCAtwIAbJxyAAAAMAwAAAByAAAAkAMAJEk1AQAAQAQAAABjAQAAQAQAKAcAOMfuOQBAkwQAAAC5KQHAuStvlNX1Oz+gHUKA1msCAHgrAMDGKQcAAADDAAAAIAcAAAA5AECSVBMAAABEAAAAMBYAAABEAIByAIBz7J4DADRJAAAAkJsKALQ8qI1vlKUAAFMGANg45QAAAGAYAAAA5AAAACAHAEiSagIAAIAIAAAAxpoSAOzevFVe2dot5668sa9x6ZU33vYDSwDAtAEAygEAzrF7DgDQJAEAAEBuKgBw+mLbGzrbOzdLKQDAlAEANk45AAAAGAYAAAA5AAAAyAEAkqSaAAAAIAIAAICxpgIAO6/fKkfOvNZkPVzf3juvBACmDQBQDgBwjt1zAIAmCQAAAHJTAYBWG+kYr2ztllIAgCkDAGyccgAAADAMAAAAcgAAAJADACRJNQEAAEAEAAAAY00FAFp+jVhd3/u6AwBMGwCgHADgHLvnAABNEgAAAOQAgL7nr2UAgI1TDgAAAIYBAABADgAAAHIAgCSpJgAAAIgAAABgrKkAQOszy53XbwEAEwcAKAcAOMfuOQBAkwQAAAA5AKDv+WsZAGDjlAMAAIBhAAAAkAMAAIAcACBJqgkAAAAiAAAAGGsqANB6TVzfvgkATBwAoBwA4By75wAATRIAAADkAIC+569lAICNUw4AAACGAQAAQA4AAAByAIAkqSYAAACIAAAAYCwAAACIAADlAADn2D0HAGiSAAAAIAcA9D1/LQMAbJxyAAAAMAwAAAByAAAAkAMAJEk1AQAAQAQAAABjAQAAQAQAKAcAOMfuOQBAkwQAAAA5AKDv+WsZAGDjlAMAAIBhAAAAkAMAAIAcACBJqgkAAAAiAAAAGAsAAAAiAEA5AMA5ds8BAJokAAAAyAEAfc9fywAAG6ccAAAADAMAAIAcAAAA5AAASVJNAAAAEAEAAMBYAAAAEAEAygEAzrF7DgDQJAEAAEAOAOh7/loGANg45QAAAGAYAAAA5AAAACAHAEiSagIAAIAIAAAAxgIAAIAIAFAOAHCO3XMAgCYJAAAAcgBA3/PXMgDAxikHAAAAwwAAACAHAAAAOQBAklQTAAAARAAAADAWAAAARACAcgCAc+yeAwA0SQAAAJADAPqev5YBADZOOQAAABgGAAAAOQAAAMgBAJKkmgAAACACAACAsQAAACACAJQDAJxj9xwAoEkCAACAHADQ9/y1DACwccoBAADAMAAAAMgBAABADgCQJNUEAAAAEQAAAIwFAAAAEQCgHADgHLvnAABNEgAAAOQAgL7nr2UAgI1TDgAAAIYBAABADgAAAHIAgCSpJgAAAIgAAABgLAAAAIgAAOUAAOfYPQcAaJIAAAAgBwD0PX8tAwBsnHIAAAAwDAAAAHIAAACQAwAkSTUBAABABAAAAGMBAABABAAoBwA4x+45AECTBAAAADkAoO/5axkAYOOUAwAAgGEAAACQAwAAgBwAIEmqCQAAACIAAAAYCwAAACIAQDkAwDl2zwEAmiQAAADIAQB9z1/LAAAbpxwAAAAMAwAAgBwAAADkAABJUk0AAAAQAQAAwFgAAAAQAQDKAQDOsXsOANAkAQAAQA4A6Hv+WjY1ALi+fbOcu/JGOX3x9X2NCy+/8bbrAQDTBwAAAMMAAAAgBwAAADkAQJJUEwAAAEQAAAAwFgAAAEQAgHIAgHPsngMANEkAAACQAwD6nr+WTQkAzl1pcwCzur73ZrsUAOBnEQAAAAwDAACAHAAAAOQAAElSTQAAABABAADAWAAAABABAMoBAM6xew4A0CQBAABADgDoe/5aNhUAaP2GO27kAADTBwAAAMMAAAAgBwAAADkAQJJUEwAAAEQAAAAwFgAAAEQAgHIAgHPsngMANEkAAACQAwD6nr+WTQUAWm+c4tAeAJg+AAAAGAYAAAA5AAAAyAEAkqSaAAAAIAIAAICxAAAAIAIAlAMAnGP3HACgSQIAAIAcAND3/LVsKgAw1aE9ADB9AAAAMAwAAAByAAAAkAMAJEk1AQAAQAQAAABjAQAAQAQAKAcAOMfuOQBAkwQAAAA5AKDv+WsZAGDjlAMAAIBhAAAAkAMAAIAcACBJqgkAAAAiAODtAGB3c7O89uKLZefs2X2N1158cUkz2TYAAACIAADlAADn2D0HAGiSAAAAIAcA9D1/LQMAbJxyAAAAMAwAAAByAAAAkAMAJEk1AQAAQAQAvAUAXl8syvbaWpP3nbd2d5c4q3ceAAAARACAcgCAc+yeAwA0SQAAAJADAPqev5YBADZOOQAAABgGAAAAOQAAAMgBAJKkmgAAACACAPYAwK3d3SY3/2PsnD275Jm9swAAACDqEQDc2tosmw9/przymw+UK798X/W4+sAvlc2HP2MdvEMAgHPsngMANEkAAACQAwD6nr+WAQA2TjkAAAAYBgAAADkAAADIAQCSpJoAAAAgAgD2AEDrM8vto0eXPLN3FgDgxm/UGwC4tbVZXvnNB5qsgyu/fN+kf9ZeAwCcY/ccAKBJAgAAgBwA0Pf8tQwAsHHKAQAAwDAAAADIAQAAQA4AkCTVBAAAABEAsAcA3rh2DQAYBAAAAFFvAKD1zd7tb/75pH/eHgMAnGP3HACgSQIAAIAcAND3/LUMALBxygEAAMAwAAAAyAEAAEAOAJAk1QQAAAARAAAAjAUAAABRbwBg8+HPNF0Lmw9/ZtI/b48BAM6xew4A0CQBAABADgDoe/5aBgDYOOUAAABgGAAAAOQAAAAgBwBIkmoCAACACAAAAMYCAACACAAAAHIAgHPsngMANEkAAACQAwD6nr+WAQA2TjkAAAAYBgAAADkAAADIAQCSpJoAAAAgAgAAgLEAAAAgAgAAgBwA4By75wAATRIAAADkAIC+569lAICNUw4AAACGAQAAQA4AAAByAIAkqSYAAACIAAAAYCwAAACIAAAAIAcAOMfuOQBAkwQAAAA5AKDv+WsZAGDjlAMAAIBhAAAAkAMAAIAcACBJqgkAAAAiAAAAGAsAAAAiAAAAyAEAzrF7DgDQJAEAAEAOAOh7/loGANg45QAAAGAYAAAA5AAAACAHAEiSagIAAIAIAAAAxgIAAIAIAAAAcgCAc+yeAwA0SQAAAJADAPqev5YBADZOOQAAABgGAAAAOQAAAMgBAJKkmgAAACACAACAsQAAACACAACAHADgHLvnAABNEgAAAOQAgL7nr2UAgI1TDgAAAIYBAABADgAAAHIAgCSpJgAAAIgAAABgLAAAAIgAAAAgBwA4x+45AECTBAAAADkAoO/5axkAYOOUAwAAgGEAAACQAwAAgBwAIEmqCQAAACIAAAAYCwAAACIAAADIAQDOsXsOANAkAQAAQA4A6Hv+WgYA2DjlAAAAYBgAAADkAAAAIAcASJJqAgAAgAgAAADGAgAAgAgAAAByAIBz7J4DADRJAAAAkAMA+p6/lgEANk45AAAAGAYAAAA5AAAAyAEAkqSaAAAAIAIAAICxAAAAIAIAAIAcAOAcu+cAAE0SAAAA5ACAvuevZQCAjVMOAAAAhgEAAEAOAAAAcgCAJKkmAAAAiAAAAGAsAAAAiAAAACAHADjH7jkAQJMEAAAAOQCg7/lrGQBg45QDAACAYQAAAJADAACAHAAgSaoJAAAAIgAAABgLAHgLAOxubpbXLlwor546VT121tfLztmz5eb29rKm8o4DAACAHADgHLvnAABNEgAAAOQAgL7nr2UAwE9unG7t7u5r3CsBAADAMAAAAMgBAABADgCQJNUEAAAAEQAAAIwFAOwBgJZnErubm8uc0n0HAAAAOQAAAOg5AECTBAAAADkAoO/5axkA8NbGaXdzs/z4+PGyvba2768Lr5461bWuLgUAAADeHgAAAOQAAAAgBwBIkmoCAACACAAAAMYCAPYAwPbRo+3WxNraMqd03wEAAEAOAAAAeg4A0CQBAABADgDoe/5aBgDsbZxu7e7e0Y3//Mbq5s7O0ub0TgMAAIBhAAAAkAMAAIAcACBJqgkAAAAiAAAAGAsAuFhubm83P8fu8ZMrAQAAIAcAAAA9BwBokgAAACAHAPQ9fy0DAPY2Tq1v9vZ4+BIBAADAMAAAAMgBAABADgCQJNUEAAAAEQAAAIwFAAAAEQAAAOQAAACg5wAATRIAAADkAIC+569lAMDexum1Cxeafn3YOXt2aXN6pwEAAMAwAAAAyAEAAEAOAJAk1QQAAAARAAAAjAUAAAARAAAA5AAAAKDnAABNEgAAAOQAgL7nr2UAAACQAwAAgGEAAACQAwAAgBwAIEmqCQAAACIAAAAYCwAAACIAAADIAQAAQM8BAJokAAAAyAEAfc9fywAAACAHAAAAwwAAACAHAAAAOQBAklQTAAAARAAAADAWAAAARAAAAJADAACAngMANEkAAACQAwD6nr+WAQAAQA4AAACGAQAAQA4AAAByAIAkqSYAAACIAAAAYCwAAACIAAAAIAcAAAA9BwBokgAAACAHAPQ9fy0DAACAHAAAAAwDAACAHAAAAOQAAElSTQAAABABAADAWAAAABABAABADgAAAHoOANAkAQAAQA4A6Hv+WgYAAAA5AAAAGAYAAAA5AAAAyAEAkqSaAAAAIAIAAICxAAAAIAIAAIAcAAAA9BwAoEkCAACAHADQ9/y1DAAAAHIAAAAwDAAAAHIAAACQAwAkSTUBAABABAAAAGMBAABABAAAADkAAADoOQBAkwQAAAA5AKDv+WsZAAAA5AAAAGAYAPAWANjd3Cw/Pn68bK+t7fsg7rULF5Yyjy0DAACAHAAgSaoJAAAAIgAAABgLAACwrplQAAAgAElEQVQAIgAAAMgBAABAzwEAmiQAAADIAQB9z1/LAAAAIAcAAADDAIA9ANDyUG5nfX1p89kiAAAAyAEAkqSaAAAAIAIAAICxAAAAIAIAAIAcAAAA9BwAoEkCAACAHADQ9/y1DAAAAHIAAAAwDADYAwA76+tN18PNnZ2lzemdBgAAADkAQJJUEwAAAEQAAAAwFgAAAEQAAACQAwAAgJ4DADRJAAAAkAMA+p6/lgEAAEAOAAAAhgEAewBg++jRputhd3NzaXN6pwEAAEAOAJAk1QQAAAARAAAAjAUAAAARAAAA5AAAAKDnAABNEgAAAOQAgL7nr2UAAACQAwAAgGEAwL8CgLW1puvhjWvXljandxoAAADkAABJUk0AAAAQAQAAwFgAAAAQAQAAQA4AAAB6DgDQJAEAAEAOAOh7/loGAAAAOQAAABgGAAAAOQAAAMgBAJKkmgAAACACAACAsQAAACACAACAHAAAAPQcAKBJAgAAgBwA0Pf8tQwAAAByAAAAMAwAAAByAAAAkAMAJEk1AQAAQAQAAABjAQAAQAQAAAA5AAAA6DkAQJMEAAAAOQCg7/lrGQAAAOQAAABgGAAAAOQAAAAgBwBIkmoCAACACAAAAMYCAACACAAAAHIAAADQcwCAJgkAAAByAEDf89cyAAAAyAEAAMAwAAAAyAEAAEAOAJAk1QQAAAARAAAAjAUAAAARAAAA5AAAAKDnAABNEgAAAOQAgL7nr2UAAACQAwAAgGEAAACQAwAAgBwAIEmqCQAAACIAAAAYCwAAACIAAADIAQAAQM8BAJokAAAAyAEAfc9fywAAACAHAAAAwwAAACAHAAAAOQBAklQTAAAARAAAADAWAAAARAAAAJADAACAngMANEkAAACQAwD6nr+WAQAAQA4AAACGAQAAQA4AAAByAIAkqSYAAACIAAAAYCwAAACIAAAAIAcAAAA9BwBokgAAACAHAPQ9fy0DAACAHAAAAAwDAACAHAAAAOQAAElSTQAAABABAADAWAAAABABAABADgAAAHoOANAkAQAAQA4A6Hv+WgYAAAA5AAAAGAYAAAA5AAAAyAEAkqSaAAAAIAIAAICxAAAAIAIAAIAcAAAA9BwAoEkCAACAHADQ9/y1DAAAAHIAAAAwDAAAAHIAAACQAwAkSTUBAABABAAAAGMBAABABAAAADkAAADoOQBAkwQAAAA5AKDv+WsZAAAA5AAAAGAYAAAA5AAAACAHAEiSagIAAIAIAAAAxgIAAIAIAAAAcgAAANBzAIAmCQAAAHIAQN/z1zIAAADIAQAAwDAAAADIAQA/CQBu7e6Wmzs71eNeCQCQJNUEAAAAEQAAAIwFAAAAEQAAAOQAAACg5wAATRIAAADkAIC+569lAAAAkAMAAIBhAAAAkAMA3gIAu5ubZfvo0TtaC6+eOtU9BgAAJEk1AQAAQAQAAABjAQAAQAQAAAA5AAAA6DkAQJMEAAAAOQCg7/lrGQAAAOQAAABgGAAAAOQAgD0AsLu52Wxd9H5ICwBIkmoCAACACAAAAMYCAACACAAAAHIAAADQcwCAJgkAAAByAEDf89cyAAAAyAEAAMAwAAAAyAEAewBg5+zZpmtid3NzaXN6pwEAkqSaAAAAIAIAAICxAAAAIAIAAIAcAAAA9BwAoEkCAACAHADQ9/y1DAAAAHIAAAAwDAAAAHIAwB4AePXUqaZrosdD+wgAkCTVBAAAABEAAACMBQAAABEAAADkAAAAoOcAAE0SAAAA5ACAvuevZQAAAJADAACAYQAAAJADAACAHAAgSaoJAAAAIgAAABgLAAAAop8FANi9eWtfYywAYPoAAACg5wAATRIAAADkAIC+569lAAAAkAMAAIBhAAAAkAMAAIAcACBJqgkAAAAiAAAAGAsAAACiKQHA9s7Ncvri62V1ff9r4MSF18v2zs03rwkATB8AAAD0HACgSQIAAIAcAND3/LUMAAAAcgAAADAMAAAAcgAAAJADACRJNQEAAEAEAAAAYwEAAEA0FQDYvXmrPHeuzRn26vpO2Xl97xMBAIDpAwAAgJ7rEgCsrKy8bRw8eLD6GocOHXrbNQ4dOtTs9bXXvhcDAACAHADQ9/y1DAAAAHIAAAAwDAAAAHIAAACQAwAkSTUBAABABAAAAGMBAABANBUAaH2z98LLe2sMAJg+AAAA6LmuAMDhw4d/4uZ/jAMHDtz2dQ4ePDh6jXeCBDWvr732vRoAAADkAIC+569lAAAAkAMAAIBhAAAAkAMAAIAcACBJqgkAAAAiAAAAGAsAAACiqQDAhZfbfr84fXHvXBwAmD4AAADoua4AwP333z/6E/U1P2k/RATRxsbGm792+PDhfb++9tr3cgAAAJADAPqev5YBAABADgAAAIYBAABADgAAAHIAgCSpJgAAAIgAAABgLAAAAIgAAAAgBwAAAD3XDQCIG+n333//T/yzuPE+9s9y8RP673SjP/+kfs3ra699LwcAAAA5AKDv+WsZAAAA5AAAAGAYAAAA5AAAACAHAEiSagIAAIAIAAAAxgIAAIAIAAAAcgAAANBz3QCAn9btAoADBw687Sf08zXyowRqXl977Xs5AAAAyAEAfc9fywAAACAHAAAAwwAAACAHAAAAOQBAklQTAAAARAAAADAWAAAARAAAAJADAACAnrsnAEDNT9i/2434sRv4Na+vvfa9HAAAAOQAgL7nr2UAAACQAwAAgGEAAACQAwAAgBwAIEmqCQAAACIAAAAYCwAAACIAAADIAQAAQM/dE3ek77///tGP3h/r3T4pIK6z39fXXvteDgAAAHIAQN/z1zIAAADIAQAAwDAAAADIAQAAQA4AkCTVBAAAABEAAACMBQAAABEAAADkAAAAoOe6vyN98ODBsrKyUg4dOvRTX7uxsXFbN+k3NjaqX1977Xs9AAAAyAEAfc9fywAAACAHAAAAwwAAACAHAAAAOQBAklQTAAAARAAAADAWAAAARAAAAJADAACAnusaAMRN9Xe66T5WT58AcO3atTKbzboc7394s+kXxm88caLMnllrvnFaXTtWjjzxePON05EnHi8nZrPmG6dlz+udjF///NWma+Jzf/lCmc1m5QenttquiWdPl9ls1nxNHHvs0aXPwd0yvvY3p5quhfc/vFlms1l5+uiZpmvhByd/VGazWZk/9Omma+H8Rx4os9msXGj8NeLFu2Bu9zv+6h+PNV0T9z14ozz51FpZPXKy+feN2WxWjn/tfzRdE5c++L4ym83KC42/Z1y9C+Z2P+OjX1k0XQuf+vqFMpvNyg+OX226Fp4+eqbMZrNy6YPva7oeTn75j8psNiubjdfDqbtgbvc7HvqLs03XxEe/siiz2aw8/fyi7Zp4fu+65z724aZr4oVP/26ZzWblcuM18ULHe8sv/9W86Zr4lUf23ndNtZcwDMMwljs+9fULnewlXiyz2ayc/8gDTfcS84c+XWazWbk6a/setMe9xJNPrTV/7/nEk8+W1bVj7d97PrNWjj32aPPzqdlsVk41XgvXOlwLw9H6HPtrf3OqzGaz5mti9cjJsvbk4eZr4sgTj5djjd9r3FhdLWt3wdzWjs/95QtN18Kvf/5qmc1m5QfPnW/7PuP45TKbzcqZT3ys6Vo484mPLX0O7rbxjSdONF0Tb51jb7RdE6e2ymw2K6c+93DTNRHn2Mbbx/r6etW93mXVLQA4cOBAWVlZKQcPHqz6fSsrK+XAgQPves39vr722j+tmzdvlvl83uX4wGe3mn5h/PY/nyun5+vNN04n52fLxlPfa75x2njqe+XciRPNN07Lntc7GR/6wrWma+JL37lY5vN5efr0jaZr4vnTF8p8Pm++Jl74zreWPgd3y3jsu+ebroUPfHarzOfz8tzpS23fWJ3eLPP5vJx/5KGma+HiwQ+V+XxeXnruuaZfHy4fPbr0ud3v+Ien297cu+/BG+XZ59fL8dNt32B9//ROmc/n5UzjQ5jFr/5Cmc/n5eKxY20PYdbWlj63+xkf/2pbMPbgYy+V+Xxenjl9velaeO70pTKfz8viV3+h6Xo497U/KfP5vGzN2h7KnT9+fOlzu9/xyP++1HRNfPyrV8t8Pi9HTrdFIUdO71334m8fbLomfvhfP1nm83l55ciRpmvi4rFjS5/b/Y6vPfHDpmvig3/wozKfT7eXMAzDMJY7HnzspS72Es/Or5T5fF4uHvxQ073E+UceKvP5vFxr/AlTPe4lnn1+vfl7z6ee3Sgn52ebv/c8PV8vL3znW83Pp+bzeTnf+NMgfjSbLX1u72S0Psd+7Lvny3w+b74mjp8+X9afPdJ8TWw89b1y9uTJpmvixupqWT99eulzWzu+9J2LTdfCh75wbe9rz+mXmq6FtfnedX/4e7/d9r3n7/320ufgbhvf/udzTddEnGMfm19suiaePn2jzOfzcu5Lf9h0TcQ5tvH2cfny5ap7vcuqSwCwsrJy2x/7n3u3G/FjN/BrXl977Xs5jwDwCICcRwD0PX8t8wgAjwDIeQSARwAM8wgAjwDIeQSARwDkPAJAklSTRwB4BEDkEQAeATCWRwB4BEDkEQAeAZDzCACPAOi57gBA3Px/9NFH9/X7Dx48WFZWVsrhw4ff9uuHDx8e/USBmtfXXvteDgAAAHIAQN/z1zIAAADIAQAAwDAAAADIAQAAQA4AkCTVBAAAABEAAACMBQAAABEAAADkAAAAoOe6AgBxg32/N/9Leetm/MrKStnY2CillLKxsfHmr73TzfvbeX3tte/lAAAAIAcA9D1/LQMAAIAcAAAADAMAAIAcAAAA5AAASVJNAAAAEAEAAMBYAAAAEAEAAEAOAAAAeq4bADC8kf5OY+wj9sd+PSBBHu/0E/o1r6+99r0aAAAA5ACAt+Zvd3OzvHrqVNk+enRfY2d9vbx+5cpS5rFFAAAAkAMAAIBhAAAAkAMAAIAcACBJqgkAAAAiAAAAGAsAAAAiAAAAyAEAAEDPdQMAHn300WYAoJRSDh069Lbfe+jQoXf999e8vvba92IAAACQAwD25u/1K1fe02+2SwEAAICfDAAAAIYBAABADgAAAHIAgCSpJgAAAIgAAABgLAAAAIgAAAAgBwAAAD3XDQBQXwEAAEAOANibv+2jR9u9wVpbW9p83kkAAACQAwAAgGEAAACQAwAAgBwAIEmqCQAAACIAAAAYCwAAACIAAADIAQAAQM8BAJokAAAAyAEAe/PXek3c3NlZ2pzuNwAAAMgBAADAMAAAAMgBAABArlcA8NqR1bL9zT8vN7765X2N4SOlJEm3HwAAAEQAAAAwFgAAAEQAAACQAwAAgJ4DADRJAAAAkAMA9ja+rdfEze3tZU7rvgIAAIAcAAAADAMAAIAcAAAA5HoEADe++uVy5Zfvu+P14FBOkuoDAACACAAAAMYCAACACADwXiMHAAAAPQcAaJIAAAAgBwAAABEAAADkAAAAYBgAAADkAAAAINcbAHhj/VTTNbHz5HeX+dcvSd0FAAAAEQAAAIwFAAAAEQAAAOQAAACg5wAATRIAAADkAAAAIAIAAIAcAAAADAMAAIAcAAAA5HoDAK0PYa5/8neW+dcvSd0FAAAAEQAAAIwFAAAAEQAAAOQAAACg5wAATRIAAADkAAAAIAIAAIAcAAAADAMAAIAcAAAA5HoDADe++EjTNQEASFJd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Hg7AHjj2rXy2oULZWd9fV/jtRdf/JnP4Xs5AECTBAAAADkAAACIAAAAIAcAAADDAAAAIAcAAAA5AAAAkKSaAAAAIAIAAICxAAAAIAIAAIAcAPAWANhZX39Pn1f2GACgSQIAAIAcAAAARAAAAJADAACAYQAAAJADAACAHAAAAEhSTQAAABABAADAWAAAABABAABADgDYO8du/X3j9StXljan76UAAE0SAAAA5AAAACACAACAHAAAAAwDAACAHAAAAOQAAABAkmoCAACACAAAAMYCAACACAAAAHIAwN45duszy5319aXN6XspAECTBAAAADkAAACIAAAAIAcAAADDAAAAIAcAAAA5AAAAkKSaAAAAIAIAAICxAAAAIAIAAIAcADDROTYA8DMJANAkAQAAQA4AAAAiAAAAyAEAAMAwAAAAyAEAAEAOAAAAJKkmAAAAiAAAAGAsAAAAiAAAACAHAAAAPQcAaJIAAAAgBwAAABEAAADkAAAAYBgAAADkAAAAIAcAAACSVBMAAABEAAAAMBYAAABEAAAAkAMAAICeAwA0SQAAAJADAACACAAAAHIAAAAwDAAAAHIAAACQAwAAAEmqCQAAACIAAAAYCwAAACIAAADIAQAAQM8BAJokAAAAyAEAAEAEAAAAOQAAABgGAAAAOQAAAMgBAACAJNUEAAAAEQAAAIwFAAAAEQAAAOQAAACg5wAATRIAAADkAAAAIAIAAIAcAAAADAMAAIAcAAAA5AAAAECSagIAAIAIAAAAxgIAAIAIAAAAcgAAANBzAIAmCQAAAHIAAAAQAQAAQA4AAACGAQAAQA4AAAByAAAAIEk1AQAAQAQAAABjAQAAQAQAAAA5AAAA6DkAQJMEAAAAOQAAAIgAAAAgBwAAAMMAAAAgBwAAADkAAACQpJoAAAAgAgAAgLEAAAAgAgAAgBwAAAD0HACgSQIAAIAcAAAARAAAAJADAACAYQAAAJADAACAHAAAAEhSTQAAABABAADAWAAAABABAABADgAAAHoOANAkAQAAQA4AAAAiAAAAyAEAAMAwAAAAyAEAAEAOAAAAJKkmAAAAiAAAAGAsAAAAiACAtwOAW7u75eb29v7Gzs7PfP6mCAAAAHoOANAkAQAAQA4AAAAiAAAAyAEAAMAwAAAAyAEAAEAOAAAAJKkmAAAAiAAAAGAsAAAAiACAtwDA61eu3PG5xI+PHy+7m5tLmctWAQAAQM8BAJokAAAAyAEAAEAEAAAAOQAAABgGAAAAOQAAAMgBAACAJNUEAAAAEQAAAIwFAAAAEQCwBwB2NzebnUlsr611/WkAAAAA0HMAgCYJAAAAcgAAABABAABADgAAAIYBAABADgAAAHIAAAAgSTUBAABABAAAAGMBAABABADsAYDWZ5Y9fr+IAAAAoOcAAE0SAAAA5AAAACACAACAHAAAAAwDAACAHAAAAOQAAABAkmoCAACACAAAAMYCAACACADYAwA76+tN18JrL764tDm90wAAAKDnAABNEgAAAOQAAAAgAgAAgBwAAAAMAwAAgBwAAADkAICfBAC3dnfLze3t6tHjwawk1QYAAAARAAAAjAUAAAARAAAA5AAAAKDnAABNEgAAAOQAAAAgAgAAgBwAAAAMAwAAgBwAAADkAIC3AMDu5mbZPnr0jtbC9tGjZXdzcylzKUk/iwAAACACAACAsQAAACACAACAHAAAAPQcAKBJAgAAgBwAAABEAAAAkAMAAIBhAAAAkAMAAIAcALAHAG7u7DT7WrG9tlZu7uwsbU4lacoAAAAgAgAAgLEAAAAgAgAAgBwAAAD0HACgSQIAAIAcAAAARAAAAJADAACAYQAAAJADAACAHACwBwBaf9/oeU1I0rsFAAAAEQAAAIwFAAAAEQAAAOQAAACg5wAATRIAAADkAAAAIAIAAIAcAAAADAMAAIAcAAAA5ACAPQCwc/asvYQk3UYAAAAQAQAAwFgAAAAQAQAAQA4AAAB6DgDQJAEAAEAOAAAAIgAAAMgBAADAMAAAAMgBAABADgAAACSpJgAAAIgAAABgLAAAAIgAAAAgBwAAAD0HAGiSAAAAIAcAAAARAAAA5Hh9sOAAACAASURBV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usaAGxsbJSVlZXy6KOPVv/eQ4cOlZWVlTfHoUOHmr2+9tr3YgAAAJADAACACAAAAHIAAAAwDAAAAHIAAACQAwAAAEmqCQAAACIAAAAYCwAAACIAAADIAQAAQM91DQAOHDiwLwBw8ODBt92gj3Hw4ME7fn3tte/VAAAAIAcAAAARAAAA5AAAAGAYAAAA5AAAACAHAAAAklQTAAAARAAAADAWAAAARAAAAJADAACAnusWAMTN/1oAcPjw4Td/XxSfJLCyslIOHz6879fXXvteDgAAAHIAAAAQAQAAQA4AAACGAQAAQA4AAAByAAAAIEk1AQAAQAQAAABjAQAAQAQAAAA5AAAA6LnuAMCjjz765g31/XwCQPyE/jvd6M8/qV/z+tpr38sBAABADgAAACIAAADIAQAAwDAAAADIAQAAQA4AAAAkqSYAAACIAAAAYCwAAACIAAAAIAcAAAA91x0AiJv+pZRy6NChagAw/P25QAX7fX3tte/lAAAAIAcAAAARAAAA5AAAAGAYAAAA5AAAACAHAAAAklQTAAAARAAAADAWAAAARAAAAJADAACAnusOAGxsbLz5v/cDAN7tRvzYDfya19de+14OAAAAcgAAABABAABADgAAAIYBAABADgAAAHIAAAAgSTUBAABABAAAAGMBAABABAAAADkAAADoua7vSO8XANx///2j/+z+++8fBQC3+/raa9/LAQAAQA4AAAAiAAAAyAEAAMAwAAAAyAEAAEAOAAAAJKkmAAAAiAAAAGAsAAAAiAAAACAHAAAAPdf1HelaALCxsXFbN+njUwZqXl977dtta2ury/GLv992M/29E1vl+uZW843TlVe2yvX1efON0/X1edl66aXmG6dlz+udjA//cds18fV/2rvuMxuvNl0TF6/cKFtbW83XxI/+5XDZun69/Zq4cmXpc1s7/v7ZraZr4Rd/f2/Ozl660XQtPHvm1bK1tVVe+ePPN10LL//7j5Stra1y44UX2q6F+Xzpc7vf8ewLbdfEfQ/eKIuXt8ri5bZr4vund8rW1lb50d//bdM1ceXffGDv7+LcubZfI44dW/rc7mf8p0fbroXP/fXe14hjZ9t+vzh7ae+6V/7NB9p+v/jWN/e+RjzzTNuvEZcuLX1u9zv++Im2XyP+06N7c3fqwo+brolTF35ctra2ytX//B/avuH+b4f21kTjQ/utc+eWPrf7Hd/6/mbTNfFrf7h33an2Etf+26Gma+Lqf/4Pe38X87m9hGEYxm2Mz/112/3lVHuJ9Yt7e4mX//1Hmn7feOWPP1+2trbKjWPH3vN7icXL7d97rr+4Wa680v7M8vrmVvnRvxxuuhYu//zP7f1dXLrUdi0cObL0ub2T0foc+++f3btu6zWxePlG2Vpcar4mrq/Py9aVK23PI1ZXy9b160uf29rx9X9q+zXiw3+89/1i4+J207Vw/Py/vvd88Pfavs948PfK1tZWuXHyZNu1cObM0ud2v+N7J6Y5xz7/Uts18czGv55jf/1Pm66Jqc6xb5w8ufS5vZPRS+8pAFBKX58A8Morr5TV1dUux/sfbnso978eP15WZ8803zitrh0ra4//XfON09rjf1eON9403bgL5vVOxr/9w5ebrok/+OZGWV1dLT841XZD/fSRU2V1tb2wfu4bf16emWBNHLsL5rZ2/Nlfn2y6Ft7/8ObeWnj2hbZfI05cK6urq2X+0KebroXzH3mgrK6ulguzWdO18OJstvS53e/4q3881nRN3PfgjXL4X54pT6+daP99Y3W1PP9nf9J0TVz64PvK6upq2Xj66aZr4uW7YG73Mz76lUXTtfCpr1/Y+xpx/GrTtfCDZ18oq6ur5dIH39d0PZz40ufL6upq2Wy4Fm6srpaTd8Hc7nc89Bdnm66Jj35lUVZXV8vTzy/a7iGe37vuuY99uOmaeOHTv1tWV1fL5cZrYuPpp5c+t/sdX/rW6aZr4lce2fueP9Ve4oVP/27TNXHuYx8uq6t73/vtJQzDMH76+NTXL3Syl3ixrK6ulvMfeaDp9435Q58uq6t77w/e63uJw//yTPP3no8fPlJW1461f+85e6Y89422P8l5+ed/rqyu7r03aLkWrt0Fc3sno/U59p/99cmyurrafE08vXaiPHP4n5qvibXH/64ca7wmbqyulmfugrmtHX/wzY2ma+Hf/uHLZXV1tfzgufNtzyOOXy6rq6vlzCc+1nQtnPnEx8rq6mpZNF4LZ++Cud3v+F+PH2+6Jt46x15vuyZObZXV1dVy8g/a4vOpzrEXd8Hc3smYz+dV93qX1XsSABw4cGD0nx04cGAUANzu62uvfTstFosuR2s5+Q9rV8rFS23fWH3/9E45/+LlsnjuaPON0+K5o+VK65/kXF1d+rzeyfiNL7XdTP/p318ti8WizNbbivsXLrxcFotF+zXxj0+UxcWLzdfE5fPnlz63tePb37/SdC384u/fKIvFopw+90rTtbC2sV0Wi0V56QttP7b3pX/3G2WxWJRrjT/K+dqJE0uf2/2Op56/3HRN3PfgjbJxblHO/vDl5t83FotFWXz7/237NeLX3l8Wi0W52vgnOTePHl363O5n/Mf/eb3pWvjst66VxWJRnt1o+5O9p8+9UhaLRbn8a+9v+zXiG18vi8Wi+ScAXDlzZulzu9/xhb9+pema+I//83pZLBbl+TObTdfE82c299bEJz7a9mvE7/+XslgsyvXnnmu6Jq7O50uf2/2ObxxuC0v/r/+2N3dT7SUu//5/absmPvHRslgsyrUTJ+wlDMMwbmN89lvXuthLnDi3d92X/t1vtN1ffuGRslgsyubRo+/5vcTGubbY+L4Hb5Tn1l8q51+83Py958VLi7L4xyfa7iF+/ufKYrEoV86cafvec21t6XN7J6P1Ofa3v3+lLBbtz7HP/vDlsthYb78mnjtaLp8/33RN3FhdLYuLF5c+t7XjT//+atO18Btf2nufcfLcj5quhefObJXFYlFe+kxbaPzSZ363LBaLcv3555uuhVdOn1763O53/MPaNOfY6xfavvecrf9478/8p20fZTvVOfb1559f+tzeyXj11Ver7/Uuo/ccAHi3G/FjN/BrXl977Xu51s9OWju7W3Zv3mq+cdreuVl2L11svnHavXSx7G5uNt849dxv/vcfN10T3/z+3rOOjpx5remaeGVr7/lUrdfEa0f2nn3Vek3c3N5e5rTuqydPvdF0LcSzkyZ7bu9X226cJnt2UsfP7Z0vbjZdE/c9eKNsvXqrXN9u/xzGUkrZefK7TdfE1Qd+qZRSyuuLRdM18ePjx5c5rfvu/3lsp+la+MITe/9fPnHh9aZr4dIre891vPrALzVdD6/+7f8ppZSyvbbWdD28ce3a0ub0Tvvq/9fHc3tfWOytieuf/J2ma+LGFx8ppZTyauM33D0+tzf622fbPpvz//6jifcSX2yLCa9/8ndKKaXsnD1rLyFJt9EXnuhjL3Huyt5e4trHf6vtXuKrXy6llPLjxo8T6nEvsfXqrebvPS/96GbZ3mn/3nP35q3y2pH2n1BZSilvXLvWdC1sHz265Jm9s1qfYz95au//y63XxPXtm+XW1mbzNbF76WK5ub3ddE3cWN07B+2tb36/7fuM3/zvPy6llHLh5bbfL05f3DsX33z4M03XwubDnymllLKzvt50Lbz24otLm9M7be3sbtM1EefYl6/vNl0TR87svffc/mbbT46Z7Bx7fX1pc/pe6j0HAA4ePFhWVlbK4cOH3/brhw8fLisrK+XgwYP7fn3tte/lAAAAIAcAAAARAAAA5AAAAGAYAAAA5AAAACAHAAAAklQTAAAARAAAADAWAAAARAAAAJADAACAnnvPAYC4Gb+yslI2NjZKKaVsbGy8+WvvdPP+dl5fe+17OQAAAMgBAABABAAAADkAAAAYBgAAADkAAADIAQAAgCTVBAAAABEAAACMBQAAABEAAADkAAAAoOfueQAw9tH78ZP6ebzTT+jXvL722vdqAAAAkAMAAIAIAAAAcgAAADAMAAAAcgAAAJADAAAASaoJAAAAIgAAABgLAAAAIgAAAMgBAABAz70nAcDw98Y4dOjQbf27buf1tde+FwMAAIAcAAAARAAAAJADAACAYQAAAJADAACAHAAAAEhSTQAAABABAADAWAAAABABAABADgAAAHquawCguzc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P+/vTv+lWavCzu+/8v+Bz1c7gOJtpcGjgHFoLdFKRD11sCxGAEjpFYk2FY5iFiguj8gP9xKciFWrCnWIjECT7A2aKIGQ2pyEkPSxDTGn/z92x+uH5jn88zszsx+Z2Zn9vVKNpDnnt2z58znzHx39r27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oEMRygAAIABJREFU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NkqA4D7+/uy2+2+fbm/v5/8NoZ8fY37t3YCAAFAJgAQAAQBgAAgEwAIAJoEAAKATAAgAMgEAAIAgCEEAAKAIAAQALQRAAgAggBAAJAJAAQAa7a6AODu7u6JJ9fjcnd3N9ltDPn6GvdvCwQAAoBMACAACAIAAUAmABAANAkABACZAEAAkAkABAAAQwgABABBACAAaCMAEAAEAYAAIBMACADWbFUBwOPHj7/9hHp4eHj49r89fvy4+m0M+foa928rBAACgEwAIAAIAgABQCYAEAA0CQAEAJkAQACQCQAEAABDCAAEAEEAIABoIwAQAAQBgAAgEwAIANZsVQFAvLq+60n6Pq+yH3obQ76+xv3bCgGAACATAAgAggBAAJAJAAQATQIAAUAmABAAZAIAAQDAEAIAAUAQAAgA2ggABABBACAAyAQAAoA1W1UAsN/vn3h1fdNutyv7/b76bQz5+hr3bysEAAKATAAgAAgCAAFAJgAQADQJAAQAmQBAAJAJAAQAAEMIAAQAQQAgAGgjABAABAGAACATAAgA1mxVAcCxJ9GPPfl+zm0M+foa928rBAACgEwAIAAIAgABQCYAEAA0CQAEAJkAQACQCQAEAABDCAAEAEEAIABoIwAQAAQBgAAgEwAIANZsVc9I73a7cnt72/rfbm9vewcAQ25jyNfXuH9bIQAQAGQCAAFAEAAIADIBgACgSQAgAMgEAAKATAAgAAAYQgAgAAgCAAFAGwGAACAIAAQAmQBAALBmq3lG+uHhodcT7A8PD9VuY8jX17h/bQ6Hwyovt7/491V3jB/6xOfLp37j09UXTi9+5nPlxY/+cvWF04sf/eXy+c98pvrCaentes7lBz78raoz8d5f/XI5HA7l8V/+XdWZeOm//l45HA7VZ+K3fuHny6c/9anqM/G5F19cfNsOvXzgE1+oOgu3v/j35XA4lN/+wleqzsIf/dn/LYfDoXz5XT9edRb+6ofeWA6HQ/n67/1e1Vn4iy9+cfFtO/byS//5c1Vn4jX/8R/KJ3790+U3X/qd6seNw+FQfvcD/7bqTPzNG597edY+//mqM/Gtr3518W075vLWj3yz6iy841e+Xg6HQ/nD//03VWfht7/wlXI4HMrfvPG5qvPwP97/3nI4HMrf/8mfVJ2HL3z2s4tv27GXd/3K16rOxFs/8s1yOBzK73/lG1Vn4ve/8o1yOBzKn7/tB6vOxB+/80fK4XAoD3/0R1Vn4suf//zi23bs5f3/6YtVZ+L7fulvy+Ew3Vrij9/5I1Vn4s/f9oPlcDiUv/jiF60lXFxcXHpc3vErX1/FWuK//+GflcPhUP7qh+oGpl9+14+Xw+FQvvXVr179WuITv/7p6o89P/pr/6W8+JnPVX/s+anf+HT5rV/4+aqz8P/++TPlcDiUL3z2s1Vn4W+/9rXFt+05l9rnsT/wiS+Uw+FQfSZ+86XfKZ/+xMerz8SLH/3l8rkXX6w6E//wp39aPv2pTy2+bYde3vurX646Cz/w4W+Vw+FQfud//q+qs/DFr/2fcjgcytdfeEvVWfj6C28ph8OhfPNLX6o6C1/73d9dfNuOvXzoE5+vOhNxHvtz/+1LVWfi8V/+XTkcDuVL731X1ZmY6jz2N7/0pcW37TmXb3zjG4Oe513KagKAUq7vHQD+4A/+oNzc3Kzy8uq3fKy8+q2frHZ55rveUJ599Kj8/C/+WtXLc695bfnuV9yUj7267uW7X3FT3vC615VPfvCDVS9Lb9dzLq96/kNVZ+KVr31bubm5KT/zcx+pOhOv/743lZub+jPx+mduyqNnn60+E6997rnFt+3QyzP/7E1VZ+HVb/lYubm5Kc+/+e1VZ+Gn3v/vy83NTfnRV9adhfe/6hXl5uam/MTb3151Fn7qhRcW37ZjL6949WvrzsRbP1lunnlUXvc931v9uHFzc1O+/5m6M/EfXv3yTLzt+eerzsSH3vOexbftmMuj739f1Vl49vU/UW5ubsq/ec8Hqs7C829+e7m5eXn71ZyHf/HMy7+Hj/3sz1adhze94Q2Lb9uxl1fevlB1Jh59//vKzc1N+bF3vLvqTPzYO95dbm5uyk+/qu5MvOPRy/uIf/eTP1l1Jt72/POLb9uxl2de8y/rHjfe/OFyczPdWuIdj+rOxE//41rip154wVrCxcXFpcfl2df/xCrWEm//sZfXre+vvJb40Ve+/Hv40HveYy3xzKPqjz1f8eiflude89rqjz2fffSovL7yY8+Pvfrl38Ob3vCGqrPw4fe9b/lte8al+nnsf/byucXaM/G67/ne8ujmn1Sfie9+xU157XPPVZ2JT37wg+XRs88uvm2HXl752rdVnYVXPf+hcnNzU37obf+66iy84yffX25ubsq7HtWdhXc9evn38L53vrPqLLzwwz+8+LYde3nmu95Q97jxj+ex3/gDb646Ez/zcx8pNzc35V+t5Dz2+975zsW37TmXd7/73YOe613K6gKA/X7f+t/2+33vAGDIbQz5+hr3L/vrv/5rFxcXFxcXFxcXFxcXFxcXFxcXFxcXFxcXFxcXF5cFL2uxqgDg2JPox558P+c2hnx9jfsHAAAAAAAAAGOsKgC4u7sru92uPH78+Il/f/z4cdntduXu7q76bQz5+hr3DwAAAAAAAADGWFUAEE+k73a78vDwUEop5eHh4dv/lp94r3EbQ76+xv0DAAAAAAAAgDFWFQCU8p1X2edL16vr2956f+htDPn6obcNAAAAAAAAADWsLgAopZT7+/snnly/v7/v/Nq2AGDobQz9+qG3DQAAAAAAAADnWmUAAAAAAAAAAAA8SQAAAAAAAAAAABsgAAAAAAAAAACADRAAAAAAAAAAAMAGCAAAAAAAAAAAYAMEAFR1d3dXdrvdU5fHjx8/8XX7/b7sdrvy0ksvnbzNuI2Hh4cn/v3h4aH3bbR5/Phx2e2e/hOI2z31M5x7nab4fXR9/f39fdnv9/1+sAuz9pkYu23PmYktzMMc2z3f9t3d3eD72bUfyPev1va+v78vu92u3N7enrxvcRsf//jHe1+nlFJub2+//b3XMCtLmmNOY3vEZez+iXlMPRPm4WlzrhNKKeWll14a/buvdcwIeR6O7evj+NF1OXYMjJ/51KX5vZY8dmxlJszD9k09q8e2s+PHZTITl2OOY0nen/Z9vJatdX2xtuPDVmbCPJxnyjnoc2lbi3Y5Zw5ObctT23O32z2xPc+5vUueja3MQ/M+monx5jhO5O8x5lx2KdPvH9ruW5+5bV6379/B3d3dxc7EFggAqGLMiaRji858u21fN2Rn26btuqd2Tm33Y8x1mmKHfWqnv9/vRx8UlrCFmRi7bc+ZibXPwxzbvfk7ypehi4Vj89J3Wwzd3n3mNG7z/v7+id/pqd9T88F9LPQudVaWNNf+qe8imuXNMRPm4UlLrBNK+c7f5Zi1Qo1jRin9HnDn79P3QfqxJ7j7/q5LWebYsaWZMA/bNtesHltjerL3spiJyzHXtuha2405eb3W9UUp6zg+bGkmzMN4U89BnOcZ+7trc84c9N2Wx9bHQ5/sPXZ7lzYbW5qHUszEueY6TnTNxZhYbI79Q75+c77bxHHwpZdeGhwAxO/nUmZiSwQAnO3Uk1PNV8bGf2/+27GDXXPH0dTcYY55oHt3d/fUzqq5g2wrpNq+35jrtN2X+N00DyZZfK++le+StjATY7ftuTOx5nmYa7vH/7+/v3/ia+J28r93adsP5P9+alucu984dpvxO8pPIHb9nuJ3mUvPS5yVJc01p20PCPreDvOaYybi79I8vGyJdUIpTz5xMnStUOOYUcqTP3vbg9uu+xj7lK77HTPWdh/HvMJ97mPH1mbCPGzXnLO63++9EmYFzMTlmGtbNL9PU+x7+z4eLWXd64tSLv/4sLWZMA/jLLXODKd+r23OnYNT37P583Wdy2p7snfs7V3SbGxtHuK/m4lxlj5OjHksOvX+4Ziuc/Lx8516MeOxOb6UmdgaAQBnO7Yzb8pPSvU5KOYdY3NnOfbV3l1vE39q5xc7oeaObMx1stgp9zkZt9/vR7+F2Jy2MBNjt+25M7HmeZhju8e2avu58xPnx/T5uIg+2+LcOWmbg/j95LcRjOt0nTzIX9fcDpc2K0uaa/8U18/OWWgzjTlmwjw8ac51QmgeI4b+zmsdM5r379iJgrZQrM+sdP1sY57wLWXeY8fWZsI8bNecs3rqcSSXwUxcjrm2RVeYfeyxapu1ry/CJR8ftjYT5mGcJdaZYch5qlBjDvpsy2PXj8ewtW6vlMuZja3NQ3xfMzHOXPMQT8zn79PnuaOmufYPx+RjTDOIOKZPyHoJM7E1AgDO0nzC6ZTHjx8/8Uce1+36o24rh5on0MfurGKHm425vXN3mM3fX58HBm1P7F2arczE2Ns6ZybWPA9zb/cufRfSXfuB/D1PbYtztndbsNL2JH9z0XZ7e3v0rZbic5PyXFzSrCzpEubUtrgsS8/ENc7DUr/z+Pexr7ioeczo87Pnr+1zv7tOKI19wneu+dzaTJiH7ZpzVmP7DXnVKPMzE5djrm0R+/UaIcba1xf5Ni/t+LC1mTAP4yz9eC+/wKOPmnNwbFse+5rdbviTvae+5hJmY2vz0Py+ZmK4Oeeh62cdur6ba/9wTP7ZcxzRpU8AsPRMbJEAgLOcekvqU3a77io1brv5B9/8urE7q66d35i34j337Xvz76/vW3xfcvW/lZkYu23PmYk1z8Pc273NkGry2CKt+T1PbYtztncu7vucqI8Z77ofza/JfyeXMitLWnpOYxt769bLseRMXOs8LPE7bz5IHrNWqHXMGPKz5wfsfe9324PqsU/4znXs2NpMmIftmnNWYzs114un9kXMz0xcjrm2RfNEffOx4Jhtsfb1Rb7NSzs+bG0mzMM4Sz7eG/Jilvw9z52Dvu9W2XX/8+PUc2+vlMuYja3NQ/P7monh5pyHtnddad5G3ye859g/9BG3HU/+99mGfQKApWdiiwQAnOXcz6AbUpYNuW6XU1VV3Gbz0vfVnEOuU0r7W4H1Kc8u/XP/tjQTY7ftmOutfR6W3O5haCjQ9Xsdui3GzknzuvH5TW0Ls+aJ+q77HrfT/P/593Aps7Kkpea0OSNO0l6WJWbi2udh7t957Dfj64euFWoeM4b+7M2v73u/41jYFPen63LsPs1x7NjSTJiHbZtzVpufz9x24TKYicsx17ZoPoFzzrbYwvrinPswhy3NhHkYb8lzVWNe7V1rDtrOU7Vdjn08aduTvWNvr/k7WXI2tjQPpZiJcy31ODRf5n4c2nfbHZvVHLz10ff3vfR+Yms8SuAsxw5uXTuT5o6o6+1I+jzxOebJ3r5vIxKL2Xw5dr2h1+m6/6cWDKcW2kvb4kyMmYeh11v7PCy53Uv5zgmxIW9zN9Xf5tA5iQcBXfc/v1KvbSG033/nM5K6fr5LmZUlLTWn+WSQhezlWGImrn0e5v6dN/ePze/Rd61Q85gxdHvH8WHI/a79hO8cx44tzYR52LY5ZzV+123zu9t5VcylMBOXY65t0dyHtj0m67sttrC+GPJ466lDAAAZKklEQVTfl7ClmTAP4y11DmDo53rn+3TuHPR5gu/Yds63ee7thaVnY0vz0PzvZmKcueehKxQb+iKyOfYPu93pWCWOH31f2NL3if2l9xNb4zfJWY794fbZUZbS/nYkfd6CZcyTvbGjHfo5IkMPXn2u01xkD7mP8d/Hvj3N1K5hJsbMw6nrrX0eltzu8TV9Fxynfqdjt0XWd05OfYZeDgDy/eh6JWPX2x0vPStLWnJO8/e59pO0l2LpmbjGeZjzdx63d87HBdU8Ziz9iu8xb/E3x7FjSzNhHrZt6WNGiNtmeWbicsy1LZpP9rbpuy22sL5ou1+XdHzY0kyYh/GW2k+PPf9caw66tmXcxqltvNv1e7v3vreX7+tSs7GleYifx0yMN+c8xM+Zrx+/rz4vaJt6/zBEjhn63Fbf49PS+4mtue5HCJxtyAPTIVVU29dl5zzZO2YHEvd/yEK66zpdb/ly7ICSf4ahi4a5XMtMjJmHruttYR6W2u5jXvFybJufsy3a9JmTrt9HyCfqcznc/BzjUk4HAEvPypKW3D81dS3Mmd8lzMS1zcNcv/O4btfb3dU4ITH0mHHOz973frcdc2o84TvlsWMrM2Eetu8SjhlD7wfTMhOXY65t0Xy793PuxxbWF20/zyUdH7YyE+bhPEvtp2PbDFVrDo5tyz5P0OZtfO7t5Z9vqdnYyjyUYiZqmHMeju03+87HHPuHPuL77ff7Jz4KoM87BgwJAC7hGLIF13O2kUnEDqNPpXTsSa7mv/c9KVX71d6nFrClPF25jrlO836curTtOC+9gtrKTIzdtmOut4V5WGK7x++lz/dsOrYfGLotxs5J09AAIH/froWcdwB42pL7pyYnaS/HJczEtc3DXL/zWm9rV/OYMeRnz1/bZ43T9daSl/6K763MhHnYvks4ZpTibTEviZm4HHNti1OP3fpuiy2sL9ru8yUdH7YyE+bhPEvsp8e+3Xsp9eeg7T42nyzsstv1f7K3z+3ln2Op2djKPDT/m5kY79KOE3M/Dh0bAMTtxf2I2zsVr3oHgGVc9yMEqsh/9F2O7eyaf9h9F8djdlbHPisl6rRjP0c+2I25TvzbsZ/x2AFoDQ/utzATY7ftmOttZR7m3O7xvcYsVo7tB4Zui7Fz0jQmAIjfU/xv2xMc+T5d0qwsaa45Pbbd+z4QYh5zzIR5eNIcv/NaT/bWPGb0/dnbTpj0WePE7yF/zTlP+M517NjCTJiH67D0OmLsu5AxHTNxOebcFl3Hi77bYgvri7avuTRbmAnzcL655iCc8+RarTk4dR+a55Ta5Lk99/bCJczGFuah+XOcuq6ZOG7u40Sbvu8KOdf+4Zj4+fJzFH3e9aFvALD0TGyN3yRna37eVdcfcewEunaUsfCMHVCfKm7Mzqr5fY79HG3/ve2txsdcp0/5d+xB/NDP81rCFmZizLYdc70tzcNc273tSe8hurb5mG0xdk7abnNIAND8vnlRdCxquZRZWdJccxoL1vzfxnxsBdOaYybMw5OWWieUMnytUPOYUcqTP/uxY1y+j6fud/y+2n6f5zzhO9exY+0zYR6ux9LriGPrTpZhJi7HXNuiGZS13XafbbGF9UX+uks8Pqx9JsxDHXOvM8959WqtOTi1LU+9bXf+XZ17e+ESZmPt89D8dzNxvrnPZefrx/ru1Kvn8/fJ/1ZzFrrE76rt99TnXR/6buulZ2JrBABU0eezRk4teps70z6f8TF2Z3Vsp3rqLVPadj5Dr9P3ycu2VxbHDjuXvZe4U9zCTIyZh6HXqz0P8fMsNRNTb/fmAnLodmlq2+Zjt8XYOck/05AAIH6Gtuu1BQCXOCtLmmv/dM6MMq85ZsI8PGmJdUIp49YKNY8ZpTwdcbVd8u32ffV6m7FP+M597FjzTJiH69qPzTGrx9a8fU4QMi8zcTnmOpY0v2bsum7t64tw6ceHNc+EeahnznXmua9erTEHfda3x962O2+vc2+vlMuajTXPQylmoralzxEOmY+a+4ch+/s+QUdX5NC8D33PkS89E1siAKCqrgVmn9o1dj59/5jHPtkbO6MuXQ+sj32fIdfpu2Nvq8bi35o72kvfAa59JsbMw5Dr1Z6HuM2lZ2Kq7d7nQWyfn71tm5+zLcbOSfO6QwOArrfeawsALnlWljTH/im2U1yu7ZXeazP1TJiHp825TmheZ8haofYxI99un5k49SD92O9r7BO+Sx071jgT5uE61xJzzGp+QsmrvC+bmbgcc2yLvN8euq5b+/oi38alHx/WOBPmob659tPn/Kw15qDv+jZuu+0txYc+2Xvs9pq3cUmzscZ5KMVMTGWJc4RDI86a+4c+l3y/T/0uYp3aNhd9/hYubSa2QADA1Ykn28a+ffiS9vv9UweGh4cHO8AzrXUm2uahFDPRx1q3+VhmBWC8aztmBMeObtc4E+YBoK6tHEscH+rZwkyYh/NtYQ7amI1xtjoPpZiJMbY8D6WYiSkIALhKd3d3q9tpRIWWi7n7+3uvIKxgbTPRNQ+lmIm+1rbNxzIrAOe7lmNGcOw47ZpmwjwATGPtxxLHh/rWPBPmoZ41z0Ebs3Gerc1DKWbiHFuch1LMxFQEAFyttdVS+/2+dUe3xR3+UtY0E13zEP+Nfta0zccyKwB1XMMxIzh29HMtM2EeAKaz5mOJ48M01joT5qGutc5BG7Nxvi3NQylm4lxbm4dSzMRUBABcrcePH/f6jJRLcH9/b0c3g7XMhHmoZy3bfCyzAlDP1o8ZwbGjv2uYCfMAMK21HkscH6azxpkwD/WtcQ7amI06tjIPpZiJGrY0D6WYiSltZ0oAAAAAAAAA4IoJANik/X6/qQqKfu7v78tutzt6GXqd+/v71u8Vn0uztbfbuRb2EetwqmiN7dj2+VCl9Nsn7Ha71reY6vM1fb5H1z6kz3079j2vtYw9NhNTzkMp086Eebh8jhvXydpyvc45Xtzd3R3d78ZtH/scyoeHh9btf84xqut+dt3msft5bceOc9eUc8/EmHlo3k8zcXmsI66TdQR92UdcJ/sI5hL7mK7Zsg/aLluVTbLTuk59n9x5eHgYdJ3b29unvpeF07rZR6zDsb+xOIF56onRPvuE5vWbt5svbSdFx+5D+t63tuuWcvyzsbasayammod821PNhHm4fI4b18nacr3OOV7Ek6h52+bb6HP92uuC5v0558neUq7r2HHumnLumRgzD83vYyYuj3XEdbKOoC/7iOtkH8Ecbm9vW+ekyT5ou2xVNslO6zrFIqhrMRMnRJoLoVPXiYNiPoli4bRu9hGX7+7u7uirkJp/z13b8tTfd5u4vVxNx74g//vYfcip6zVfJdZ2EjdO4Had4N2iYzMx1TyUMs9MmIfL57hxnawt1+nc40Xzydq2E6jHnkRtPpnctk+O/5a385hZO/fJ3ms5dtRYU849E2PmofnvZuLyWEdcJ+sI+rKPuE72Ecyhz/7FPmi7bFU2yU7rOvV5cifPxqnrxAIpP8Fj4bRu9hGXLZ7sPPb3FQ+Cjv0tDn3CN77vsRO7Xa/QGroP6XPfTu1n9vt95yvCt+bUTEwxD83vO/VMmIfL57hxnawt16fG8SJOtna9Lfypt1E/9v27rjtm1s59sjduc8vHjlpryrlnYsw8NO+nmbg81hHXyTqCvuwjrpN9BHPY7/cnP+bJPmi7bFUuQn5LvK7Pq8lvWXLsrXDzTqtrRxYP5Lu+V75/zQfLzc9POfUger/fP/W5f10/J+P0WTjFdo23T7JwWgf7iOsSv88uzb/LY0/Qjn3Fd5e5A4BTXxP//RpepXVsJpaah1LqzYR5qG/Lxw3HjPlYW65PjeNF3EZ8ff6ac57s7TJm1mo82bv1Y0etNeXcMzFmHpr300yczzqCGqwjtss+ghrsI65H199n1zo1tvPDw8MTf7exPuuzb4lt3rzE33ff/U3b97IvWBcBAIvLO6KuhUjX17XtnGounNo+r++ll15q/fyUrh1gc0fddlvUMUU5Gdspf76ihdN87COub8aOPTAu5ekHQG0nQEup+4Tv2Ffsde1D+r4arLnAz+IB+TV8VuuxmVhiHkqpOxPmoa6tHzccM+Zjbbk+NY4XzSdR27bnsSdRmyfL2z4rvstS7wCw9WNHrTXl3DOx5DsAbH0m+rCOoBbriG2yj6AW+4jrcezvs217xXZu/t3G333ffUuNAKDr+3i3qPUQALCors+ui51JPHBtvuVeU+yc8iKr5sKpeZ3mCfjmdWKH2vV2KvG9m/+9uSOnjlOLoObBNl/n2KXt9iyc5mEfcX37iPgddsUSba/OOvUq+1OXPidjY3vnE6pj9yF979upk6993spr7Y7NxFLzUErdmTAP9VzDccMxYz7WlutS63iRn0TNf2+nnkRtm4FT++8xs9Z1AtGx42U115Rzz8SYeWjeTzMxnnWEdURN1hHbYx9hH1GTfcT1aP59Ns8hxb93vbPkbtf+bk999y3x35pf33d/E9+ra11sltZBAMCi8sIk5AfeXV/X9d9qLpzyif24nfzvXbfTvE5+UuHYdRhuzJM7fa7TdvC0cJqHfcT17SNOve1o1wOktt9VrSd8uxa9fb/HsbeDHfqgLWu+jdhWHZuJJeahlPozYR7quYbjhmPGfKwt16XW8SI/2Zv3H31eRV3K02+XGZdj92/IrNV6snerx46aa8q5Z2LsmsVMnM86wjqiJuuI7bGPsI+oyT7iesTfZ9vvv+1vPbZzPuc0dN8Stz8mANjtjn9siSBoHa5zRc9FOPYZe21f1/UgNR7kNg+GNRdOecHTdTvHKvmh35txTi2C2n7Xp2rLrid5LJymZx9xnfuIU29d2vW7artejbd876px+36Prn1I1/Xi5+t7n9vme2uOzcTc81DKNDNhHuq4luOGY8Z8rC3Xpdbxou3fmtfv+2Rv1pydoe8E0zZrNd7uvXk7Wzt21FxTzj0TY+ahz8987TNxinWEdURt1hHbYh9hH1GbfcT16Pr7LKX/+asx+5ZSxgUAzXcPOXbh8tlKLKbvZ8udepB66sH4sX8r5fTCKfPk3uUa8+TO2M9XtHCann3Ede4jjp1w7LMAbT4YP/cJ32NvoTXkexyreY/Vv33u96kTvVvQNRNzz0Mp082EeajjWo4bjhnzsbZcl1rHi7Z9QPOVfWOf7C3lO/uprnepGbL9az/Zu7VjR8015dwzMXbNYibOYx1hHVGbdcS22EfYR9RmH3E9jr27Utu7VrVt5zH7llIEANfOVmIxQ8vJrq9rK6guaeE05nszzlQLp7YZs3Cann3Ede4jjp1w7Pu2prGtz3nCN26r63Njw9h9yLHrNRfap1zDK7S6ZmLOeShl2pkwD3Vcy3HDMWM+1pbrUut40XU7zbfu7Dr51ufvsG1fcAkBwNaOHTXXlHPPxKUEAFubiVOsI6wjarOO2Bb7CPuI2uwjrsexAGDoOwAM2beUcl4AMCZu5bIIAFhU1wntvEM7duK77b/1XTjFzsyTe9ugnNwe+4jr20cc+7zWU0+C5s/IGnvyNL5Pn+tN8Q4ApXznAYDPaO2eibnmofm9ppoJ81DPNRw3HDPmY225LrWOF11Pojb/vrv2yfHfjr1yuu1vdckAYKvHjppryrlnYukAYKsz0Yd1hHVETdYR22MfYR9Rk33E9WhGo9mQc4ZD9y1x+0MDgLg9f/Prd50rei5GPEDN5VLsdPID7rzT6Xqg3bbTih1t85V78XWe3NuGKRZOXTNq4TQP+4jr20fEA9r8Kus+JyzzW6ieczK973XG7kNOXS9+lt3u+Kuvjs3VVrTNxFzzUMo8M2Ee6rmG44ZjxnysLdel1vGi7yvH224ztmPbWqaU7n3MkgHAVo8dNdeUc8/E0gHAVmeiD+uI69zuU7GO2B77CPuImuwjrkf8feZzOvHvfR8bDN23xH8bEwDEfcvfK2bp1LuhcBkEACwudn75kncuXV/Xd3HTfOAdl9vb284Fjyf31uechdOpS37CpW2e8sWiqg77iOvbR7QtJPs+Cdt8lVXfv+/43TefZO07d2P3IX32V/E1XYvquL/NEwJbnZn8e5hjHkqZbyammof43W1xJo7Z+nHDMWM+1pbrU+N4cexJ1OZx4dTnb/bdF5WyXACw9WNHrTXl3DOxZACw9ZnowzqCWqwjtsk+glrsI65H88n0PvuEY7MxZN9SyvgA4NT3uraPilorAQAXoVlBHXtA2vfrunZazYNknAjw5N52TLFw6to+Fk7zso+4LnHysunYYrYptuHd3d3gJ3z7/F0PfbK3a/v13V/F7bSdyI3baC66tzozeSbmmIdS5puJqeYhrrPFmThly8cNx4z5WFuuT43jxaknUft8LEtXQNa1DZcKALZ+7Ki1ppx7JpYMALY+E31ZR1CDdcR22UdQg33E9Yi/z4eHhyf2C10v8Dg1G333LaWcFwC0fS/7gXURAAAAFyVOkHrwcdx+v3/qwcLDw8MmF+Nm4rS2eShluzMB0MbxYpitHzvMw3BbnwkAgLk1AwCYkwAAALg4d3d3TjIeEfV2foXX/f39yc91XSsz0a1rHkrZ9kwAtHG86Odajh3mob9rmQkAgDkJAFiKAAAAuEhesdVtv9+3noTd+gluM9Guax7ivwFcG8eL067p2GEe+rmmmQAAmIsAgKUIAACAixSfU8qT7u/vr/YkrJl42jXPA0AXx4vjru3YYR5Ou7aZAACYiwCApXgEBAAAAAAAAAAbIAAAAK7efr/3yrArdH9/X3a73dHL0Ovc398/dZ34TF1vPwywTdYR12mudUQp1hIAAMAwHqECAFfPifvr1OfEfX6btj7Xub29feL7OGkPsG3WEddprnVEKdYSAADAMB6hAgBXz4n76xQn4btOpt/d3T11Iv7UdeLk/ePHj7/9b07aA2ybdcR1mmsdUYq1BAAAMIxHqADA1XPi/jqdOglfytOzceo6cYK++Ra+TtoDbJt1xHWaax3R/HdrCQAAoA+PUAGA1YlXVJ36vNTb29uTb6laSvuJ+66T+bvdruz3+87vle/f3d3dU7eZ/z1/3/1+Xx4eHnr9jIzX58R9bNd4+14BAMD6WUdQw1zriOa/W0sAAAB9CAAAgFXp+rzUfCL82GerZjVP3OcnFeJkbX4SoetkfPPkftvtUM8Ur9xr+7xfJ+0BLod1BLXMtY4oxVoCAAAYRgAAAKxG22eplvL056XG1+UT7HESNp/kr3nivnmdx48ff/vfmteJk7httxPft/nf4mRx1ysPGefUSfjmkzH5Oscu+factAe4DNYR1hE1zbWOKMVaAgAAGEYAAACsRtcr7/LbpXZ9Xdd/q3niPp48yLeT//3Uifv8yq+ur2e8Pifh87boc538xJCT9gCXwTrCOqKmudYRpVhLAAAAwwgAAIBViM+yPfXqtfi6rs/GjVf1NU/G1jxxn0+4d91OfEZv278P+b6Md+okfNvv+9Sr/WK+mm/L7KQ9wPKsI6wjaptrHVGKtQQAADCMAAAAWIVTJ+RDvF3uqRP3zVfS1Txxnzlxf7n6fHbvmOvkbeikPcDyrCOsI2qbax1RirUEAAAwjAAAAFiFoa/c6/q6tlfYOXF/naY6cZ9nzEl7gOVZR1hH1DbXOqIUawkAAGAYAQAAsBpdn8mbT9Z3fV3Xf+t74j5eFejE/TZ4BwCA62IdYR1Rk3cAAAAALpUAAABYjXjb3fyqvDhRGp+XGl+XT3TH1+W39W070Ron4pufwRpf58T9Nkxx4r5tRp20B7gM1hHWETXNtY4oxVoCAAAYRgAAAKxKvPIuX/JJ7a6v63tyPU60Ni+3t7edJ9yduF+fc07cn7q0vW3vsYsT+gDzsI6glrnWEaVYSwAAAMMIAACA1YmT5HHJr8Qb+nVdJ8ubJ2njlVhO3G/HFCfu27aRk/YAl8U6ghrmWkeUYi0BAAAMIw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zA/wccG4I/m6jzCQAAAABJRU5ErkJggg=="/>
          <p:cNvSpPr>
            <a:spLocks noChangeAspect="1" noChangeArrowheads="1"/>
          </p:cNvSpPr>
          <p:nvPr/>
        </p:nvSpPr>
        <p:spPr bwMode="auto">
          <a:xfrm>
            <a:off x="155575" y="9096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50000"/>
              </a:spcBef>
              <a:spcAft>
                <a:spcPct val="0"/>
              </a:spcAft>
              <a:buClrTx/>
              <a:buSzTx/>
              <a:buFontTx/>
              <a:buNone/>
              <a:tabLst/>
              <a:defRPr/>
            </a:pPr>
            <a:endParaRPr kumimoji="0" lang="en-US" sz="1800" b="1" i="0" u="none" strike="noStrike" kern="1200" cap="none" spc="0" normalizeH="0" baseline="0" noProof="0">
              <a:ln>
                <a:noFill/>
              </a:ln>
              <a:solidFill>
                <a:prstClr val="black"/>
              </a:solidFill>
              <a:effectLst/>
              <a:uLnTx/>
              <a:uFillTx/>
              <a:latin typeface="Times New Roman" charset="0"/>
              <a:ea typeface="宋体" charset="0"/>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37" y="2627707"/>
            <a:ext cx="3907016" cy="1601394"/>
          </a:xfrm>
          <a:prstGeom prst="rect">
            <a:avLst/>
          </a:prstGeom>
        </p:spPr>
      </p:pic>
      <p:pic>
        <p:nvPicPr>
          <p:cNvPr id="7" name="Picture 6">
            <a:extLst>
              <a:ext uri="{FF2B5EF4-FFF2-40B4-BE49-F238E27FC236}">
                <a16:creationId xmlns:a16="http://schemas.microsoft.com/office/drawing/2014/main" id="{906155AC-B098-4618-8A1C-E10B917E52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0486" y="2627707"/>
            <a:ext cx="3907016" cy="1601394"/>
          </a:xfrm>
          <a:prstGeom prst="rect">
            <a:avLst/>
          </a:prstGeom>
        </p:spPr>
      </p:pic>
      <p:pic>
        <p:nvPicPr>
          <p:cNvPr id="8" name="Picture 7">
            <a:extLst>
              <a:ext uri="{FF2B5EF4-FFF2-40B4-BE49-F238E27FC236}">
                <a16:creationId xmlns:a16="http://schemas.microsoft.com/office/drawing/2014/main" id="{38E647E0-1127-41FD-BF0F-29CDA3FA0F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4035" y="2627706"/>
            <a:ext cx="3907016" cy="1601394"/>
          </a:xfrm>
          <a:prstGeom prst="rect">
            <a:avLst/>
          </a:prstGeom>
        </p:spPr>
      </p:pic>
      <p:pic>
        <p:nvPicPr>
          <p:cNvPr id="9" name="Picture 8">
            <a:extLst>
              <a:ext uri="{FF2B5EF4-FFF2-40B4-BE49-F238E27FC236}">
                <a16:creationId xmlns:a16="http://schemas.microsoft.com/office/drawing/2014/main" id="{8BBFE32B-F615-488B-8BA3-267D816243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486" y="4913707"/>
            <a:ext cx="3907016" cy="1601394"/>
          </a:xfrm>
          <a:prstGeom prst="rect">
            <a:avLst/>
          </a:prstGeom>
        </p:spPr>
      </p:pic>
      <p:pic>
        <p:nvPicPr>
          <p:cNvPr id="10" name="Picture 9">
            <a:extLst>
              <a:ext uri="{FF2B5EF4-FFF2-40B4-BE49-F238E27FC236}">
                <a16:creationId xmlns:a16="http://schemas.microsoft.com/office/drawing/2014/main" id="{F906D0DC-0755-4E88-A9B6-50AC01ABBE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435" y="4913707"/>
            <a:ext cx="3907016" cy="1601394"/>
          </a:xfrm>
          <a:prstGeom prst="rect">
            <a:avLst/>
          </a:prstGeom>
        </p:spPr>
      </p:pic>
      <p:pic>
        <p:nvPicPr>
          <p:cNvPr id="13" name="Picture 12">
            <a:extLst>
              <a:ext uri="{FF2B5EF4-FFF2-40B4-BE49-F238E27FC236}">
                <a16:creationId xmlns:a16="http://schemas.microsoft.com/office/drawing/2014/main" id="{AC72D283-EA60-4D1C-A6E0-D587E5E84A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4984" y="4913706"/>
            <a:ext cx="3907016" cy="1601394"/>
          </a:xfrm>
          <a:prstGeom prst="rect">
            <a:avLst/>
          </a:prstGeom>
        </p:spPr>
      </p:pic>
      <p:sp>
        <p:nvSpPr>
          <p:cNvPr id="4" name="TextBox 3">
            <a:extLst>
              <a:ext uri="{FF2B5EF4-FFF2-40B4-BE49-F238E27FC236}">
                <a16:creationId xmlns:a16="http://schemas.microsoft.com/office/drawing/2014/main" id="{1EFF2ADC-0E86-4D3C-A430-1E89FBBF05E4}"/>
              </a:ext>
            </a:extLst>
          </p:cNvPr>
          <p:cNvSpPr txBox="1"/>
          <p:nvPr/>
        </p:nvSpPr>
        <p:spPr>
          <a:xfrm>
            <a:off x="691480" y="2162478"/>
            <a:ext cx="979242" cy="369332"/>
          </a:xfrm>
          <a:prstGeom prst="rect">
            <a:avLst/>
          </a:prstGeom>
          <a:noFill/>
        </p:spPr>
        <p:txBody>
          <a:bodyPr wrap="none" rtlCol="0">
            <a:spAutoFit/>
          </a:bodyPr>
          <a:lstStyle/>
          <a:p>
            <a:r>
              <a:rPr lang="en-US" dirty="0">
                <a:latin typeface="+mn-lt"/>
              </a:rPr>
              <a:t>QI Score</a:t>
            </a:r>
          </a:p>
        </p:txBody>
      </p:sp>
      <p:sp>
        <p:nvSpPr>
          <p:cNvPr id="14" name="TextBox 13">
            <a:extLst>
              <a:ext uri="{FF2B5EF4-FFF2-40B4-BE49-F238E27FC236}">
                <a16:creationId xmlns:a16="http://schemas.microsoft.com/office/drawing/2014/main" id="{F42069E5-01DB-4B3F-A711-CA996AE29477}"/>
              </a:ext>
            </a:extLst>
          </p:cNvPr>
          <p:cNvSpPr txBox="1"/>
          <p:nvPr/>
        </p:nvSpPr>
        <p:spPr>
          <a:xfrm>
            <a:off x="4884580" y="2162478"/>
            <a:ext cx="1273490" cy="369332"/>
          </a:xfrm>
          <a:prstGeom prst="rect">
            <a:avLst/>
          </a:prstGeom>
          <a:noFill/>
        </p:spPr>
        <p:txBody>
          <a:bodyPr wrap="none" rtlCol="0">
            <a:spAutoFit/>
          </a:bodyPr>
          <a:lstStyle/>
          <a:p>
            <a:r>
              <a:rPr lang="en-US" dirty="0">
                <a:latin typeface="+mn-lt"/>
              </a:rPr>
              <a:t>Mean error</a:t>
            </a:r>
          </a:p>
        </p:txBody>
      </p:sp>
      <p:sp>
        <p:nvSpPr>
          <p:cNvPr id="15" name="TextBox 14">
            <a:extLst>
              <a:ext uri="{FF2B5EF4-FFF2-40B4-BE49-F238E27FC236}">
                <a16:creationId xmlns:a16="http://schemas.microsoft.com/office/drawing/2014/main" id="{F09E9D6D-B8C3-4B85-AE55-7699DEF67C94}"/>
              </a:ext>
            </a:extLst>
          </p:cNvPr>
          <p:cNvSpPr txBox="1"/>
          <p:nvPr/>
        </p:nvSpPr>
        <p:spPr>
          <a:xfrm>
            <a:off x="9937200" y="2165876"/>
            <a:ext cx="737702" cy="369332"/>
          </a:xfrm>
          <a:prstGeom prst="rect">
            <a:avLst/>
          </a:prstGeom>
          <a:noFill/>
        </p:spPr>
        <p:txBody>
          <a:bodyPr wrap="none" rtlCol="0">
            <a:spAutoFit/>
          </a:bodyPr>
          <a:lstStyle/>
          <a:p>
            <a:r>
              <a:rPr lang="en-US" dirty="0">
                <a:latin typeface="+mn-lt"/>
              </a:rPr>
              <a:t>RMSE</a:t>
            </a:r>
          </a:p>
        </p:txBody>
      </p:sp>
      <p:sp>
        <p:nvSpPr>
          <p:cNvPr id="16" name="TextBox 15">
            <a:extLst>
              <a:ext uri="{FF2B5EF4-FFF2-40B4-BE49-F238E27FC236}">
                <a16:creationId xmlns:a16="http://schemas.microsoft.com/office/drawing/2014/main" id="{CA03BE63-813C-487E-865F-24CCE68DC7AB}"/>
              </a:ext>
            </a:extLst>
          </p:cNvPr>
          <p:cNvSpPr txBox="1"/>
          <p:nvPr/>
        </p:nvSpPr>
        <p:spPr>
          <a:xfrm>
            <a:off x="691480" y="4552434"/>
            <a:ext cx="979242" cy="369332"/>
          </a:xfrm>
          <a:prstGeom prst="rect">
            <a:avLst/>
          </a:prstGeom>
          <a:noFill/>
        </p:spPr>
        <p:txBody>
          <a:bodyPr wrap="none" rtlCol="0">
            <a:spAutoFit/>
          </a:bodyPr>
          <a:lstStyle/>
          <a:p>
            <a:r>
              <a:rPr lang="en-US" dirty="0">
                <a:latin typeface="+mn-lt"/>
              </a:rPr>
              <a:t>QI Score</a:t>
            </a:r>
          </a:p>
        </p:txBody>
      </p:sp>
      <p:sp>
        <p:nvSpPr>
          <p:cNvPr id="17" name="TextBox 16">
            <a:extLst>
              <a:ext uri="{FF2B5EF4-FFF2-40B4-BE49-F238E27FC236}">
                <a16:creationId xmlns:a16="http://schemas.microsoft.com/office/drawing/2014/main" id="{31DCB4E6-5CA5-466D-B6AF-AAD48B823CF4}"/>
              </a:ext>
            </a:extLst>
          </p:cNvPr>
          <p:cNvSpPr txBox="1"/>
          <p:nvPr/>
        </p:nvSpPr>
        <p:spPr>
          <a:xfrm>
            <a:off x="4884580" y="4552434"/>
            <a:ext cx="1273490" cy="369332"/>
          </a:xfrm>
          <a:prstGeom prst="rect">
            <a:avLst/>
          </a:prstGeom>
          <a:noFill/>
        </p:spPr>
        <p:txBody>
          <a:bodyPr wrap="none" rtlCol="0">
            <a:spAutoFit/>
          </a:bodyPr>
          <a:lstStyle/>
          <a:p>
            <a:r>
              <a:rPr lang="en-US" dirty="0">
                <a:latin typeface="+mn-lt"/>
              </a:rPr>
              <a:t>Mean error</a:t>
            </a:r>
          </a:p>
        </p:txBody>
      </p:sp>
      <p:sp>
        <p:nvSpPr>
          <p:cNvPr id="18" name="TextBox 17">
            <a:extLst>
              <a:ext uri="{FF2B5EF4-FFF2-40B4-BE49-F238E27FC236}">
                <a16:creationId xmlns:a16="http://schemas.microsoft.com/office/drawing/2014/main" id="{E761801F-3503-4297-962D-1B3B1C1EDD86}"/>
              </a:ext>
            </a:extLst>
          </p:cNvPr>
          <p:cNvSpPr txBox="1"/>
          <p:nvPr/>
        </p:nvSpPr>
        <p:spPr>
          <a:xfrm>
            <a:off x="9937200" y="4555832"/>
            <a:ext cx="737702" cy="369332"/>
          </a:xfrm>
          <a:prstGeom prst="rect">
            <a:avLst/>
          </a:prstGeom>
          <a:noFill/>
        </p:spPr>
        <p:txBody>
          <a:bodyPr wrap="none" rtlCol="0">
            <a:spAutoFit/>
          </a:bodyPr>
          <a:lstStyle/>
          <a:p>
            <a:r>
              <a:rPr lang="en-US" dirty="0">
                <a:latin typeface="+mn-lt"/>
              </a:rPr>
              <a:t>RMSE</a:t>
            </a:r>
          </a:p>
        </p:txBody>
      </p:sp>
      <p:sp>
        <p:nvSpPr>
          <p:cNvPr id="19" name="TextBox 18">
            <a:extLst>
              <a:ext uri="{FF2B5EF4-FFF2-40B4-BE49-F238E27FC236}">
                <a16:creationId xmlns:a16="http://schemas.microsoft.com/office/drawing/2014/main" id="{E2DCACBC-B029-412F-B1FE-FDBEA0D5356E}"/>
              </a:ext>
            </a:extLst>
          </p:cNvPr>
          <p:cNvSpPr txBox="1"/>
          <p:nvPr/>
        </p:nvSpPr>
        <p:spPr>
          <a:xfrm>
            <a:off x="3900190" y="1697249"/>
            <a:ext cx="4061433" cy="461665"/>
          </a:xfrm>
          <a:prstGeom prst="rect">
            <a:avLst/>
          </a:prstGeom>
          <a:noFill/>
        </p:spPr>
        <p:txBody>
          <a:bodyPr wrap="none" rtlCol="0">
            <a:spAutoFit/>
          </a:bodyPr>
          <a:lstStyle/>
          <a:p>
            <a:r>
              <a:rPr lang="en-US" sz="2400" dirty="0">
                <a:latin typeface="+mn-lt"/>
              </a:rPr>
              <a:t>Example: </a:t>
            </a:r>
            <a:r>
              <a:rPr lang="en-US" sz="2400" dirty="0" err="1">
                <a:latin typeface="+mn-lt"/>
              </a:rPr>
              <a:t>AAOD_l_UV_column</a:t>
            </a:r>
            <a:endParaRPr lang="en-US" sz="2400" dirty="0">
              <a:latin typeface="+mn-lt"/>
            </a:endParaRPr>
          </a:p>
        </p:txBody>
      </p:sp>
    </p:spTree>
    <p:extLst>
      <p:ext uri="{BB962C8B-B14F-4D97-AF65-F5344CB8AC3E}">
        <p14:creationId xmlns:p14="http://schemas.microsoft.com/office/powerpoint/2010/main" val="29112123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p:txBody>
          <a:bodyPr/>
          <a:lstStyle/>
          <a:p>
            <a:r>
              <a:rPr lang="en-US" dirty="0"/>
              <a:t>Timeline for expanded 8K assessments</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28</a:t>
            </a:fld>
            <a:endParaRPr lang="en-US" b="0">
              <a:solidFill>
                <a:prstClr val="black">
                  <a:tint val="75000"/>
                </a:prstClr>
              </a:solidFill>
              <a:latin typeface="Calibri" panose="020F0502020204030204"/>
              <a:ea typeface="+mn-ea"/>
              <a:cs typeface="+mn-cs"/>
            </a:endParaRPr>
          </a:p>
        </p:txBody>
      </p:sp>
      <p:graphicFrame>
        <p:nvGraphicFramePr>
          <p:cNvPr id="5" name="Table 5">
            <a:extLst>
              <a:ext uri="{FF2B5EF4-FFF2-40B4-BE49-F238E27FC236}">
                <a16:creationId xmlns:a16="http://schemas.microsoft.com/office/drawing/2014/main" id="{30ABE76B-BDAD-4EA9-A2EB-9BDAF78527CA}"/>
              </a:ext>
            </a:extLst>
          </p:cNvPr>
          <p:cNvGraphicFramePr>
            <a:graphicFrameLocks noGrp="1"/>
          </p:cNvGraphicFramePr>
          <p:nvPr>
            <p:extLst>
              <p:ext uri="{D42A27DB-BD31-4B8C-83A1-F6EECF244321}">
                <p14:modId xmlns:p14="http://schemas.microsoft.com/office/powerpoint/2010/main" val="3035366256"/>
              </p:ext>
            </p:extLst>
          </p:nvPr>
        </p:nvGraphicFramePr>
        <p:xfrm>
          <a:off x="0" y="0"/>
          <a:ext cx="12192000" cy="6337869"/>
        </p:xfrm>
        <a:graphic>
          <a:graphicData uri="http://schemas.openxmlformats.org/drawingml/2006/table">
            <a:tbl>
              <a:tblPr firstRow="1" bandRow="1">
                <a:tableStyleId>{5C22544A-7EE6-4342-B048-85BDC9FD1C3A}</a:tableStyleId>
              </a:tblPr>
              <a:tblGrid>
                <a:gridCol w="1551103">
                  <a:extLst>
                    <a:ext uri="{9D8B030D-6E8A-4147-A177-3AD203B41FA5}">
                      <a16:colId xmlns:a16="http://schemas.microsoft.com/office/drawing/2014/main" val="812231893"/>
                    </a:ext>
                  </a:extLst>
                </a:gridCol>
                <a:gridCol w="5356623">
                  <a:extLst>
                    <a:ext uri="{9D8B030D-6E8A-4147-A177-3AD203B41FA5}">
                      <a16:colId xmlns:a16="http://schemas.microsoft.com/office/drawing/2014/main" val="3521968020"/>
                    </a:ext>
                  </a:extLst>
                </a:gridCol>
                <a:gridCol w="2369103">
                  <a:extLst>
                    <a:ext uri="{9D8B030D-6E8A-4147-A177-3AD203B41FA5}">
                      <a16:colId xmlns:a16="http://schemas.microsoft.com/office/drawing/2014/main" val="1764377668"/>
                    </a:ext>
                  </a:extLst>
                </a:gridCol>
                <a:gridCol w="2915171">
                  <a:extLst>
                    <a:ext uri="{9D8B030D-6E8A-4147-A177-3AD203B41FA5}">
                      <a16:colId xmlns:a16="http://schemas.microsoft.com/office/drawing/2014/main" val="15171929"/>
                    </a:ext>
                  </a:extLst>
                </a:gridCol>
              </a:tblGrid>
              <a:tr h="380777">
                <a:tc>
                  <a:txBody>
                    <a:bodyPr/>
                    <a:lstStyle/>
                    <a:p>
                      <a:r>
                        <a:rPr lang="en-US" sz="1600" dirty="0"/>
                        <a:t>Time period in 2020</a:t>
                      </a:r>
                    </a:p>
                  </a:txBody>
                  <a:tcPr marL="76200" marR="76200" marT="38100" marB="38100"/>
                </a:tc>
                <a:tc>
                  <a:txBody>
                    <a:bodyPr/>
                    <a:lstStyle/>
                    <a:p>
                      <a:r>
                        <a:rPr lang="en-US" sz="1600" dirty="0"/>
                        <a:t>Action</a:t>
                      </a:r>
                    </a:p>
                  </a:txBody>
                  <a:tcPr marL="76200" marR="76200" marT="38100" marB="38100"/>
                </a:tc>
                <a:tc>
                  <a:txBody>
                    <a:bodyPr/>
                    <a:lstStyle/>
                    <a:p>
                      <a:r>
                        <a:rPr lang="en-US" sz="1600" dirty="0"/>
                        <a:t>People</a:t>
                      </a:r>
                    </a:p>
                  </a:txBody>
                  <a:tcPr marL="76200" marR="76200" marT="38100" marB="38100"/>
                </a:tc>
                <a:tc>
                  <a:txBody>
                    <a:bodyPr/>
                    <a:lstStyle/>
                    <a:p>
                      <a:r>
                        <a:rPr lang="en-US" sz="1600" dirty="0"/>
                        <a:t>Deliverable</a:t>
                      </a:r>
                    </a:p>
                  </a:txBody>
                  <a:tcPr marL="76200" marR="76200" marT="38100" marB="38100"/>
                </a:tc>
                <a:extLst>
                  <a:ext uri="{0D108BD9-81ED-4DB2-BD59-A6C34878D82A}">
                    <a16:rowId xmlns:a16="http://schemas.microsoft.com/office/drawing/2014/main" val="235961481"/>
                  </a:ext>
                </a:extLst>
              </a:tr>
              <a:tr h="339305">
                <a:tc rowSpan="4">
                  <a:txBody>
                    <a:bodyPr/>
                    <a:lstStyle/>
                    <a:p>
                      <a:r>
                        <a:rPr lang="en-US" sz="1600" dirty="0"/>
                        <a:t>Mar. 23 - 29</a:t>
                      </a:r>
                    </a:p>
                  </a:txBody>
                  <a:tcPr marL="38100" marR="38100" marT="38100" marB="38100"/>
                </a:tc>
                <a:tc>
                  <a:txBody>
                    <a:bodyPr/>
                    <a:lstStyle/>
                    <a:p>
                      <a:r>
                        <a:rPr lang="en-US" sz="1600" dirty="0"/>
                        <a:t>Settle on vert/</a:t>
                      </a:r>
                      <a:r>
                        <a:rPr lang="en-US" sz="1600" dirty="0" err="1"/>
                        <a:t>horiz</a:t>
                      </a:r>
                      <a:r>
                        <a:rPr lang="en-US" sz="1600" dirty="0"/>
                        <a:t> resolutions for retrieval simulations</a:t>
                      </a:r>
                    </a:p>
                  </a:txBody>
                  <a:tcPr marL="38100" marR="38100" marT="38100" marB="38100"/>
                </a:tc>
                <a:tc>
                  <a:txBody>
                    <a:bodyPr/>
                    <a:lstStyle/>
                    <a:p>
                      <a:r>
                        <a:rPr lang="en-US" sz="1600" dirty="0"/>
                        <a:t>All</a:t>
                      </a:r>
                    </a:p>
                  </a:txBody>
                  <a:tcPr marL="38100" marR="381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600" dirty="0"/>
                        <a:t>vert/</a:t>
                      </a:r>
                      <a:r>
                        <a:rPr lang="en-US" sz="1600" dirty="0" err="1"/>
                        <a:t>horiz</a:t>
                      </a:r>
                      <a:r>
                        <a:rPr lang="en-US" sz="1600" dirty="0"/>
                        <a:t> resolution </a:t>
                      </a:r>
                      <a:r>
                        <a:rPr lang="en-US" sz="1600" dirty="0" err="1"/>
                        <a:t>rqt’s</a:t>
                      </a:r>
                      <a:r>
                        <a:rPr lang="en-US" sz="1600" dirty="0"/>
                        <a:t> </a:t>
                      </a:r>
                      <a:r>
                        <a:rPr lang="en-US" sz="1600" dirty="0">
                          <a:solidFill>
                            <a:srgbClr val="00FA00"/>
                          </a:solidFill>
                          <a:latin typeface="Segoe UI Symbol" panose="020B0502040204020203" pitchFamily="34" charset="0"/>
                          <a:ea typeface="Segoe UI Symbol" panose="020B0502040204020203" pitchFamily="34" charset="0"/>
                        </a:rPr>
                        <a:t>✔</a:t>
                      </a:r>
                      <a:endParaRPr lang="en-US" sz="1600" dirty="0">
                        <a:solidFill>
                          <a:srgbClr val="00FA00"/>
                        </a:solidFill>
                      </a:endParaRPr>
                    </a:p>
                  </a:txBody>
                  <a:tcPr marL="38100" marR="38100" marT="38100" marB="38100"/>
                </a:tc>
                <a:extLst>
                  <a:ext uri="{0D108BD9-81ED-4DB2-BD59-A6C34878D82A}">
                    <a16:rowId xmlns:a16="http://schemas.microsoft.com/office/drawing/2014/main" val="2311273636"/>
                  </a:ext>
                </a:extLst>
              </a:tr>
              <a:tr h="339305">
                <a:tc vMerge="1">
                  <a:txBody>
                    <a:bodyPr/>
                    <a:lstStyle/>
                    <a:p>
                      <a:endParaRPr lang="en-US" sz="1600" dirty="0"/>
                    </a:p>
                  </a:txBody>
                  <a:tcPr/>
                </a:tc>
                <a:tc>
                  <a:txBody>
                    <a:bodyPr/>
                    <a:lstStyle/>
                    <a:p>
                      <a:r>
                        <a:rPr lang="en-US" sz="1600" dirty="0"/>
                        <a:t>Discuss realistic list of GV’s </a:t>
                      </a:r>
                    </a:p>
                  </a:txBody>
                  <a:tcPr marL="38100" marR="38100" marT="38100" marB="38100"/>
                </a:tc>
                <a:tc>
                  <a:txBody>
                    <a:bodyPr/>
                    <a:lstStyle/>
                    <a:p>
                      <a:r>
                        <a:rPr lang="en-US" sz="1600" dirty="0"/>
                        <a:t>All</a:t>
                      </a:r>
                    </a:p>
                  </a:txBody>
                  <a:tcPr marL="38100" marR="38100" marT="38100" marB="38100"/>
                </a:tc>
                <a:tc>
                  <a:txBody>
                    <a:bodyPr/>
                    <a:lstStyle/>
                    <a:p>
                      <a:r>
                        <a:rPr lang="en-US" sz="1600" dirty="0"/>
                        <a:t>Proposed GV’s for this assessment</a:t>
                      </a:r>
                    </a:p>
                  </a:txBody>
                  <a:tcPr marL="38100" marR="38100" marT="38100" marB="38100"/>
                </a:tc>
                <a:extLst>
                  <a:ext uri="{0D108BD9-81ED-4DB2-BD59-A6C34878D82A}">
                    <a16:rowId xmlns:a16="http://schemas.microsoft.com/office/drawing/2014/main" val="1834829750"/>
                  </a:ext>
                </a:extLst>
              </a:tr>
              <a:tr h="339305">
                <a:tc vMerge="1">
                  <a:txBody>
                    <a:bodyPr/>
                    <a:lstStyle/>
                    <a:p>
                      <a:endParaRPr lang="en-US"/>
                    </a:p>
                  </a:txBody>
                  <a:tcPr/>
                </a:tc>
                <a:tc>
                  <a:txBody>
                    <a:bodyPr/>
                    <a:lstStyle/>
                    <a:p>
                      <a:r>
                        <a:rPr lang="en-US" sz="1600" dirty="0"/>
                        <a:t>Devise lidar uncertainties</a:t>
                      </a:r>
                    </a:p>
                  </a:txBody>
                  <a:tcPr marL="38100" marR="38100" marT="38100" marB="38100"/>
                </a:tc>
                <a:tc>
                  <a:txBody>
                    <a:bodyPr/>
                    <a:lstStyle/>
                    <a:p>
                      <a:r>
                        <a:rPr lang="en-US" sz="1600" dirty="0"/>
                        <a:t>Powell, Yorks, Vaughan</a:t>
                      </a:r>
                    </a:p>
                  </a:txBody>
                  <a:tcPr marL="38100" marR="38100" marT="38100" marB="38100"/>
                </a:tc>
                <a:tc>
                  <a:txBody>
                    <a:bodyPr/>
                    <a:lstStyle/>
                    <a:p>
                      <a:r>
                        <a:rPr lang="en-US" sz="1600" dirty="0"/>
                        <a:t>Proposed 3+2 lidar uncertainties</a:t>
                      </a:r>
                    </a:p>
                  </a:txBody>
                  <a:tcPr marL="38100" marR="38100" marT="38100" marB="38100"/>
                </a:tc>
                <a:extLst>
                  <a:ext uri="{0D108BD9-81ED-4DB2-BD59-A6C34878D82A}">
                    <a16:rowId xmlns:a16="http://schemas.microsoft.com/office/drawing/2014/main" val="3592741036"/>
                  </a:ext>
                </a:extLst>
              </a:tr>
              <a:tr h="312903">
                <a:tc vMerge="1">
                  <a:txBody>
                    <a:bodyPr/>
                    <a:lstStyle/>
                    <a:p>
                      <a:endParaRPr lang="en-US" sz="1600" dirty="0"/>
                    </a:p>
                  </a:txBody>
                  <a:tcPr/>
                </a:tc>
                <a:tc>
                  <a:txBody>
                    <a:bodyPr/>
                    <a:lstStyle/>
                    <a:p>
                      <a:r>
                        <a:rPr lang="en-US" sz="1600" dirty="0"/>
                        <a:t>Finalize comparison of polarizing land surface forward simulations</a:t>
                      </a:r>
                    </a:p>
                  </a:txBody>
                  <a:tcPr marL="38100" marR="38100" marT="38100" marB="38100"/>
                </a:tc>
                <a:tc>
                  <a:txBody>
                    <a:bodyPr/>
                    <a:lstStyle/>
                    <a:p>
                      <a:r>
                        <a:rPr lang="en-US" sz="1600" dirty="0"/>
                        <a:t>All polarimeter teams</a:t>
                      </a:r>
                    </a:p>
                  </a:txBody>
                  <a:tcPr marL="38100" marR="38100" marT="38100" marB="38100"/>
                </a:tc>
                <a:tc>
                  <a:txBody>
                    <a:bodyPr/>
                    <a:lstStyle/>
                    <a:p>
                      <a:r>
                        <a:rPr lang="en-US" sz="1600" dirty="0"/>
                        <a:t>Land surface models</a:t>
                      </a:r>
                    </a:p>
                  </a:txBody>
                  <a:tcPr marL="38100" marR="38100" marT="38100" marB="38100"/>
                </a:tc>
                <a:extLst>
                  <a:ext uri="{0D108BD9-81ED-4DB2-BD59-A6C34878D82A}">
                    <a16:rowId xmlns:a16="http://schemas.microsoft.com/office/drawing/2014/main" val="4183751572"/>
                  </a:ext>
                </a:extLst>
              </a:tr>
              <a:tr h="326898">
                <a:tc rowSpan="4">
                  <a:txBody>
                    <a:bodyPr/>
                    <a:lstStyle/>
                    <a:p>
                      <a:r>
                        <a:rPr lang="en-US" sz="1600" dirty="0"/>
                        <a:t>Mar. 30 – Apr. 5</a:t>
                      </a:r>
                    </a:p>
                  </a:txBody>
                  <a:tcPr marL="38100" marR="38100" marT="38100" marB="38100"/>
                </a:tc>
                <a:tc>
                  <a:txBody>
                    <a:bodyPr/>
                    <a:lstStyle/>
                    <a:p>
                      <a:r>
                        <a:rPr lang="en-US" sz="1600" dirty="0"/>
                        <a:t>Discuss use of NR geometry output</a:t>
                      </a:r>
                    </a:p>
                  </a:txBody>
                  <a:tcPr marL="38100" marR="38100" marT="38100" marB="38100"/>
                </a:tc>
                <a:tc>
                  <a:txBody>
                    <a:bodyPr/>
                    <a:lstStyle/>
                    <a:p>
                      <a:r>
                        <a:rPr lang="en-US" sz="1600" dirty="0"/>
                        <a:t>All</a:t>
                      </a:r>
                    </a:p>
                  </a:txBody>
                  <a:tcPr marL="38100" marR="38100" marT="38100" marB="38100"/>
                </a:tc>
                <a:tc>
                  <a:txBody>
                    <a:bodyPr/>
                    <a:lstStyle/>
                    <a:p>
                      <a:r>
                        <a:rPr lang="en-US" sz="1600" dirty="0"/>
                        <a:t>Methodology for using NR output</a:t>
                      </a:r>
                    </a:p>
                  </a:txBody>
                  <a:tcPr marL="38100" marR="38100" marT="38100" marB="38100"/>
                </a:tc>
                <a:extLst>
                  <a:ext uri="{0D108BD9-81ED-4DB2-BD59-A6C34878D82A}">
                    <a16:rowId xmlns:a16="http://schemas.microsoft.com/office/drawing/2014/main" val="1048756228"/>
                  </a:ext>
                </a:extLst>
              </a:tr>
              <a:tr h="312903">
                <a:tc vMerge="1">
                  <a:txBody>
                    <a:bodyPr/>
                    <a:lstStyle/>
                    <a:p>
                      <a:endParaRPr lang="en-US" sz="1600" dirty="0"/>
                    </a:p>
                  </a:txBody>
                  <a:tcPr marL="45720" marR="45720"/>
                </a:tc>
                <a:tc>
                  <a:txBody>
                    <a:bodyPr/>
                    <a:lstStyle/>
                    <a:p>
                      <a:r>
                        <a:rPr lang="en-US" sz="1600" dirty="0"/>
                        <a:t>Finalize list of GV’s </a:t>
                      </a:r>
                    </a:p>
                  </a:txBody>
                  <a:tcPr marL="38100" marR="38100" marT="38100" marB="38100"/>
                </a:tc>
                <a:tc>
                  <a:txBody>
                    <a:bodyPr/>
                    <a:lstStyle/>
                    <a:p>
                      <a:r>
                        <a:rPr lang="en-US" sz="1600" dirty="0"/>
                        <a:t>All</a:t>
                      </a:r>
                    </a:p>
                  </a:txBody>
                  <a:tcPr marL="38100" marR="38100" marT="38100" marB="38100"/>
                </a:tc>
                <a:tc>
                  <a:txBody>
                    <a:bodyPr/>
                    <a:lstStyle/>
                    <a:p>
                      <a:r>
                        <a:rPr lang="en-US" sz="1600" dirty="0"/>
                        <a:t>GV’s for this assessment</a:t>
                      </a:r>
                    </a:p>
                  </a:txBody>
                  <a:tcPr marL="38100" marR="38100" marT="38100" marB="38100"/>
                </a:tc>
                <a:extLst>
                  <a:ext uri="{0D108BD9-81ED-4DB2-BD59-A6C34878D82A}">
                    <a16:rowId xmlns:a16="http://schemas.microsoft.com/office/drawing/2014/main" val="131591585"/>
                  </a:ext>
                </a:extLst>
              </a:tr>
              <a:tr h="312903">
                <a:tc vMerge="1">
                  <a:txBody>
                    <a:bodyPr/>
                    <a:lstStyle/>
                    <a:p>
                      <a:endParaRPr lang="en-US" sz="1600" dirty="0"/>
                    </a:p>
                  </a:txBody>
                  <a:tcPr marL="45720" marR="45720"/>
                </a:tc>
                <a:tc>
                  <a:txBody>
                    <a:bodyPr/>
                    <a:lstStyle/>
                    <a:p>
                      <a:r>
                        <a:rPr lang="en-US" sz="1600" dirty="0"/>
                        <a:t>Finalize lidar uncertainties</a:t>
                      </a:r>
                    </a:p>
                  </a:txBody>
                  <a:tcPr marL="38100" marR="38100" marT="38100" marB="38100"/>
                </a:tc>
                <a:tc>
                  <a:txBody>
                    <a:bodyPr/>
                    <a:lstStyle/>
                    <a:p>
                      <a:r>
                        <a:rPr lang="en-US" sz="1600" dirty="0"/>
                        <a:t>Powell, Yorks, Vaughan</a:t>
                      </a:r>
                    </a:p>
                  </a:txBody>
                  <a:tcPr marL="38100" marR="38100" marT="38100" marB="38100"/>
                </a:tc>
                <a:tc>
                  <a:txBody>
                    <a:bodyPr/>
                    <a:lstStyle/>
                    <a:p>
                      <a:r>
                        <a:rPr lang="en-US" sz="1600" dirty="0"/>
                        <a:t>Final 3+2 lidar uncertainties</a:t>
                      </a:r>
                    </a:p>
                  </a:txBody>
                  <a:tcPr marL="38100" marR="38100" marT="38100" marB="38100"/>
                </a:tc>
                <a:extLst>
                  <a:ext uri="{0D108BD9-81ED-4DB2-BD59-A6C34878D82A}">
                    <a16:rowId xmlns:a16="http://schemas.microsoft.com/office/drawing/2014/main" val="3241653052"/>
                  </a:ext>
                </a:extLst>
              </a:tr>
              <a:tr h="312903">
                <a:tc vMerge="1">
                  <a:txBody>
                    <a:bodyPr/>
                    <a:lstStyle/>
                    <a:p>
                      <a:endParaRPr lang="en-US" sz="1600" dirty="0"/>
                    </a:p>
                  </a:txBody>
                  <a:tcPr marL="45720" marR="45720"/>
                </a:tc>
                <a:tc>
                  <a:txBody>
                    <a:bodyPr/>
                    <a:lstStyle/>
                    <a:p>
                      <a:endParaRPr lang="en-US" sz="1600" dirty="0"/>
                    </a:p>
                  </a:txBody>
                  <a:tcPr marL="38100" marR="38100" marT="38100" marB="38100"/>
                </a:tc>
                <a:tc>
                  <a:txBody>
                    <a:bodyPr/>
                    <a:lstStyle/>
                    <a:p>
                      <a:endParaRPr lang="en-US" sz="1600" dirty="0"/>
                    </a:p>
                  </a:txBody>
                  <a:tcPr marL="38100" marR="38100" marT="38100" marB="38100"/>
                </a:tc>
                <a:tc>
                  <a:txBody>
                    <a:bodyPr/>
                    <a:lstStyle/>
                    <a:p>
                      <a:endParaRPr lang="en-US" sz="1600" dirty="0"/>
                    </a:p>
                  </a:txBody>
                  <a:tcPr marL="38100" marR="38100" marT="38100" marB="38100"/>
                </a:tc>
                <a:extLst>
                  <a:ext uri="{0D108BD9-81ED-4DB2-BD59-A6C34878D82A}">
                    <a16:rowId xmlns:a16="http://schemas.microsoft.com/office/drawing/2014/main" val="1312810327"/>
                  </a:ext>
                </a:extLst>
              </a:tr>
              <a:tr h="312903">
                <a:tc>
                  <a:txBody>
                    <a:bodyPr/>
                    <a:lstStyle/>
                    <a:p>
                      <a:r>
                        <a:rPr lang="en-US" sz="1600" dirty="0"/>
                        <a:t>Apr. 6 - 12</a:t>
                      </a:r>
                    </a:p>
                  </a:txBody>
                  <a:tcPr marL="38100" marR="38100" marT="38100" marB="38100"/>
                </a:tc>
                <a:tc>
                  <a:txBody>
                    <a:bodyPr/>
                    <a:lstStyle/>
                    <a:p>
                      <a:r>
                        <a:rPr lang="en-US" sz="1600" dirty="0"/>
                        <a:t>Set-up all assessment codes</a:t>
                      </a:r>
                    </a:p>
                  </a:txBody>
                  <a:tcPr marL="38100" marR="38100" marT="38100" marB="38100"/>
                </a:tc>
                <a:tc>
                  <a:txBody>
                    <a:bodyPr/>
                    <a:lstStyle/>
                    <a:p>
                      <a:r>
                        <a:rPr lang="en-US" sz="1600" dirty="0"/>
                        <a:t>All assessment teams</a:t>
                      </a:r>
                    </a:p>
                  </a:txBody>
                  <a:tcPr marL="38100" marR="38100" marT="38100" marB="38100"/>
                </a:tc>
                <a:tc>
                  <a:txBody>
                    <a:bodyPr/>
                    <a:lstStyle/>
                    <a:p>
                      <a:r>
                        <a:rPr lang="en-US" sz="1600" dirty="0"/>
                        <a:t>Final sim codes</a:t>
                      </a:r>
                    </a:p>
                  </a:txBody>
                  <a:tcPr marL="38100" marR="38100" marT="38100" marB="38100"/>
                </a:tc>
                <a:extLst>
                  <a:ext uri="{0D108BD9-81ED-4DB2-BD59-A6C34878D82A}">
                    <a16:rowId xmlns:a16="http://schemas.microsoft.com/office/drawing/2014/main" val="1677372249"/>
                  </a:ext>
                </a:extLst>
              </a:tr>
              <a:tr h="312903">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600" dirty="0"/>
                        <a:t>Apr. 13 - 19</a:t>
                      </a:r>
                    </a:p>
                  </a:txBody>
                  <a:tcPr marL="38100" marR="38100" marT="38100" marB="38100"/>
                </a:tc>
                <a:tc>
                  <a:txBody>
                    <a:bodyPr/>
                    <a:lstStyle/>
                    <a:p>
                      <a:r>
                        <a:rPr lang="en-US" sz="1600" b="1" dirty="0"/>
                        <a:t>Retrieval simulations – 6 weeks</a:t>
                      </a:r>
                    </a:p>
                  </a:txBody>
                  <a:tcPr marL="38100" marR="381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600" dirty="0"/>
                        <a:t>All assessment teams</a:t>
                      </a:r>
                    </a:p>
                  </a:txBody>
                  <a:tcPr marL="38100" marR="38100" marT="38100" marB="38100"/>
                </a:tc>
                <a:tc>
                  <a:txBody>
                    <a:bodyPr/>
                    <a:lstStyle/>
                    <a:p>
                      <a:endParaRPr lang="en-US" sz="1600" dirty="0"/>
                    </a:p>
                  </a:txBody>
                  <a:tcPr marL="38100" marR="38100" marT="38100" marB="38100"/>
                </a:tc>
                <a:extLst>
                  <a:ext uri="{0D108BD9-81ED-4DB2-BD59-A6C34878D82A}">
                    <a16:rowId xmlns:a16="http://schemas.microsoft.com/office/drawing/2014/main" val="190057661"/>
                  </a:ext>
                </a:extLst>
              </a:tr>
              <a:tr h="312903">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600" dirty="0"/>
                        <a:t>Apr. 20 - 26</a:t>
                      </a:r>
                    </a:p>
                  </a:txBody>
                  <a:tcPr marL="38100" marR="38100" marT="38100" marB="38100"/>
                </a:tc>
                <a:tc>
                  <a:txBody>
                    <a:bodyPr/>
                    <a:lstStyle/>
                    <a:p>
                      <a:endParaRPr lang="en-US" sz="1600" dirty="0"/>
                    </a:p>
                  </a:txBody>
                  <a:tcPr marL="38100" marR="38100" marT="38100" marB="38100"/>
                </a:tc>
                <a:tc>
                  <a:txBody>
                    <a:bodyPr/>
                    <a:lstStyle/>
                    <a:p>
                      <a:endParaRPr lang="en-US" sz="1600" dirty="0"/>
                    </a:p>
                  </a:txBody>
                  <a:tcPr marL="38100" marR="38100" marT="38100" marB="38100"/>
                </a:tc>
                <a:tc>
                  <a:txBody>
                    <a:bodyPr/>
                    <a:lstStyle/>
                    <a:p>
                      <a:endParaRPr lang="en-US" sz="1600" dirty="0"/>
                    </a:p>
                  </a:txBody>
                  <a:tcPr marL="38100" marR="38100" marT="38100" marB="38100"/>
                </a:tc>
                <a:extLst>
                  <a:ext uri="{0D108BD9-81ED-4DB2-BD59-A6C34878D82A}">
                    <a16:rowId xmlns:a16="http://schemas.microsoft.com/office/drawing/2014/main" val="1966901439"/>
                  </a:ext>
                </a:extLst>
              </a:tr>
              <a:tr h="391863">
                <a:tc>
                  <a:txBody>
                    <a:bodyPr/>
                    <a:lstStyle/>
                    <a:p>
                      <a:r>
                        <a:rPr lang="en-US" sz="1600" b="1" dirty="0">
                          <a:solidFill>
                            <a:srgbClr val="FF0000"/>
                          </a:solidFill>
                        </a:rPr>
                        <a:t>June 1</a:t>
                      </a:r>
                    </a:p>
                  </a:txBody>
                  <a:tcPr marL="38100" marR="38100" marT="38100" marB="38100"/>
                </a:tc>
                <a:tc>
                  <a:txBody>
                    <a:bodyPr/>
                    <a:lstStyle/>
                    <a:p>
                      <a:r>
                        <a:rPr lang="en-US" sz="1600" dirty="0"/>
                        <a:t>Conclude all simulations</a:t>
                      </a:r>
                    </a:p>
                  </a:txBody>
                  <a:tcPr marL="38100" marR="38100" marT="38100" marB="38100"/>
                </a:tc>
                <a:tc>
                  <a:txBody>
                    <a:bodyPr/>
                    <a:lstStyle/>
                    <a:p>
                      <a:pPr marL="0" marR="0" lvl="0" indent="0" algn="l" defTabSz="897706" rtl="0" eaLnBrk="1" fontAlgn="auto" latinLnBrk="0" hangingPunct="1">
                        <a:lnSpc>
                          <a:spcPct val="100000"/>
                        </a:lnSpc>
                        <a:spcBef>
                          <a:spcPts val="0"/>
                        </a:spcBef>
                        <a:spcAft>
                          <a:spcPts val="0"/>
                        </a:spcAft>
                        <a:buClrTx/>
                        <a:buSzTx/>
                        <a:buFontTx/>
                        <a:buNone/>
                        <a:tabLst/>
                        <a:defRPr/>
                      </a:pPr>
                      <a:r>
                        <a:rPr lang="en-US" sz="1600" dirty="0"/>
                        <a:t>All assessment teams</a:t>
                      </a:r>
                    </a:p>
                  </a:txBody>
                  <a:tcPr marL="38100" marR="38100" marT="38100" marB="38100"/>
                </a:tc>
                <a:tc>
                  <a:txBody>
                    <a:bodyPr/>
                    <a:lstStyle/>
                    <a:p>
                      <a:r>
                        <a:rPr lang="en-US" sz="1600" dirty="0"/>
                        <a:t>Delivery of all QI scores</a:t>
                      </a:r>
                    </a:p>
                  </a:txBody>
                  <a:tcPr marL="38100" marR="38100" marT="38100" marB="38100"/>
                </a:tc>
                <a:extLst>
                  <a:ext uri="{0D108BD9-81ED-4DB2-BD59-A6C34878D82A}">
                    <a16:rowId xmlns:a16="http://schemas.microsoft.com/office/drawing/2014/main" val="114553678"/>
                  </a:ext>
                </a:extLst>
              </a:tr>
              <a:tr h="326898">
                <a:tc rowSpan="3">
                  <a:txBody>
                    <a:bodyPr/>
                    <a:lstStyle/>
                    <a:p>
                      <a:r>
                        <a:rPr lang="en-US" sz="1600" b="1" dirty="0">
                          <a:solidFill>
                            <a:srgbClr val="FF0000"/>
                          </a:solidFill>
                        </a:rPr>
                        <a:t>June 1 - Jun 8</a:t>
                      </a:r>
                    </a:p>
                  </a:txBody>
                  <a:tcPr marL="38100" marR="38100" marT="38100" marB="38100"/>
                </a:tc>
                <a:tc>
                  <a:txBody>
                    <a:bodyPr/>
                    <a:lstStyle/>
                    <a:p>
                      <a:r>
                        <a:rPr lang="en-US" sz="1600" dirty="0"/>
                        <a:t>Provide oral presentations of individual assessment efforts</a:t>
                      </a:r>
                    </a:p>
                  </a:txBody>
                  <a:tcPr marL="38100" marR="38100" marT="38100" marB="38100"/>
                </a:tc>
                <a:tc>
                  <a:txBody>
                    <a:bodyPr/>
                    <a:lstStyle/>
                    <a:p>
                      <a:r>
                        <a:rPr lang="en-US" sz="1600" dirty="0"/>
                        <a:t>All </a:t>
                      </a:r>
                      <a:r>
                        <a:rPr lang="en-US" sz="1600" dirty="0" err="1"/>
                        <a:t>pol&amp;lidar</a:t>
                      </a:r>
                      <a:r>
                        <a:rPr lang="en-US" sz="1600" dirty="0"/>
                        <a:t> teams</a:t>
                      </a:r>
                    </a:p>
                  </a:txBody>
                  <a:tcPr marL="38100" marR="38100" marT="38100" marB="38100"/>
                </a:tc>
                <a:tc>
                  <a:txBody>
                    <a:bodyPr/>
                    <a:lstStyle/>
                    <a:p>
                      <a:r>
                        <a:rPr lang="en-US" sz="1600" dirty="0"/>
                        <a:t>Preliminary QI scores</a:t>
                      </a:r>
                    </a:p>
                  </a:txBody>
                  <a:tcPr marL="38100" marR="38100" marT="38100" marB="38100"/>
                </a:tc>
                <a:extLst>
                  <a:ext uri="{0D108BD9-81ED-4DB2-BD59-A6C34878D82A}">
                    <a16:rowId xmlns:a16="http://schemas.microsoft.com/office/drawing/2014/main" val="1605760205"/>
                  </a:ext>
                </a:extLst>
              </a:tr>
              <a:tr h="312903">
                <a:tc vMerge="1">
                  <a:txBody>
                    <a:bodyPr/>
                    <a:lstStyle/>
                    <a:p>
                      <a:endParaRPr lang="en-US" sz="1600" dirty="0"/>
                    </a:p>
                  </a:txBody>
                  <a:tcPr/>
                </a:tc>
                <a:tc>
                  <a:txBody>
                    <a:bodyPr/>
                    <a:lstStyle/>
                    <a:p>
                      <a:r>
                        <a:rPr lang="en-US" sz="1600" dirty="0"/>
                        <a:t>Discussion on Preliminary QI scores</a:t>
                      </a:r>
                    </a:p>
                  </a:txBody>
                  <a:tcPr marL="38100" marR="38100" marT="38100" marB="38100"/>
                </a:tc>
                <a:tc>
                  <a:txBody>
                    <a:bodyPr/>
                    <a:lstStyle/>
                    <a:p>
                      <a:r>
                        <a:rPr lang="en-US" sz="1600" dirty="0"/>
                        <a:t>Study team</a:t>
                      </a:r>
                    </a:p>
                  </a:txBody>
                  <a:tcPr marL="38100" marR="38100" marT="38100" marB="38100"/>
                </a:tc>
                <a:tc>
                  <a:txBody>
                    <a:bodyPr/>
                    <a:lstStyle/>
                    <a:p>
                      <a:r>
                        <a:rPr lang="en-US" sz="1600" dirty="0"/>
                        <a:t>Feedback/Questions to teams</a:t>
                      </a:r>
                    </a:p>
                  </a:txBody>
                  <a:tcPr marL="38100" marR="38100" marT="38100" marB="38100"/>
                </a:tc>
                <a:extLst>
                  <a:ext uri="{0D108BD9-81ED-4DB2-BD59-A6C34878D82A}">
                    <a16:rowId xmlns:a16="http://schemas.microsoft.com/office/drawing/2014/main" val="528325360"/>
                  </a:ext>
                </a:extLst>
              </a:tr>
              <a:tr h="906255">
                <a:tc vMerge="1">
                  <a:txBody>
                    <a:bodyPr/>
                    <a:lstStyle/>
                    <a:p>
                      <a:endParaRPr lang="en-US" sz="1600" b="1" dirty="0">
                        <a:solidFill>
                          <a:schemeClr val="accent2">
                            <a:lumMod val="75000"/>
                          </a:schemeClr>
                        </a:solidFill>
                      </a:endParaRPr>
                    </a:p>
                  </a:txBody>
                  <a:tcPr/>
                </a:tc>
                <a:tc>
                  <a:txBody>
                    <a:bodyPr/>
                    <a:lstStyle/>
                    <a:p>
                      <a:r>
                        <a:rPr lang="en-US" sz="1600" dirty="0"/>
                        <a:t>Finalize QI scores</a:t>
                      </a:r>
                    </a:p>
                  </a:txBody>
                  <a:tcPr marL="38100" marR="38100" marT="38100" marB="38100"/>
                </a:tc>
                <a:tc>
                  <a:txBody>
                    <a:bodyPr/>
                    <a:lstStyle/>
                    <a:p>
                      <a:r>
                        <a:rPr lang="en-US" sz="1600" dirty="0"/>
                        <a:t>Study team</a:t>
                      </a:r>
                    </a:p>
                  </a:txBody>
                  <a:tcPr marL="38100" marR="38100" marT="38100" marB="38100"/>
                </a:tc>
                <a:tc>
                  <a:txBody>
                    <a:bodyPr/>
                    <a:lstStyle/>
                    <a:p>
                      <a:r>
                        <a:rPr lang="en-US" sz="1600" dirty="0"/>
                        <a:t>Final QI scores</a:t>
                      </a:r>
                    </a:p>
                  </a:txBody>
                  <a:tcPr marL="38100" marR="38100" marT="38100" marB="38100"/>
                </a:tc>
                <a:extLst>
                  <a:ext uri="{0D108BD9-81ED-4DB2-BD59-A6C34878D82A}">
                    <a16:rowId xmlns:a16="http://schemas.microsoft.com/office/drawing/2014/main" val="920508459"/>
                  </a:ext>
                </a:extLst>
              </a:tr>
            </a:tbl>
          </a:graphicData>
        </a:graphic>
      </p:graphicFrame>
    </p:spTree>
    <p:extLst>
      <p:ext uri="{BB962C8B-B14F-4D97-AF65-F5344CB8AC3E}">
        <p14:creationId xmlns:p14="http://schemas.microsoft.com/office/powerpoint/2010/main" val="21594991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a:defRPr/>
            </a:pPr>
            <a:fld id="{CD6D5042-7F60-904A-9DE5-D05C0BD0A3FB}" type="slidenum">
              <a:rPr lang="en-US" smtClean="0"/>
              <a:pPr>
                <a:defRPr/>
              </a:pPr>
              <a:t>29</a:t>
            </a:fld>
            <a:endParaRPr lang="en-US" dirty="0"/>
          </a:p>
        </p:txBody>
      </p:sp>
      <p:sp>
        <p:nvSpPr>
          <p:cNvPr id="3" name="Title 2"/>
          <p:cNvSpPr>
            <a:spLocks noGrp="1"/>
          </p:cNvSpPr>
          <p:nvPr>
            <p:ph type="title"/>
          </p:nvPr>
        </p:nvSpPr>
        <p:spPr>
          <a:xfrm>
            <a:off x="465513" y="275399"/>
            <a:ext cx="10780662" cy="838200"/>
          </a:xfrm>
        </p:spPr>
        <p:txBody>
          <a:bodyPr/>
          <a:lstStyle/>
          <a:p>
            <a:r>
              <a:rPr lang="en-US" dirty="0"/>
              <a:t>Remaining slides are back-up</a:t>
            </a:r>
          </a:p>
        </p:txBody>
      </p:sp>
    </p:spTree>
    <p:extLst>
      <p:ext uri="{BB962C8B-B14F-4D97-AF65-F5344CB8AC3E}">
        <p14:creationId xmlns:p14="http://schemas.microsoft.com/office/powerpoint/2010/main" val="1287010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3</a:t>
            </a:fld>
            <a:endParaRPr lang="en-US" sz="867" b="0" dirty="0">
              <a:ea typeface="ＭＳ Ｐゴシック" charset="0"/>
            </a:endParaRPr>
          </a:p>
        </p:txBody>
      </p:sp>
      <p:sp>
        <p:nvSpPr>
          <p:cNvPr id="4" name="Title 3">
            <a:extLst>
              <a:ext uri="{FF2B5EF4-FFF2-40B4-BE49-F238E27FC236}">
                <a16:creationId xmlns:a16="http://schemas.microsoft.com/office/drawing/2014/main" id="{820F4230-AC07-1E43-9F69-05B8256F498E}"/>
              </a:ext>
            </a:extLst>
          </p:cNvPr>
          <p:cNvSpPr>
            <a:spLocks noGrp="1"/>
          </p:cNvSpPr>
          <p:nvPr>
            <p:ph type="title"/>
          </p:nvPr>
        </p:nvSpPr>
        <p:spPr>
          <a:xfrm>
            <a:off x="1335618" y="241300"/>
            <a:ext cx="9594717" cy="838200"/>
          </a:xfrm>
        </p:spPr>
        <p:txBody>
          <a:bodyPr/>
          <a:lstStyle/>
          <a:p>
            <a:r>
              <a:rPr lang="en-US" sz="4000" dirty="0"/>
              <a:t>SIT-A – an introduction</a:t>
            </a: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423710" y="1244473"/>
            <a:ext cx="6093295" cy="4607687"/>
          </a:xfrm>
        </p:spPr>
        <p:txBody>
          <a:bodyPr>
            <a:normAutofit fontScale="92500" lnSpcReduction="10000"/>
          </a:bodyPr>
          <a:lstStyle/>
          <a:p>
            <a:pPr marL="571500" indent="-455613">
              <a:lnSpc>
                <a:spcPct val="110000"/>
              </a:lnSpc>
              <a:spcBef>
                <a:spcPts val="600"/>
              </a:spcBef>
              <a:spcAft>
                <a:spcPts val="1200"/>
              </a:spcAft>
            </a:pPr>
            <a:r>
              <a:rPr lang="en-US" sz="2800" b="0" dirty="0"/>
              <a:t>Mandate: …</a:t>
            </a:r>
            <a:r>
              <a:rPr lang="en-US" sz="2800" b="0" kern="1200" dirty="0">
                <a:solidFill>
                  <a:sysClr val="windowText" lastClr="000000"/>
                </a:solidFill>
                <a:latin typeface="Calibri Light" panose="020F0302020204030204"/>
              </a:rPr>
              <a:t>provide quantitative information to the Value Framework Assessment (VFA) to allow assessments of the value of observing systems relative to their ability to address science objectives (with respect to A objectives).</a:t>
            </a:r>
          </a:p>
          <a:p>
            <a:pPr marL="571500" indent="-455613">
              <a:lnSpc>
                <a:spcPct val="110000"/>
              </a:lnSpc>
              <a:spcBef>
                <a:spcPts val="600"/>
              </a:spcBef>
              <a:spcAft>
                <a:spcPts val="1200"/>
              </a:spcAft>
            </a:pPr>
            <a:r>
              <a:rPr lang="en-US" dirty="0">
                <a:solidFill>
                  <a:sysClr val="windowText" lastClr="000000"/>
                </a:solidFill>
                <a:latin typeface="Calibri Light" panose="020F0302020204030204"/>
              </a:rPr>
              <a:t>People: Lidar and polarimeter experts from various institutions:</a:t>
            </a:r>
          </a:p>
          <a:p>
            <a:pPr marL="820730" lvl="1" indent="-457200">
              <a:lnSpc>
                <a:spcPct val="110000"/>
              </a:lnSpc>
              <a:spcBef>
                <a:spcPts val="600"/>
              </a:spcBef>
              <a:spcAft>
                <a:spcPts val="1200"/>
              </a:spcAft>
            </a:pPr>
            <a:r>
              <a:rPr lang="en-US" b="0" kern="1200" dirty="0">
                <a:solidFill>
                  <a:sysClr val="windowText" lastClr="000000"/>
                </a:solidFill>
                <a:latin typeface="Calibri Light" panose="020F0302020204030204"/>
              </a:rPr>
              <a:t>	</a:t>
            </a:r>
            <a:r>
              <a:rPr lang="en-US" b="0" kern="1200" dirty="0" err="1">
                <a:solidFill>
                  <a:sysClr val="windowText" lastClr="000000"/>
                </a:solidFill>
                <a:latin typeface="Calibri Light" panose="020F0302020204030204"/>
              </a:rPr>
              <a:t>LaRC</a:t>
            </a:r>
            <a:r>
              <a:rPr lang="en-US" b="0" kern="1200" dirty="0">
                <a:solidFill>
                  <a:sysClr val="windowText" lastClr="000000"/>
                </a:solidFill>
                <a:latin typeface="Calibri Light" panose="020F0302020204030204"/>
              </a:rPr>
              <a:t>, GSFC, GISS, ARC, JPL, Universities</a:t>
            </a:r>
          </a:p>
          <a:p>
            <a:pPr marL="115887" indent="0">
              <a:lnSpc>
                <a:spcPct val="110000"/>
              </a:lnSpc>
              <a:spcBef>
                <a:spcPts val="600"/>
              </a:spcBef>
              <a:spcAft>
                <a:spcPts val="1200"/>
              </a:spcAft>
              <a:buNone/>
            </a:pPr>
            <a:endParaRPr lang="en-US" sz="2800" b="0" kern="1200" dirty="0">
              <a:solidFill>
                <a:sysClr val="windowText" lastClr="000000"/>
              </a:solidFill>
              <a:latin typeface="Calibri Light" panose="020F0302020204030204"/>
            </a:endParaRPr>
          </a:p>
          <a:p>
            <a:pPr marL="115887" indent="0">
              <a:lnSpc>
                <a:spcPct val="110000"/>
              </a:lnSpc>
              <a:spcBef>
                <a:spcPts val="600"/>
              </a:spcBef>
              <a:spcAft>
                <a:spcPts val="1200"/>
              </a:spcAft>
              <a:buNone/>
            </a:pPr>
            <a:endParaRPr lang="en-US" sz="2800" b="0" kern="1200" dirty="0">
              <a:solidFill>
                <a:sysClr val="windowText" lastClr="000000"/>
              </a:solidFill>
              <a:latin typeface="Calibri Light" panose="020F0302020204030204"/>
            </a:endParaRPr>
          </a:p>
          <a:p>
            <a:pPr marL="115887" indent="0">
              <a:lnSpc>
                <a:spcPct val="110000"/>
              </a:lnSpc>
              <a:spcBef>
                <a:spcPts val="600"/>
              </a:spcBef>
              <a:spcAft>
                <a:spcPts val="1200"/>
              </a:spcAft>
              <a:buNone/>
            </a:pPr>
            <a:endParaRPr lang="en-US" dirty="0">
              <a:solidFill>
                <a:sysClr val="windowText" lastClr="000000"/>
              </a:solidFill>
              <a:latin typeface="Calibri Light" panose="020F0302020204030204"/>
            </a:endParaRPr>
          </a:p>
          <a:p>
            <a:pPr marL="115887" indent="0">
              <a:lnSpc>
                <a:spcPct val="110000"/>
              </a:lnSpc>
              <a:spcBef>
                <a:spcPts val="600"/>
              </a:spcBef>
              <a:spcAft>
                <a:spcPts val="1200"/>
              </a:spcAft>
              <a:buNone/>
            </a:pPr>
            <a:endParaRPr lang="en-US" sz="2800" b="0" kern="1200" dirty="0">
              <a:solidFill>
                <a:sysClr val="windowText" lastClr="000000"/>
              </a:solidFill>
              <a:latin typeface="Calibri Light" panose="020F0302020204030204"/>
            </a:endParaRPr>
          </a:p>
        </p:txBody>
      </p:sp>
      <p:pic>
        <p:nvPicPr>
          <p:cNvPr id="7" name="Content Placeholder 11">
            <a:hlinkClick r:id="rId3" action="ppaction://hlinksldjump"/>
            <a:extLst>
              <a:ext uri="{FF2B5EF4-FFF2-40B4-BE49-F238E27FC236}">
                <a16:creationId xmlns:a16="http://schemas.microsoft.com/office/drawing/2014/main" id="{1C26F6D8-513E-8C44-BE34-47F9C1CE1BC3}"/>
              </a:ext>
            </a:extLst>
          </p:cNvPr>
          <p:cNvPicPr>
            <a:picLocks noChangeAspect="1"/>
          </p:cNvPicPr>
          <p:nvPr/>
        </p:nvPicPr>
        <p:blipFill>
          <a:blip r:embed="rId4"/>
          <a:stretch>
            <a:fillRect/>
          </a:stretch>
        </p:blipFill>
        <p:spPr>
          <a:xfrm>
            <a:off x="7149467" y="1666387"/>
            <a:ext cx="3546211" cy="2504017"/>
          </a:xfrm>
          <a:prstGeom prst="rect">
            <a:avLst/>
          </a:prstGeom>
        </p:spPr>
      </p:pic>
      <p:sp>
        <p:nvSpPr>
          <p:cNvPr id="8" name="Footer Placeholder 1">
            <a:extLst>
              <a:ext uri="{FF2B5EF4-FFF2-40B4-BE49-F238E27FC236}">
                <a16:creationId xmlns:a16="http://schemas.microsoft.com/office/drawing/2014/main" id="{02CB4C04-47C8-4D26-B8F1-CC784B851911}"/>
              </a:ext>
            </a:extLst>
          </p:cNvPr>
          <p:cNvSpPr>
            <a:spLocks noGrp="1"/>
          </p:cNvSpPr>
          <p:nvPr>
            <p:ph type="ftr" sz="quarter" idx="3"/>
          </p:nvPr>
        </p:nvSpPr>
        <p:spPr>
          <a:xfrm>
            <a:off x="1616899" y="6446899"/>
            <a:ext cx="4713950" cy="355600"/>
          </a:xfrm>
        </p:spPr>
        <p:txBody>
          <a:bodyPr/>
          <a:lstStyle/>
          <a:p>
            <a:pPr>
              <a:spcBef>
                <a:spcPct val="0"/>
              </a:spcBef>
              <a:defRPr/>
            </a:pPr>
            <a:r>
              <a:rPr lang="en-US" b="0" dirty="0">
                <a:ln w="1905"/>
                <a:solidFill>
                  <a:srgbClr val="2C93EF"/>
                </a:solidFill>
                <a:effectLst>
                  <a:innerShdw blurRad="69850" dist="43180" dir="5400000">
                    <a:srgbClr val="000000">
                      <a:alpha val="65000"/>
                    </a:srgbClr>
                  </a:innerShdw>
                </a:effectLst>
                <a:latin typeface="Avenir Black"/>
                <a:cs typeface="Avenir Black"/>
              </a:rPr>
              <a:t>ACCP 2020</a:t>
            </a:r>
            <a:r>
              <a:rPr lang="en-US" dirty="0">
                <a:ln w="1905"/>
                <a:solidFill>
                  <a:srgbClr val="2C93EF"/>
                </a:solidFill>
                <a:effectLst>
                  <a:innerShdw blurRad="69850" dist="43180" dir="5400000">
                    <a:srgbClr val="000000">
                      <a:alpha val="65000"/>
                    </a:srgbClr>
                  </a:innerShdw>
                </a:effectLst>
                <a:latin typeface="Arial"/>
              </a:rPr>
              <a:t> </a:t>
            </a:r>
            <a:r>
              <a:rPr lang="en-US" b="0" dirty="0">
                <a:latin typeface="Arial"/>
              </a:rPr>
              <a:t>Meeting with CNES, Washington, DC, Feb. 25, 2020</a:t>
            </a:r>
          </a:p>
        </p:txBody>
      </p:sp>
    </p:spTree>
    <p:extLst>
      <p:ext uri="{BB962C8B-B14F-4D97-AF65-F5344CB8AC3E}">
        <p14:creationId xmlns:p14="http://schemas.microsoft.com/office/powerpoint/2010/main" val="19751440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30</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pic>
        <p:nvPicPr>
          <p:cNvPr id="7" name="Picture 6"/>
          <p:cNvPicPr>
            <a:picLocks noChangeAspect="1"/>
          </p:cNvPicPr>
          <p:nvPr/>
        </p:nvPicPr>
        <p:blipFill>
          <a:blip r:embed="rId3"/>
          <a:stretch>
            <a:fillRect/>
          </a:stretch>
        </p:blipFill>
        <p:spPr>
          <a:xfrm>
            <a:off x="8458198" y="1601946"/>
            <a:ext cx="2029780" cy="1049887"/>
          </a:xfrm>
          <a:prstGeom prst="rect">
            <a:avLst/>
          </a:prstGeom>
        </p:spPr>
      </p:pic>
      <p:sp>
        <p:nvSpPr>
          <p:cNvPr id="30" name="Oval 29">
            <a:extLst>
              <a:ext uri="{FF2B5EF4-FFF2-40B4-BE49-F238E27FC236}">
                <a16:creationId xmlns:a16="http://schemas.microsoft.com/office/drawing/2014/main" id="{37264A45-79FF-4CD5-B8D5-D99BA7E27651}"/>
              </a:ext>
            </a:extLst>
          </p:cNvPr>
          <p:cNvSpPr/>
          <p:nvPr/>
        </p:nvSpPr>
        <p:spPr>
          <a:xfrm>
            <a:off x="1450131" y="3620789"/>
            <a:ext cx="1378539" cy="640080"/>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Canonical Cases</a:t>
            </a:r>
          </a:p>
        </p:txBody>
      </p:sp>
      <p:sp>
        <p:nvSpPr>
          <p:cNvPr id="31" name="Oval 30">
            <a:extLst>
              <a:ext uri="{FF2B5EF4-FFF2-40B4-BE49-F238E27FC236}">
                <a16:creationId xmlns:a16="http://schemas.microsoft.com/office/drawing/2014/main" id="{37264A45-79FF-4CD5-B8D5-D99BA7E27651}"/>
              </a:ext>
            </a:extLst>
          </p:cNvPr>
          <p:cNvSpPr/>
          <p:nvPr/>
        </p:nvSpPr>
        <p:spPr>
          <a:xfrm>
            <a:off x="1262885" y="4495862"/>
            <a:ext cx="1378539" cy="640080"/>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G5 Nature Runs</a:t>
            </a:r>
          </a:p>
        </p:txBody>
      </p:sp>
      <p:sp>
        <p:nvSpPr>
          <p:cNvPr id="33" name="Rectangle 32">
            <a:extLst>
              <a:ext uri="{FF2B5EF4-FFF2-40B4-BE49-F238E27FC236}">
                <a16:creationId xmlns:a16="http://schemas.microsoft.com/office/drawing/2014/main" id="{FE93908D-A798-4DDE-A040-CF57FC34FFFD}"/>
              </a:ext>
            </a:extLst>
          </p:cNvPr>
          <p:cNvSpPr/>
          <p:nvPr/>
        </p:nvSpPr>
        <p:spPr>
          <a:xfrm>
            <a:off x="4306571" y="3459530"/>
            <a:ext cx="1409064" cy="755576"/>
          </a:xfrm>
          <a:prstGeom prst="rect">
            <a:avLst/>
          </a:prstGeom>
          <a:noFill/>
          <a:ln w="38100">
            <a:solidFill>
              <a:srgbClr val="2603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Geophysical Variables (Truth)</a:t>
            </a:r>
          </a:p>
        </p:txBody>
      </p:sp>
      <p:sp>
        <p:nvSpPr>
          <p:cNvPr id="34" name="Rectangle 33">
            <a:extLst>
              <a:ext uri="{FF2B5EF4-FFF2-40B4-BE49-F238E27FC236}">
                <a16:creationId xmlns:a16="http://schemas.microsoft.com/office/drawing/2014/main" id="{7A7CE964-404B-45E3-90D6-F823019AD8F0}"/>
              </a:ext>
            </a:extLst>
          </p:cNvPr>
          <p:cNvSpPr/>
          <p:nvPr/>
        </p:nvSpPr>
        <p:spPr>
          <a:xfrm>
            <a:off x="7467599" y="3471840"/>
            <a:ext cx="1256664" cy="743266"/>
          </a:xfrm>
          <a:prstGeom prst="rect">
            <a:avLst/>
          </a:prstGeom>
          <a:noFill/>
          <a:ln w="38100">
            <a:solidFill>
              <a:srgbClr val="2603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Simulated Signals (Truth)</a:t>
            </a:r>
          </a:p>
        </p:txBody>
      </p:sp>
      <p:sp>
        <p:nvSpPr>
          <p:cNvPr id="35" name="Oval 34">
            <a:extLst>
              <a:ext uri="{FF2B5EF4-FFF2-40B4-BE49-F238E27FC236}">
                <a16:creationId xmlns:a16="http://schemas.microsoft.com/office/drawing/2014/main" id="{EC404504-7793-4BDC-9FA5-71DE1972050B}"/>
              </a:ext>
            </a:extLst>
          </p:cNvPr>
          <p:cNvSpPr/>
          <p:nvPr/>
        </p:nvSpPr>
        <p:spPr>
          <a:xfrm>
            <a:off x="2971800" y="3559159"/>
            <a:ext cx="1066800" cy="609600"/>
          </a:xfrm>
          <a:prstGeom prst="ellipse">
            <a:avLst/>
          </a:prstGeom>
          <a:noFill/>
          <a:ln w="38100">
            <a:solidFill>
              <a:srgbClr val="FC4A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Aerosol Model</a:t>
            </a:r>
          </a:p>
        </p:txBody>
      </p:sp>
      <p:sp>
        <p:nvSpPr>
          <p:cNvPr id="36" name="Oval 35">
            <a:extLst>
              <a:ext uri="{FF2B5EF4-FFF2-40B4-BE49-F238E27FC236}">
                <a16:creationId xmlns:a16="http://schemas.microsoft.com/office/drawing/2014/main" id="{EC404504-7793-4BDC-9FA5-71DE1972050B}"/>
              </a:ext>
            </a:extLst>
          </p:cNvPr>
          <p:cNvSpPr/>
          <p:nvPr/>
        </p:nvSpPr>
        <p:spPr>
          <a:xfrm>
            <a:off x="6019800" y="3863959"/>
            <a:ext cx="1066800" cy="609600"/>
          </a:xfrm>
          <a:prstGeom prst="ellipse">
            <a:avLst/>
          </a:prstGeom>
          <a:noFill/>
          <a:ln w="38100">
            <a:solidFill>
              <a:srgbClr val="FC4A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RTX Model</a:t>
            </a:r>
          </a:p>
        </p:txBody>
      </p:sp>
      <p:sp>
        <p:nvSpPr>
          <p:cNvPr id="37" name="Oval 36">
            <a:extLst>
              <a:ext uri="{FF2B5EF4-FFF2-40B4-BE49-F238E27FC236}">
                <a16:creationId xmlns:a16="http://schemas.microsoft.com/office/drawing/2014/main" id="{EC404504-7793-4BDC-9FA5-71DE1972050B}"/>
              </a:ext>
            </a:extLst>
          </p:cNvPr>
          <p:cNvSpPr/>
          <p:nvPr/>
        </p:nvSpPr>
        <p:spPr>
          <a:xfrm>
            <a:off x="9246326" y="3555993"/>
            <a:ext cx="1486535" cy="609600"/>
          </a:xfrm>
          <a:prstGeom prst="ellipse">
            <a:avLst/>
          </a:prstGeom>
          <a:noFill/>
          <a:ln w="38100">
            <a:solidFill>
              <a:srgbClr val="FC4AF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Instrument Model</a:t>
            </a:r>
          </a:p>
        </p:txBody>
      </p:sp>
      <p:sp>
        <p:nvSpPr>
          <p:cNvPr id="38" name="Rectangle 37">
            <a:extLst>
              <a:ext uri="{FF2B5EF4-FFF2-40B4-BE49-F238E27FC236}">
                <a16:creationId xmlns:a16="http://schemas.microsoft.com/office/drawing/2014/main" id="{7A7CE964-404B-45E3-90D6-F823019AD8F0}"/>
              </a:ext>
            </a:extLst>
          </p:cNvPr>
          <p:cNvSpPr/>
          <p:nvPr/>
        </p:nvSpPr>
        <p:spPr>
          <a:xfrm>
            <a:off x="9182736" y="5193591"/>
            <a:ext cx="1256664" cy="743266"/>
          </a:xfrm>
          <a:prstGeom prst="rect">
            <a:avLst/>
          </a:prstGeom>
          <a:noFill/>
          <a:ln w="38100">
            <a:solidFill>
              <a:srgbClr val="2603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Noise-added Signals </a:t>
            </a:r>
          </a:p>
        </p:txBody>
      </p:sp>
      <p:sp>
        <p:nvSpPr>
          <p:cNvPr id="40" name="Rectangle 39">
            <a:extLst>
              <a:ext uri="{FF2B5EF4-FFF2-40B4-BE49-F238E27FC236}">
                <a16:creationId xmlns:a16="http://schemas.microsoft.com/office/drawing/2014/main" id="{84170B4A-5369-4850-A676-C9B1E5F675DF}"/>
              </a:ext>
            </a:extLst>
          </p:cNvPr>
          <p:cNvSpPr/>
          <p:nvPr/>
        </p:nvSpPr>
        <p:spPr>
          <a:xfrm>
            <a:off x="7930056" y="5070061"/>
            <a:ext cx="528145" cy="291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DRS</a:t>
            </a:r>
          </a:p>
        </p:txBody>
      </p:sp>
      <p:sp>
        <p:nvSpPr>
          <p:cNvPr id="41" name="Rectangle 40">
            <a:extLst>
              <a:ext uri="{FF2B5EF4-FFF2-40B4-BE49-F238E27FC236}">
                <a16:creationId xmlns:a16="http://schemas.microsoft.com/office/drawing/2014/main" id="{84170B4A-5369-4850-A676-C9B1E5F675DF}"/>
              </a:ext>
            </a:extLst>
          </p:cNvPr>
          <p:cNvSpPr/>
          <p:nvPr/>
        </p:nvSpPr>
        <p:spPr>
          <a:xfrm>
            <a:off x="7930056" y="5416427"/>
            <a:ext cx="528145" cy="291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SPA</a:t>
            </a:r>
          </a:p>
        </p:txBody>
      </p:sp>
      <p:sp>
        <p:nvSpPr>
          <p:cNvPr id="42" name="Rectangle 41">
            <a:extLst>
              <a:ext uri="{FF2B5EF4-FFF2-40B4-BE49-F238E27FC236}">
                <a16:creationId xmlns:a16="http://schemas.microsoft.com/office/drawing/2014/main" id="{84170B4A-5369-4850-A676-C9B1E5F675DF}"/>
              </a:ext>
            </a:extLst>
          </p:cNvPr>
          <p:cNvSpPr/>
          <p:nvPr/>
        </p:nvSpPr>
        <p:spPr>
          <a:xfrm>
            <a:off x="7930055" y="5762793"/>
            <a:ext cx="528145" cy="291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RDA</a:t>
            </a:r>
          </a:p>
        </p:txBody>
      </p:sp>
      <p:sp>
        <p:nvSpPr>
          <p:cNvPr id="43" name="Rectangle 42">
            <a:extLst>
              <a:ext uri="{FF2B5EF4-FFF2-40B4-BE49-F238E27FC236}">
                <a16:creationId xmlns:a16="http://schemas.microsoft.com/office/drawing/2014/main" id="{84170B4A-5369-4850-A676-C9B1E5F675DF}"/>
              </a:ext>
            </a:extLst>
          </p:cNvPr>
          <p:cNvSpPr/>
          <p:nvPr/>
        </p:nvSpPr>
        <p:spPr>
          <a:xfrm>
            <a:off x="7930054" y="6286401"/>
            <a:ext cx="528145" cy="291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ICA</a:t>
            </a:r>
          </a:p>
        </p:txBody>
      </p:sp>
      <p:cxnSp>
        <p:nvCxnSpPr>
          <p:cNvPr id="15" name="Elbow Connector 14"/>
          <p:cNvCxnSpPr>
            <a:stCxn id="30" idx="7"/>
            <a:endCxn id="35" idx="2"/>
          </p:cNvCxnSpPr>
          <p:nvPr/>
        </p:nvCxnSpPr>
        <p:spPr>
          <a:xfrm rot="16200000" flipH="1">
            <a:off x="2724577" y="3616738"/>
            <a:ext cx="149432" cy="345013"/>
          </a:xfrm>
          <a:prstGeom prst="bentConnector4">
            <a:avLst>
              <a:gd name="adj1" fmla="val -152979"/>
              <a:gd name="adj2" fmla="val 79257"/>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31" idx="7"/>
            <a:endCxn id="35" idx="3"/>
          </p:cNvCxnSpPr>
          <p:nvPr/>
        </p:nvCxnSpPr>
        <p:spPr>
          <a:xfrm rot="5400000" flipH="1" flipV="1">
            <a:off x="2528729" y="3990299"/>
            <a:ext cx="510115" cy="688488"/>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Elbow Connector 49"/>
          <p:cNvCxnSpPr>
            <a:stCxn id="35" idx="6"/>
            <a:endCxn id="33" idx="1"/>
          </p:cNvCxnSpPr>
          <p:nvPr/>
        </p:nvCxnSpPr>
        <p:spPr>
          <a:xfrm flipV="1">
            <a:off x="4038601" y="3837319"/>
            <a:ext cx="267971" cy="26641"/>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33" idx="3"/>
            <a:endCxn id="36" idx="2"/>
          </p:cNvCxnSpPr>
          <p:nvPr/>
        </p:nvCxnSpPr>
        <p:spPr>
          <a:xfrm>
            <a:off x="5715636" y="3837319"/>
            <a:ext cx="304165" cy="331441"/>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Elbow Connector 55"/>
          <p:cNvCxnSpPr>
            <a:stCxn id="36" idx="6"/>
            <a:endCxn id="34" idx="1"/>
          </p:cNvCxnSpPr>
          <p:nvPr/>
        </p:nvCxnSpPr>
        <p:spPr>
          <a:xfrm flipV="1">
            <a:off x="7086601" y="3843473"/>
            <a:ext cx="380999" cy="325286"/>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p:cNvCxnSpPr>
            <a:stCxn id="34" idx="3"/>
            <a:endCxn id="37" idx="2"/>
          </p:cNvCxnSpPr>
          <p:nvPr/>
        </p:nvCxnSpPr>
        <p:spPr>
          <a:xfrm>
            <a:off x="8724263" y="3843473"/>
            <a:ext cx="522062" cy="17320"/>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37" idx="4"/>
            <a:endCxn id="38" idx="0"/>
          </p:cNvCxnSpPr>
          <p:nvPr/>
        </p:nvCxnSpPr>
        <p:spPr>
          <a:xfrm rot="5400000">
            <a:off x="9386332" y="4590331"/>
            <a:ext cx="1027998" cy="178525"/>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p:cNvCxnSpPr>
            <a:stCxn id="38" idx="1"/>
            <a:endCxn id="40" idx="3"/>
          </p:cNvCxnSpPr>
          <p:nvPr/>
        </p:nvCxnSpPr>
        <p:spPr>
          <a:xfrm rot="10800000">
            <a:off x="8458200" y="5215883"/>
            <a:ext cx="724536" cy="349343"/>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Elbow Connector 67"/>
          <p:cNvCxnSpPr>
            <a:stCxn id="38" idx="1"/>
            <a:endCxn id="41" idx="3"/>
          </p:cNvCxnSpPr>
          <p:nvPr/>
        </p:nvCxnSpPr>
        <p:spPr>
          <a:xfrm rot="10800000">
            <a:off x="8458200" y="5562249"/>
            <a:ext cx="724536" cy="2977"/>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Elbow Connector 70"/>
          <p:cNvCxnSpPr>
            <a:cxnSpLocks/>
            <a:stCxn id="99" idx="5"/>
            <a:endCxn id="42" idx="3"/>
          </p:cNvCxnSpPr>
          <p:nvPr/>
        </p:nvCxnSpPr>
        <p:spPr>
          <a:xfrm rot="5400000" flipH="1" flipV="1">
            <a:off x="5358442" y="3129549"/>
            <a:ext cx="320694" cy="5878822"/>
          </a:xfrm>
          <a:prstGeom prst="bentConnector4">
            <a:avLst>
              <a:gd name="adj1" fmla="val -143824"/>
              <a:gd name="adj2" fmla="val 103889"/>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Elbow Connector 73"/>
          <p:cNvCxnSpPr>
            <a:stCxn id="36" idx="0"/>
            <a:endCxn id="43" idx="3"/>
          </p:cNvCxnSpPr>
          <p:nvPr/>
        </p:nvCxnSpPr>
        <p:spPr>
          <a:xfrm rot="16200000" flipH="1">
            <a:off x="6221568" y="4195591"/>
            <a:ext cx="2568262" cy="1904998"/>
          </a:xfrm>
          <a:prstGeom prst="bentConnector4">
            <a:avLst>
              <a:gd name="adj1" fmla="val -23365"/>
              <a:gd name="adj2" fmla="val 223500"/>
            </a:avLst>
          </a:prstGeom>
          <a:ln w="285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FE93908D-A798-4DDE-A040-CF57FC34FFFD}"/>
              </a:ext>
            </a:extLst>
          </p:cNvPr>
          <p:cNvSpPr/>
          <p:nvPr/>
        </p:nvSpPr>
        <p:spPr>
          <a:xfrm>
            <a:off x="6260004" y="5450267"/>
            <a:ext cx="1226647" cy="755576"/>
          </a:xfrm>
          <a:prstGeom prst="rect">
            <a:avLst/>
          </a:prstGeom>
          <a:noFill/>
          <a:ln w="38100">
            <a:solidFill>
              <a:srgbClr val="2603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Geophysical Variables (Retrieved)</a:t>
            </a:r>
          </a:p>
        </p:txBody>
      </p:sp>
      <p:cxnSp>
        <p:nvCxnSpPr>
          <p:cNvPr id="78" name="Elbow Connector 77"/>
          <p:cNvCxnSpPr>
            <a:stCxn id="41" idx="1"/>
            <a:endCxn id="77" idx="3"/>
          </p:cNvCxnSpPr>
          <p:nvPr/>
        </p:nvCxnSpPr>
        <p:spPr>
          <a:xfrm rot="10800000" flipV="1">
            <a:off x="7486652" y="5562247"/>
            <a:ext cx="443405" cy="265808"/>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1" name="Diagram 80"/>
          <p:cNvGraphicFramePr/>
          <p:nvPr/>
        </p:nvGraphicFramePr>
        <p:xfrm>
          <a:off x="5979613" y="1130917"/>
          <a:ext cx="2057400" cy="15817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AlternateContent xmlns:mc="http://schemas.openxmlformats.org/markup-compatibility/2006" xmlns:a14="http://schemas.microsoft.com/office/drawing/2010/main">
        <mc:Choice Requires="a14">
          <p:sp>
            <p:nvSpPr>
              <p:cNvPr id="82" name="TextBox 81"/>
              <p:cNvSpPr txBox="1"/>
              <p:nvPr/>
            </p:nvSpPr>
            <p:spPr>
              <a:xfrm>
                <a:off x="7892347" y="1010004"/>
                <a:ext cx="2580778" cy="473912"/>
              </a:xfrm>
              <a:prstGeom prst="rect">
                <a:avLst/>
              </a:prstGeom>
              <a:noFill/>
            </p:spPr>
            <p:txBody>
              <a:bodyPr wrap="square" lIns="0" tIns="0" rIns="0" bIns="0" rtlCol="0">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𝑳</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  </m:t>
                      </m:r>
                      <m:sSubSup>
                        <m:sSubSupPr>
                          <m:ctrlP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ctrlPr>
                        </m:sSubSupPr>
                        <m:e>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 </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rPr>
                            <m:t>∙</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𝑸𝑰</m:t>
                          </m:r>
                        </m:e>
                        <m:sub>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𝒎</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𝒏</m:t>
                          </m:r>
                        </m:sub>
                        <m:sup>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𝒌</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 </m:t>
                          </m:r>
                          <m:r>
                            <a:rPr kumimoji="0" lang="en-US" sz="2400" b="1" i="1" u="none" strike="noStrike" kern="1200" cap="none" spc="0" normalizeH="0" baseline="0" noProof="0">
                              <a:ln>
                                <a:noFill/>
                              </a:ln>
                              <a:solidFill>
                                <a:prstClr val="black"/>
                              </a:solidFill>
                              <a:effectLst/>
                              <a:uLnTx/>
                              <a:uFillTx/>
                              <a:latin typeface="Cambria Math" panose="02040503050406030204" pitchFamily="18" charset="0"/>
                            </a:rPr>
                            <m:t>𝒋</m:t>
                          </m:r>
                        </m:sup>
                      </m:sSubSup>
                    </m:oMath>
                  </m:oMathPara>
                </a14:m>
                <a:endParaRPr kumimoji="0" lang="en-US" sz="2400" b="1" i="0" u="none" strike="noStrike" kern="1200" cap="none" spc="0" normalizeH="0" baseline="0" noProof="0" dirty="0">
                  <a:ln>
                    <a:noFill/>
                  </a:ln>
                  <a:solidFill>
                    <a:prstClr val="black"/>
                  </a:solidFill>
                  <a:effectLst/>
                  <a:uLnTx/>
                  <a:uFillTx/>
                  <a:latin typeface="Times New Roman" charset="0"/>
                  <a:ea typeface="宋体" charset="0"/>
                </a:endParaRPr>
              </a:p>
            </p:txBody>
          </p:sp>
        </mc:Choice>
        <mc:Fallback xmlns="">
          <p:sp>
            <p:nvSpPr>
              <p:cNvPr id="82" name="TextBox 81"/>
              <p:cNvSpPr txBox="1">
                <a:spLocks noRot="1" noChangeAspect="1" noMove="1" noResize="1" noEditPoints="1" noAdjustHandles="1" noChangeArrowheads="1" noChangeShapeType="1" noTextEdit="1"/>
              </p:cNvSpPr>
              <p:nvPr/>
            </p:nvSpPr>
            <p:spPr>
              <a:xfrm>
                <a:off x="7892347" y="1010004"/>
                <a:ext cx="2580778" cy="473912"/>
              </a:xfrm>
              <a:prstGeom prst="rect">
                <a:avLst/>
              </a:prstGeom>
              <a:blipFill>
                <a:blip r:embed="rId9"/>
                <a:stretch>
                  <a:fillRect/>
                </a:stretch>
              </a:blipFill>
            </p:spPr>
            <p:txBody>
              <a:bodyPr/>
              <a:lstStyle/>
              <a:p>
                <a:r>
                  <a:rPr lang="en-US">
                    <a:noFill/>
                  </a:rPr>
                  <a:t> </a:t>
                </a:r>
              </a:p>
            </p:txBody>
          </p:sp>
        </mc:Fallback>
      </mc:AlternateContent>
      <p:sp>
        <p:nvSpPr>
          <p:cNvPr id="83" name="Left-Right Arrow 82"/>
          <p:cNvSpPr/>
          <p:nvPr/>
        </p:nvSpPr>
        <p:spPr>
          <a:xfrm rot="3154391">
            <a:off x="4826813" y="4392783"/>
            <a:ext cx="1717739" cy="1142769"/>
          </a:xfrm>
          <a:prstGeom prst="leftRightArrow">
            <a:avLst/>
          </a:prstGeom>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Compare against</a:t>
            </a:r>
            <a:r>
              <a:rPr kumimoji="0" lang="en-US" sz="1400" b="0" i="1"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l-GR" sz="1400" b="0" i="1" u="none" strike="noStrike" kern="1200" cap="none" spc="0" normalizeH="0" baseline="0" noProof="0" dirty="0">
                <a:ln>
                  <a:noFill/>
                </a:ln>
                <a:solidFill>
                  <a:prstClr val="white"/>
                </a:solidFill>
                <a:effectLst/>
                <a:uLnTx/>
                <a:uFillTx/>
                <a:latin typeface="Calibri" panose="020F0502020204030204"/>
                <a:ea typeface="+mn-ea"/>
                <a:cs typeface="+mn-cs"/>
              </a:rPr>
              <a:t>σ</a:t>
            </a:r>
            <a:r>
              <a:rPr kumimoji="0" lang="en-US" sz="1400" b="0" i="1" u="none" strike="noStrike" kern="1200" cap="none" spc="0" normalizeH="0" baseline="-25000" noProof="0" dirty="0">
                <a:ln>
                  <a:noFill/>
                </a:ln>
                <a:solidFill>
                  <a:prstClr val="white"/>
                </a:solidFill>
                <a:effectLst/>
                <a:uLnTx/>
                <a:uFillTx/>
                <a:latin typeface="Calibri" panose="020F0502020204030204"/>
                <a:ea typeface="+mn-ea"/>
                <a:cs typeface="+mn-cs"/>
              </a:rPr>
              <a:t>SATM</a:t>
            </a:r>
          </a:p>
        </p:txBody>
      </p:sp>
      <p:sp>
        <p:nvSpPr>
          <p:cNvPr id="85" name="Rectangle 84">
            <a:extLst>
              <a:ext uri="{FF2B5EF4-FFF2-40B4-BE49-F238E27FC236}">
                <a16:creationId xmlns:a16="http://schemas.microsoft.com/office/drawing/2014/main" id="{FE93908D-A798-4DDE-A040-CF57FC34FFFD}"/>
              </a:ext>
            </a:extLst>
          </p:cNvPr>
          <p:cNvSpPr/>
          <p:nvPr/>
        </p:nvSpPr>
        <p:spPr>
          <a:xfrm>
            <a:off x="3351872" y="4919018"/>
            <a:ext cx="1409064" cy="517164"/>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Quality Scores</a:t>
            </a:r>
          </a:p>
        </p:txBody>
      </p:sp>
      <p:cxnSp>
        <p:nvCxnSpPr>
          <p:cNvPr id="86" name="Elbow Connector 85"/>
          <p:cNvCxnSpPr>
            <a:stCxn id="83" idx="5"/>
            <a:endCxn id="85" idx="3"/>
          </p:cNvCxnSpPr>
          <p:nvPr/>
        </p:nvCxnSpPr>
        <p:spPr>
          <a:xfrm rot="10800000" flipV="1">
            <a:off x="4760938" y="5137796"/>
            <a:ext cx="697869" cy="39804"/>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p:cNvCxnSpPr>
            <a:stCxn id="40" idx="1"/>
            <a:endCxn id="77" idx="3"/>
          </p:cNvCxnSpPr>
          <p:nvPr/>
        </p:nvCxnSpPr>
        <p:spPr>
          <a:xfrm rot="10800000" flipV="1">
            <a:off x="7486652" y="5215881"/>
            <a:ext cx="443405" cy="612174"/>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Elbow Connector 91"/>
          <p:cNvCxnSpPr>
            <a:stCxn id="42" idx="1"/>
            <a:endCxn id="77" idx="3"/>
          </p:cNvCxnSpPr>
          <p:nvPr/>
        </p:nvCxnSpPr>
        <p:spPr>
          <a:xfrm rot="10800000">
            <a:off x="7486650" y="5828055"/>
            <a:ext cx="443404" cy="80558"/>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Elbow Connector 94"/>
          <p:cNvCxnSpPr>
            <a:stCxn id="43" idx="1"/>
            <a:endCxn id="52" idx="2"/>
          </p:cNvCxnSpPr>
          <p:nvPr/>
        </p:nvCxnSpPr>
        <p:spPr>
          <a:xfrm rot="10800000">
            <a:off x="5554395" y="6205843"/>
            <a:ext cx="2375658" cy="226378"/>
          </a:xfrm>
          <a:prstGeom prst="bentConnector2">
            <a:avLst/>
          </a:prstGeom>
          <a:ln w="285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159434" y="6424152"/>
            <a:ext cx="1979966" cy="307777"/>
          </a:xfrm>
          <a:prstGeom prst="rect">
            <a:avLst/>
          </a:prstGeom>
          <a:noFill/>
        </p:spPr>
        <p:txBody>
          <a:bodyPr wrap="none" rtlCol="0">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Times New Roman" charset="0"/>
                <a:ea typeface="宋体" charset="0"/>
              </a:rPr>
              <a:t>Adapted from Lan Gao</a:t>
            </a:r>
          </a:p>
        </p:txBody>
      </p:sp>
      <p:sp>
        <p:nvSpPr>
          <p:cNvPr id="99" name="Oval 98">
            <a:extLst>
              <a:ext uri="{FF2B5EF4-FFF2-40B4-BE49-F238E27FC236}">
                <a16:creationId xmlns:a16="http://schemas.microsoft.com/office/drawing/2014/main" id="{37264A45-79FF-4CD5-B8D5-D99BA7E27651}"/>
              </a:ext>
            </a:extLst>
          </p:cNvPr>
          <p:cNvSpPr/>
          <p:nvPr/>
        </p:nvSpPr>
        <p:spPr>
          <a:xfrm>
            <a:off x="1402721" y="5682965"/>
            <a:ext cx="1378539" cy="640080"/>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Real Data</a:t>
            </a:r>
          </a:p>
        </p:txBody>
      </p:sp>
      <p:cxnSp>
        <p:nvCxnSpPr>
          <p:cNvPr id="100" name="Elbow Connector 99"/>
          <p:cNvCxnSpPr>
            <a:stCxn id="99" idx="7"/>
            <a:endCxn id="35" idx="3"/>
          </p:cNvCxnSpPr>
          <p:nvPr/>
        </p:nvCxnSpPr>
        <p:spPr>
          <a:xfrm rot="5400000" flipH="1" flipV="1">
            <a:off x="2005094" y="4653768"/>
            <a:ext cx="1697218" cy="548652"/>
          </a:xfrm>
          <a:prstGeom prst="bentConnector3">
            <a:avLst>
              <a:gd name="adj1" fmla="val 34847"/>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FE93908D-A798-4DDE-A040-CF57FC34FFFD}"/>
              </a:ext>
            </a:extLst>
          </p:cNvPr>
          <p:cNvSpPr/>
          <p:nvPr/>
        </p:nvSpPr>
        <p:spPr>
          <a:xfrm>
            <a:off x="4849863" y="5688679"/>
            <a:ext cx="1409064" cy="517164"/>
          </a:xfrm>
          <a:prstGeom prst="rect">
            <a:avLst/>
          </a:prstGeom>
          <a:noFill/>
          <a:ln w="38100">
            <a:solidFill>
              <a:srgbClr val="2603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Uncertainty estimates</a:t>
            </a:r>
          </a:p>
        </p:txBody>
      </p:sp>
      <p:sp>
        <p:nvSpPr>
          <p:cNvPr id="46" name="Title 3">
            <a:extLst>
              <a:ext uri="{FF2B5EF4-FFF2-40B4-BE49-F238E27FC236}">
                <a16:creationId xmlns:a16="http://schemas.microsoft.com/office/drawing/2014/main" id="{820F4230-AC07-1E43-9F69-05B8256F498E}"/>
              </a:ext>
            </a:extLst>
          </p:cNvPr>
          <p:cNvSpPr txBox="1">
            <a:spLocks/>
          </p:cNvSpPr>
          <p:nvPr/>
        </p:nvSpPr>
        <p:spPr bwMode="auto">
          <a:xfrm>
            <a:off x="350670" y="144103"/>
            <a:ext cx="10382191" cy="838200"/>
          </a:xfrm>
          <a:prstGeom prst="rect">
            <a:avLst/>
          </a:prstGeom>
          <a:noFill/>
          <a:ln>
            <a:noFill/>
          </a:ln>
        </p:spPr>
        <p:txBody>
          <a:bodyPr vert="horz" wrap="square" lIns="91429" tIns="45714" rIns="91429" bIns="45714" numCol="1" anchor="ctr" anchorCtr="0" compatLnSpc="1">
            <a:prstTxWarp prst="textNoShape">
              <a:avLst/>
            </a:prstTxWarp>
          </a:bodyPr>
          <a:lstStyle>
            <a:lvl1pPr algn="ctr" rtl="0" eaLnBrk="0" fontAlgn="base" hangingPunct="0">
              <a:spcBef>
                <a:spcPct val="0"/>
              </a:spcBef>
              <a:spcAft>
                <a:spcPct val="0"/>
              </a:spcAft>
              <a:defRPr sz="3033" b="1">
                <a:solidFill>
                  <a:srgbClr val="000000"/>
                </a:solidFill>
                <a:effectLst>
                  <a:outerShdw blurRad="50800" dist="38100" dir="2700000" algn="tl" rotWithShape="0">
                    <a:schemeClr val="bg1">
                      <a:alpha val="40000"/>
                    </a:schemeClr>
                  </a:outerShdw>
                </a:effectLst>
                <a:latin typeface="Helvetica"/>
                <a:ea typeface="ＭＳ Ｐゴシック" charset="-128"/>
                <a:cs typeface="Helvetica"/>
              </a:defRPr>
            </a:lvl1pPr>
            <a:lvl2pPr algn="ctr" rtl="0" eaLnBrk="0" fontAlgn="base" hangingPunct="0">
              <a:spcBef>
                <a:spcPct val="0"/>
              </a:spcBef>
              <a:spcAft>
                <a:spcPct val="0"/>
              </a:spcAft>
              <a:defRPr sz="3033" b="1">
                <a:solidFill>
                  <a:srgbClr val="000000"/>
                </a:solidFill>
                <a:latin typeface="Helvetica" charset="0"/>
                <a:ea typeface="ＭＳ Ｐゴシック" charset="-128"/>
              </a:defRPr>
            </a:lvl2pPr>
            <a:lvl3pPr algn="ctr" rtl="0" eaLnBrk="0" fontAlgn="base" hangingPunct="0">
              <a:spcBef>
                <a:spcPct val="0"/>
              </a:spcBef>
              <a:spcAft>
                <a:spcPct val="0"/>
              </a:spcAft>
              <a:defRPr sz="3033" b="1">
                <a:solidFill>
                  <a:srgbClr val="000000"/>
                </a:solidFill>
                <a:latin typeface="Helvetica" charset="0"/>
                <a:ea typeface="ＭＳ Ｐゴシック" charset="-128"/>
              </a:defRPr>
            </a:lvl3pPr>
            <a:lvl4pPr algn="ctr" rtl="0" eaLnBrk="0" fontAlgn="base" hangingPunct="0">
              <a:spcBef>
                <a:spcPct val="0"/>
              </a:spcBef>
              <a:spcAft>
                <a:spcPct val="0"/>
              </a:spcAft>
              <a:defRPr sz="3033" b="1">
                <a:solidFill>
                  <a:srgbClr val="000000"/>
                </a:solidFill>
                <a:latin typeface="Helvetica" charset="0"/>
                <a:ea typeface="ＭＳ Ｐゴシック" charset="-128"/>
              </a:defRPr>
            </a:lvl4pPr>
            <a:lvl5pPr algn="ctr" rtl="0" eaLnBrk="0" fontAlgn="base" hangingPunct="0">
              <a:spcBef>
                <a:spcPct val="0"/>
              </a:spcBef>
              <a:spcAft>
                <a:spcPct val="0"/>
              </a:spcAft>
              <a:defRPr sz="3033" b="1">
                <a:solidFill>
                  <a:srgbClr val="000000"/>
                </a:solidFill>
                <a:latin typeface="Helvetica" charset="0"/>
                <a:ea typeface="ＭＳ Ｐゴシック" charset="-128"/>
              </a:defRPr>
            </a:lvl5pPr>
            <a:lvl6pPr marL="444468" algn="l" defTabSz="990795" rtl="0" fontAlgn="base">
              <a:spcBef>
                <a:spcPct val="0"/>
              </a:spcBef>
              <a:spcAft>
                <a:spcPct val="0"/>
              </a:spcAft>
              <a:defRPr sz="3467">
                <a:solidFill>
                  <a:srgbClr val="939BA8"/>
                </a:solidFill>
                <a:latin typeface="Arial" pitchFamily="-110" charset="-52"/>
              </a:defRPr>
            </a:lvl6pPr>
            <a:lvl7pPr marL="888938" algn="l" defTabSz="990795" rtl="0" fontAlgn="base">
              <a:spcBef>
                <a:spcPct val="0"/>
              </a:spcBef>
              <a:spcAft>
                <a:spcPct val="0"/>
              </a:spcAft>
              <a:defRPr sz="3467">
                <a:solidFill>
                  <a:srgbClr val="939BA8"/>
                </a:solidFill>
                <a:latin typeface="Arial" pitchFamily="-110" charset="-52"/>
              </a:defRPr>
            </a:lvl7pPr>
            <a:lvl8pPr marL="1333406" algn="l" defTabSz="990795" rtl="0" fontAlgn="base">
              <a:spcBef>
                <a:spcPct val="0"/>
              </a:spcBef>
              <a:spcAft>
                <a:spcPct val="0"/>
              </a:spcAft>
              <a:defRPr sz="3467">
                <a:solidFill>
                  <a:srgbClr val="939BA8"/>
                </a:solidFill>
                <a:latin typeface="Arial" pitchFamily="-110" charset="-52"/>
              </a:defRPr>
            </a:lvl8pPr>
            <a:lvl9pPr marL="1777874" algn="l" defTabSz="990795" rtl="0" fontAlgn="base">
              <a:spcBef>
                <a:spcPct val="0"/>
              </a:spcBef>
              <a:spcAft>
                <a:spcPct val="0"/>
              </a:spcAft>
              <a:defRPr sz="3467">
                <a:solidFill>
                  <a:srgbClr val="939BA8"/>
                </a:solidFill>
                <a:latin typeface="Arial" pitchFamily="-110" charset="-5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1" i="0" u="none" strike="noStrike" kern="0" cap="none" spc="0" normalizeH="0" baseline="0" noProof="0">
                <a:ln>
                  <a:noFill/>
                </a:ln>
                <a:solidFill>
                  <a:srgbClr val="000000"/>
                </a:solidFill>
                <a:effectLst>
                  <a:outerShdw blurRad="50800" dist="38100" dir="2700000" algn="tl" rotWithShape="0">
                    <a:srgbClr val="FFFFFF">
                      <a:alpha val="40000"/>
                    </a:srgbClr>
                  </a:outerShdw>
                </a:effectLst>
                <a:uLnTx/>
                <a:uFillTx/>
                <a:latin typeface="Helvetica"/>
                <a:ea typeface="ＭＳ Ｐゴシック" charset="-128"/>
                <a:cs typeface="Helvetica"/>
              </a:rPr>
              <a:t>Step 1: Architecture performance evaluation methodologies</a:t>
            </a:r>
            <a:endParaRPr kumimoji="0" lang="en-US" sz="2800" b="1" i="0" u="none" strike="noStrike" kern="0" cap="none" spc="0" normalizeH="0" baseline="0" noProof="0" dirty="0">
              <a:ln>
                <a:noFill/>
              </a:ln>
              <a:solidFill>
                <a:srgbClr val="000000"/>
              </a:solidFill>
              <a:effectLst>
                <a:outerShdw blurRad="50800" dist="38100" dir="2700000" algn="tl" rotWithShape="0">
                  <a:srgbClr val="FFFFFF">
                    <a:alpha val="40000"/>
                  </a:srgbClr>
                </a:outerShdw>
              </a:effectLst>
              <a:uLnTx/>
              <a:uFillTx/>
              <a:latin typeface="Helvetica"/>
              <a:ea typeface="ＭＳ Ｐゴシック" charset="-128"/>
              <a:cs typeface="Helvetica"/>
            </a:endParaRPr>
          </a:p>
        </p:txBody>
      </p:sp>
      <p:graphicFrame>
        <p:nvGraphicFramePr>
          <p:cNvPr id="47" name="Table 46"/>
          <p:cNvGraphicFramePr>
            <a:graphicFrameLocks noGrp="1"/>
          </p:cNvGraphicFramePr>
          <p:nvPr>
            <p:extLst>
              <p:ext uri="{D42A27DB-BD31-4B8C-83A1-F6EECF244321}">
                <p14:modId xmlns:p14="http://schemas.microsoft.com/office/powerpoint/2010/main" val="3448313403"/>
              </p:ext>
            </p:extLst>
          </p:nvPr>
        </p:nvGraphicFramePr>
        <p:xfrm>
          <a:off x="157430" y="821256"/>
          <a:ext cx="5666900" cy="2555240"/>
        </p:xfrm>
        <a:graphic>
          <a:graphicData uri="http://schemas.openxmlformats.org/drawingml/2006/table">
            <a:tbl>
              <a:tblPr/>
              <a:tblGrid>
                <a:gridCol w="2487606">
                  <a:extLst>
                    <a:ext uri="{9D8B030D-6E8A-4147-A177-3AD203B41FA5}">
                      <a16:colId xmlns:a16="http://schemas.microsoft.com/office/drawing/2014/main" val="2615507763"/>
                    </a:ext>
                  </a:extLst>
                </a:gridCol>
                <a:gridCol w="1370373">
                  <a:extLst>
                    <a:ext uri="{9D8B030D-6E8A-4147-A177-3AD203B41FA5}">
                      <a16:colId xmlns:a16="http://schemas.microsoft.com/office/drawing/2014/main" val="132460439"/>
                    </a:ext>
                  </a:extLst>
                </a:gridCol>
                <a:gridCol w="894521">
                  <a:extLst>
                    <a:ext uri="{9D8B030D-6E8A-4147-A177-3AD203B41FA5}">
                      <a16:colId xmlns:a16="http://schemas.microsoft.com/office/drawing/2014/main" val="1970242898"/>
                    </a:ext>
                  </a:extLst>
                </a:gridCol>
                <a:gridCol w="914400">
                  <a:extLst>
                    <a:ext uri="{9D8B030D-6E8A-4147-A177-3AD203B41FA5}">
                      <a16:colId xmlns:a16="http://schemas.microsoft.com/office/drawing/2014/main" val="3776373906"/>
                    </a:ext>
                  </a:extLst>
                </a:gridCol>
              </a:tblGrid>
              <a:tr h="506411">
                <a:tc>
                  <a:txBody>
                    <a:bodyPr/>
                    <a:lstStyle/>
                    <a:p>
                      <a:pPr rtl="0" fontAlgn="t">
                        <a:spcBef>
                          <a:spcPts val="0"/>
                        </a:spcBef>
                        <a:spcAft>
                          <a:spcPts val="0"/>
                        </a:spcAft>
                      </a:pPr>
                      <a:r>
                        <a:rPr lang="en-US" sz="1400" b="1" i="0" u="none" strike="noStrike" dirty="0">
                          <a:solidFill>
                            <a:srgbClr val="FFFFFF"/>
                          </a:solidFill>
                          <a:effectLst/>
                          <a:latin typeface="Arial" panose="020B0604020202020204" pitchFamily="34" charset="0"/>
                        </a:rPr>
                        <a:t>k Methods↓     </a:t>
                      </a:r>
                    </a:p>
                    <a:p>
                      <a:pPr rtl="0" fontAlgn="t">
                        <a:spcBef>
                          <a:spcPts val="0"/>
                        </a:spcBef>
                        <a:spcAft>
                          <a:spcPts val="0"/>
                        </a:spcAft>
                      </a:pPr>
                      <a:r>
                        <a:rPr lang="en-US" sz="1400" b="1" i="0" u="none" strike="noStrike" dirty="0">
                          <a:solidFill>
                            <a:srgbClr val="FFFFFF"/>
                          </a:solidFill>
                          <a:effectLst/>
                          <a:latin typeface="Arial" panose="020B0604020202020204" pitchFamily="34" charset="0"/>
                        </a:rPr>
                        <a:t>j Groups →</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rtl="0" fontAlgn="t">
                        <a:spcBef>
                          <a:spcPts val="0"/>
                        </a:spcBef>
                        <a:spcAft>
                          <a:spcPts val="0"/>
                        </a:spcAft>
                      </a:pPr>
                      <a:r>
                        <a:rPr lang="en-US" sz="1300" b="1" i="0" u="none" strike="noStrike" dirty="0" err="1">
                          <a:solidFill>
                            <a:srgbClr val="FFFFFF"/>
                          </a:solidFill>
                          <a:effectLst/>
                          <a:latin typeface="Arial" panose="020B0604020202020204" pitchFamily="34" charset="0"/>
                        </a:rPr>
                        <a:t>LaRC</a:t>
                      </a:r>
                      <a:r>
                        <a:rPr lang="en-US" sz="1300" b="1" i="0" u="none" strike="noStrike" dirty="0">
                          <a:solidFill>
                            <a:srgbClr val="FFFFFF"/>
                          </a:solidFill>
                          <a:effectLst/>
                          <a:latin typeface="Arial" panose="020B0604020202020204" pitchFamily="34" charset="0"/>
                        </a:rPr>
                        <a:t>/GISS</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rtl="0" fontAlgn="t">
                        <a:spcBef>
                          <a:spcPts val="0"/>
                        </a:spcBef>
                        <a:spcAft>
                          <a:spcPts val="0"/>
                        </a:spcAft>
                      </a:pPr>
                      <a:r>
                        <a:rPr lang="en-US" sz="1300" b="1" i="0" u="none" strike="noStrike" dirty="0">
                          <a:solidFill>
                            <a:srgbClr val="FFFFFF"/>
                          </a:solidFill>
                          <a:effectLst/>
                          <a:latin typeface="Arial" panose="020B0604020202020204" pitchFamily="34" charset="0"/>
                        </a:rPr>
                        <a:t>GSFC</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rtl="0" fontAlgn="t">
                        <a:spcBef>
                          <a:spcPts val="0"/>
                        </a:spcBef>
                        <a:spcAft>
                          <a:spcPts val="0"/>
                        </a:spcAft>
                      </a:pPr>
                      <a:r>
                        <a:rPr lang="en-US" sz="1300" b="1" i="0" u="none" strike="noStrike">
                          <a:solidFill>
                            <a:srgbClr val="FFFFFF"/>
                          </a:solidFill>
                          <a:effectLst/>
                          <a:latin typeface="Arial" panose="020B0604020202020204" pitchFamily="34" charset="0"/>
                        </a:rPr>
                        <a:t>OU</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extLst>
                  <a:ext uri="{0D108BD9-81ED-4DB2-BD59-A6C34878D82A}">
                    <a16:rowId xmlns:a16="http://schemas.microsoft.com/office/drawing/2014/main" val="2823824762"/>
                  </a:ext>
                </a:extLst>
              </a:tr>
              <a:tr h="506411">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Information Content Analysis (ICA)</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dirty="0">
                          <a:solidFill>
                            <a:srgbClr val="00FA00"/>
                          </a:solidFill>
                          <a:effectLst/>
                          <a:latin typeface="Arial" panose="020B0604020202020204" pitchFamily="34" charset="0"/>
                        </a:rPr>
                        <a:t>✔x1</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a:solidFill>
                            <a:srgbClr val="FF0000"/>
                          </a:solidFill>
                          <a:effectLst/>
                          <a:latin typeface="Arial" panose="020B0604020202020204" pitchFamily="34" charset="0"/>
                        </a:rPr>
                        <a:t>✘</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a:solidFill>
                            <a:srgbClr val="00FA00"/>
                          </a:solidFill>
                          <a:effectLst/>
                          <a:latin typeface="Arial" panose="020B0604020202020204" pitchFamily="34" charset="0"/>
                        </a:rPr>
                        <a:t>✔x1</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extLst>
                  <a:ext uri="{0D108BD9-81ED-4DB2-BD59-A6C34878D82A}">
                    <a16:rowId xmlns:a16="http://schemas.microsoft.com/office/drawing/2014/main" val="3050339628"/>
                  </a:ext>
                </a:extLst>
              </a:tr>
              <a:tr h="520320">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Direct retrieval simulation (DRS)</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algn="ctr" rtl="0" fontAlgn="t">
                        <a:spcBef>
                          <a:spcPts val="0"/>
                        </a:spcBef>
                        <a:spcAft>
                          <a:spcPts val="0"/>
                        </a:spcAft>
                      </a:pPr>
                      <a:r>
                        <a:rPr lang="en-US" sz="1400" b="0" i="0" u="none" strike="noStrike" dirty="0">
                          <a:solidFill>
                            <a:srgbClr val="00FA00"/>
                          </a:solidFill>
                          <a:effectLst/>
                          <a:latin typeface="Arial" panose="020B0604020202020204" pitchFamily="34" charset="0"/>
                        </a:rPr>
                        <a:t>✔x1 </a:t>
                      </a:r>
                      <a:r>
                        <a:rPr lang="en-US" sz="1400" b="0" i="0" u="none" strike="noStrike" dirty="0" err="1">
                          <a:solidFill>
                            <a:srgbClr val="00FA00"/>
                          </a:solidFill>
                          <a:effectLst/>
                          <a:latin typeface="Arial" panose="020B0604020202020204" pitchFamily="34" charset="0"/>
                        </a:rPr>
                        <a:t>pol+lidar</a:t>
                      </a:r>
                      <a:endParaRPr lang="en-US" dirty="0">
                        <a:effectLst/>
                      </a:endParaRPr>
                    </a:p>
                    <a:p>
                      <a:pPr algn="ctr" rtl="0" fontAlgn="t">
                        <a:spcBef>
                          <a:spcPts val="0"/>
                        </a:spcBef>
                        <a:spcAft>
                          <a:spcPts val="0"/>
                        </a:spcAft>
                      </a:pPr>
                      <a:r>
                        <a:rPr kumimoji="0" lang="en-US" sz="1400" b="0" i="0" u="none" strike="noStrike" kern="1200" cap="none" spc="0" normalizeH="0" baseline="0" noProof="0" dirty="0">
                          <a:ln>
                            <a:noFill/>
                          </a:ln>
                          <a:solidFill>
                            <a:srgbClr val="00FA00"/>
                          </a:solidFill>
                          <a:effectLst/>
                          <a:uLnTx/>
                          <a:uFillTx/>
                          <a:latin typeface="Arial" panose="020B0604020202020204" pitchFamily="34" charset="0"/>
                          <a:ea typeface="+mn-ea"/>
                          <a:cs typeface="+mn-cs"/>
                        </a:rPr>
                        <a:t>✔</a:t>
                      </a:r>
                      <a:r>
                        <a:rPr lang="en-US" sz="1400" b="0" i="0" u="none" strike="noStrike" dirty="0">
                          <a:solidFill>
                            <a:srgbClr val="00FA00"/>
                          </a:solidFill>
                          <a:effectLst/>
                          <a:latin typeface="Arial" panose="020B0604020202020204" pitchFamily="34" charset="0"/>
                        </a:rPr>
                        <a:t>x1lidar-only</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algn="ctr" rtl="0" fontAlgn="t">
                        <a:spcBef>
                          <a:spcPts val="0"/>
                        </a:spcBef>
                        <a:spcAft>
                          <a:spcPts val="0"/>
                        </a:spcAft>
                      </a:pPr>
                      <a:r>
                        <a:rPr lang="en-US" sz="1400" b="0" i="0" u="none" strike="noStrike" dirty="0">
                          <a:solidFill>
                            <a:srgbClr val="00FA00"/>
                          </a:solidFill>
                          <a:effectLst/>
                          <a:latin typeface="Arial" panose="020B0604020202020204" pitchFamily="34" charset="0"/>
                        </a:rPr>
                        <a:t>✔x1 </a:t>
                      </a:r>
                      <a:r>
                        <a:rPr lang="en-US" sz="1400" b="0" i="0" u="none" strike="noStrike" dirty="0" err="1">
                          <a:solidFill>
                            <a:srgbClr val="00FA00"/>
                          </a:solidFill>
                          <a:effectLst/>
                          <a:latin typeface="Arial" panose="020B0604020202020204" pitchFamily="34" charset="0"/>
                        </a:rPr>
                        <a:t>pol+lidar</a:t>
                      </a:r>
                      <a:endParaRPr lang="en-US" sz="1400" b="0" i="0" u="none" strike="noStrike" dirty="0">
                        <a:solidFill>
                          <a:srgbClr val="00FA00"/>
                        </a:solidFill>
                        <a:effectLst/>
                        <a:latin typeface="Arial" panose="020B0604020202020204" pitchFamily="34" charset="0"/>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algn="ctr" rtl="0" fontAlgn="t">
                        <a:spcBef>
                          <a:spcPts val="0"/>
                        </a:spcBef>
                        <a:spcAft>
                          <a:spcPts val="0"/>
                        </a:spcAft>
                      </a:pPr>
                      <a:r>
                        <a:rPr lang="en-US" sz="1400" b="0" i="0" u="none" strike="noStrike" dirty="0">
                          <a:solidFill>
                            <a:srgbClr val="00FA00"/>
                          </a:solidFill>
                          <a:effectLst/>
                          <a:latin typeface="Arial" panose="020B0604020202020204" pitchFamily="34" charset="0"/>
                        </a:rPr>
                        <a:t>✔x1 </a:t>
                      </a:r>
                      <a:r>
                        <a:rPr lang="en-US" sz="1400" b="0" i="0" u="none" strike="noStrike" dirty="0" err="1">
                          <a:solidFill>
                            <a:srgbClr val="00FA00"/>
                          </a:solidFill>
                          <a:effectLst/>
                          <a:latin typeface="Arial" panose="020B0604020202020204" pitchFamily="34" charset="0"/>
                        </a:rPr>
                        <a:t>pol+lidar</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3220531833"/>
                  </a:ext>
                </a:extLst>
              </a:tr>
              <a:tr h="506411">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Statistical DRS</a:t>
                      </a:r>
                      <a:r>
                        <a:rPr lang="en-US" sz="1400" b="0" i="0" u="none" strike="noStrike" baseline="0" dirty="0">
                          <a:solidFill>
                            <a:srgbClr val="000000"/>
                          </a:solidFill>
                          <a:effectLst/>
                          <a:latin typeface="Arial" panose="020B0604020202020204" pitchFamily="34" charset="0"/>
                        </a:rPr>
                        <a:t> </a:t>
                      </a:r>
                      <a:r>
                        <a:rPr lang="en-US" sz="1400" b="0" i="0" u="none" strike="noStrike" dirty="0">
                          <a:solidFill>
                            <a:srgbClr val="000000"/>
                          </a:solidFill>
                          <a:effectLst/>
                          <a:latin typeface="Arial" panose="020B0604020202020204" pitchFamily="34" charset="0"/>
                        </a:rPr>
                        <a:t>Performance Analysis (SPA)</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dirty="0">
                          <a:solidFill>
                            <a:srgbClr val="00FA00"/>
                          </a:solidFill>
                          <a:effectLst/>
                          <a:latin typeface="Arial" panose="020B0604020202020204" pitchFamily="34" charset="0"/>
                        </a:rPr>
                        <a:t>✔x1</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a:solidFill>
                            <a:srgbClr val="00FA00"/>
                          </a:solidFill>
                          <a:effectLst/>
                          <a:latin typeface="Arial" panose="020B0604020202020204" pitchFamily="34" charset="0"/>
                        </a:rPr>
                        <a:t>✔x1</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c>
                  <a:txBody>
                    <a:bodyPr/>
                    <a:lstStyle/>
                    <a:p>
                      <a:pPr algn="ctr" rtl="0" fontAlgn="t">
                        <a:spcBef>
                          <a:spcPts val="0"/>
                        </a:spcBef>
                        <a:spcAft>
                          <a:spcPts val="0"/>
                        </a:spcAft>
                      </a:pPr>
                      <a:r>
                        <a:rPr lang="en-US" sz="1400" b="0" i="0" u="none" strike="noStrike">
                          <a:solidFill>
                            <a:srgbClr val="FF0000"/>
                          </a:solidFill>
                          <a:effectLst/>
                          <a:latin typeface="Arial" panose="020B0604020202020204" pitchFamily="34" charset="0"/>
                        </a:rPr>
                        <a:t>✘</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extLst>
                  <a:ext uri="{0D108BD9-81ED-4DB2-BD59-A6C34878D82A}">
                    <a16:rowId xmlns:a16="http://schemas.microsoft.com/office/drawing/2014/main" val="2837371230"/>
                  </a:ext>
                </a:extLst>
              </a:tr>
              <a:tr h="311280">
                <a:tc>
                  <a:txBody>
                    <a:bodyPr/>
                    <a:lstStyle/>
                    <a:p>
                      <a:pPr rtl="0" fontAlgn="t">
                        <a:spcBef>
                          <a:spcPts val="0"/>
                        </a:spcBef>
                        <a:spcAft>
                          <a:spcPts val="0"/>
                        </a:spcAft>
                      </a:pPr>
                      <a:r>
                        <a:rPr lang="en-US" sz="1400" b="0" i="0" u="none" strike="noStrike">
                          <a:solidFill>
                            <a:srgbClr val="000000"/>
                          </a:solidFill>
                          <a:effectLst/>
                          <a:latin typeface="Arial" panose="020B0604020202020204" pitchFamily="34" charset="0"/>
                        </a:rPr>
                        <a:t>Real Data Analysis (RDA)</a:t>
                      </a:r>
                      <a:endParaRPr lang="en-US">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gridSpan="3">
                  <a:txBody>
                    <a:bodyPr/>
                    <a:lstStyle/>
                    <a:p>
                      <a:pPr algn="ctr" rtl="0" fontAlgn="t">
                        <a:spcBef>
                          <a:spcPts val="0"/>
                        </a:spcBef>
                        <a:spcAft>
                          <a:spcPts val="0"/>
                        </a:spcAft>
                      </a:pPr>
                      <a:r>
                        <a:rPr lang="en-US" sz="1400" b="0" i="0" u="none" strike="noStrike" dirty="0">
                          <a:solidFill>
                            <a:srgbClr val="000000"/>
                          </a:solidFill>
                          <a:effectLst/>
                          <a:latin typeface="Arial" panose="020B0604020202020204" pitchFamily="34" charset="0"/>
                        </a:rPr>
                        <a:t>Planned</a:t>
                      </a: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hMerge="1">
                  <a:txBody>
                    <a:bodyPr/>
                    <a:lstStyle/>
                    <a:p>
                      <a:endParaRPr lang="en-US"/>
                    </a:p>
                  </a:txBody>
                  <a:tcPr/>
                </a:tc>
                <a:tc hMerge="1">
                  <a:txBody>
                    <a:bodyPr/>
                    <a:lstStyle/>
                    <a:p>
                      <a:pPr algn="ctr" rtl="0" fontAlgn="t">
                        <a:spcBef>
                          <a:spcPts val="0"/>
                        </a:spcBef>
                        <a:spcAft>
                          <a:spcPts val="0"/>
                        </a:spcAft>
                      </a:pPr>
                      <a:endParaRPr lang="en-US" dirty="0">
                        <a:effectLst/>
                      </a:endParaRPr>
                    </a:p>
                  </a:txBody>
                  <a:tcPr marL="63500" marR="63500" marT="63500" marB="635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3912304980"/>
                  </a:ext>
                </a:extLst>
              </a:tr>
            </a:tbl>
          </a:graphicData>
        </a:graphic>
      </p:graphicFrame>
      <p:cxnSp>
        <p:nvCxnSpPr>
          <p:cNvPr id="44" name="Elbow Connector 67">
            <a:extLst>
              <a:ext uri="{FF2B5EF4-FFF2-40B4-BE49-F238E27FC236}">
                <a16:creationId xmlns:a16="http://schemas.microsoft.com/office/drawing/2014/main" id="{7EC1363A-EBEC-4579-9A9B-CB53FCD4CD4D}"/>
              </a:ext>
            </a:extLst>
          </p:cNvPr>
          <p:cNvCxnSpPr>
            <a:cxnSpLocks/>
            <a:stCxn id="38" idx="1"/>
            <a:endCxn id="42" idx="3"/>
          </p:cNvCxnSpPr>
          <p:nvPr/>
        </p:nvCxnSpPr>
        <p:spPr>
          <a:xfrm rot="10800000" flipV="1">
            <a:off x="8458200" y="5565223"/>
            <a:ext cx="724536" cy="343389"/>
          </a:xfrm>
          <a:prstGeom prst="bentConnector3">
            <a:avLst>
              <a:gd name="adj1" fmla="val 50000"/>
            </a:avLst>
          </a:prstGeom>
          <a:ln w="285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67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6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74"/>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95"/>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9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78"/>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9"/>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2"/>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83"/>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86"/>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3" grpId="0" animBg="1"/>
      <p:bldP spid="34" grpId="0" animBg="1"/>
      <p:bldP spid="35" grpId="0" animBg="1"/>
      <p:bldP spid="36" grpId="0" animBg="1"/>
      <p:bldP spid="37" grpId="0" animBg="1"/>
      <p:bldP spid="38" grpId="0" animBg="1"/>
      <p:bldP spid="40" grpId="0" animBg="1"/>
      <p:bldP spid="41" grpId="0" animBg="1"/>
      <p:bldP spid="42" grpId="0" animBg="1"/>
      <p:bldP spid="43" grpId="0" animBg="1"/>
      <p:bldP spid="77" grpId="0" animBg="1"/>
      <p:bldP spid="83" grpId="0" animBg="1"/>
      <p:bldP spid="85" grpId="0" animBg="1"/>
      <p:bldP spid="99" grpId="0" animBg="1"/>
      <p:bldP spid="5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31</a:t>
            </a:fld>
            <a:endParaRPr lang="en-US" sz="867" b="0" dirty="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82314" y="365760"/>
            <a:ext cx="11632764" cy="6436739"/>
          </a:xfrm>
        </p:spPr>
        <p:txBody>
          <a:bodyPr>
            <a:normAutofit fontScale="77500" lnSpcReduction="20000"/>
          </a:bodyPr>
          <a:lstStyle/>
          <a:p>
            <a:pPr marL="795338" indent="-639763">
              <a:lnSpc>
                <a:spcPct val="120000"/>
              </a:lnSpc>
              <a:spcBef>
                <a:spcPts val="600"/>
              </a:spcBef>
              <a:spcAft>
                <a:spcPts val="1200"/>
              </a:spcAft>
            </a:pPr>
            <a:r>
              <a:rPr lang="en-US" sz="4000" dirty="0"/>
              <a:t>Key decisions and considerations for 8G assessment:</a:t>
            </a:r>
          </a:p>
          <a:p>
            <a:pPr marL="1084263" indent="-640080">
              <a:lnSpc>
                <a:spcPct val="120000"/>
              </a:lnSpc>
              <a:spcBef>
                <a:spcPts val="600"/>
              </a:spcBef>
              <a:spcAft>
                <a:spcPts val="600"/>
              </a:spcAft>
            </a:pPr>
            <a:r>
              <a:rPr lang="en-US" sz="3400" dirty="0"/>
              <a:t>QI scoring:</a:t>
            </a:r>
          </a:p>
          <a:p>
            <a:pPr marL="857250" lvl="1" indent="-282575">
              <a:lnSpc>
                <a:spcPct val="120000"/>
              </a:lnSpc>
              <a:spcBef>
                <a:spcPts val="0"/>
              </a:spcBef>
              <a:spcAft>
                <a:spcPts val="300"/>
              </a:spcAft>
            </a:pPr>
            <a:r>
              <a:rPr lang="en-US" sz="2300" dirty="0"/>
              <a:t>Focus on the seven Minimum GVs assessed prior to report to SCC in Dec 2019 (see ensuing slides)</a:t>
            </a:r>
          </a:p>
          <a:p>
            <a:pPr marL="857250" lvl="1" indent="-282575">
              <a:lnSpc>
                <a:spcPct val="120000"/>
              </a:lnSpc>
              <a:spcBef>
                <a:spcPts val="0"/>
              </a:spcBef>
              <a:spcAft>
                <a:spcPts val="300"/>
              </a:spcAft>
            </a:pPr>
            <a:r>
              <a:rPr lang="en-US" sz="2300" dirty="0"/>
              <a:t>Evaluate quality scores for 8G-polar and 8G-GPM separately</a:t>
            </a:r>
          </a:p>
          <a:p>
            <a:pPr marL="857250" lvl="1" indent="-282575">
              <a:lnSpc>
                <a:spcPct val="120000"/>
              </a:lnSpc>
              <a:spcBef>
                <a:spcPts val="0"/>
              </a:spcBef>
              <a:spcAft>
                <a:spcPts val="300"/>
              </a:spcAft>
            </a:pPr>
            <a:r>
              <a:rPr lang="en-US" sz="2300" dirty="0"/>
              <a:t>Consider eight (8) separate methodologies for assessing QI scores and uncertainties</a:t>
            </a:r>
          </a:p>
          <a:p>
            <a:pPr marL="857250" lvl="1" indent="-282575">
              <a:lnSpc>
                <a:spcPct val="120000"/>
              </a:lnSpc>
              <a:spcBef>
                <a:spcPts val="0"/>
              </a:spcBef>
              <a:spcAft>
                <a:spcPts val="300"/>
              </a:spcAft>
            </a:pPr>
            <a:r>
              <a:rPr lang="en-US" sz="2300" dirty="0"/>
              <a:t>Define QI scores as the fraction of “successful retrievals” for a given GV, i.e., fraction that yields uncertainties with the stated SATM capabilities</a:t>
            </a:r>
          </a:p>
          <a:p>
            <a:pPr marL="1085850" indent="-623888">
              <a:lnSpc>
                <a:spcPct val="120000"/>
              </a:lnSpc>
              <a:spcBef>
                <a:spcPts val="600"/>
              </a:spcBef>
              <a:spcAft>
                <a:spcPts val="300"/>
              </a:spcAft>
            </a:pPr>
            <a:r>
              <a:rPr lang="en-US" sz="3400" dirty="0"/>
              <a:t>Study </a:t>
            </a:r>
            <a:r>
              <a:rPr lang="en-US" sz="3400"/>
              <a:t>team weigthing </a:t>
            </a:r>
            <a:r>
              <a:rPr lang="en-US" sz="3400" dirty="0"/>
              <a:t>and nudging:</a:t>
            </a:r>
          </a:p>
          <a:p>
            <a:pPr marL="857250" lvl="1" indent="-282575">
              <a:lnSpc>
                <a:spcPct val="120000"/>
              </a:lnSpc>
              <a:spcBef>
                <a:spcPts val="0"/>
              </a:spcBef>
              <a:spcAft>
                <a:spcPts val="300"/>
              </a:spcAft>
            </a:pPr>
            <a:r>
              <a:rPr lang="en-US" sz="2300" dirty="0"/>
              <a:t>Allow every study team member to assign weights to each methodology and GV in each of the three categories Validity/adequacy, Technical readiness, and Representativeness anonymously</a:t>
            </a:r>
          </a:p>
          <a:p>
            <a:pPr marL="857250" lvl="1" indent="-282575">
              <a:lnSpc>
                <a:spcPct val="120000"/>
              </a:lnSpc>
              <a:spcBef>
                <a:spcPts val="0"/>
              </a:spcBef>
              <a:spcAft>
                <a:spcPts val="300"/>
              </a:spcAft>
            </a:pPr>
            <a:r>
              <a:rPr lang="en-US" sz="2300" dirty="0"/>
              <a:t>Weight the QI scores of each methodology and GV by mean of validity, readiness and representativeness</a:t>
            </a:r>
          </a:p>
          <a:p>
            <a:pPr marL="857250" lvl="1" indent="-282575">
              <a:lnSpc>
                <a:spcPct val="120000"/>
              </a:lnSpc>
              <a:spcBef>
                <a:spcPts val="0"/>
              </a:spcBef>
              <a:spcAft>
                <a:spcPts val="300"/>
              </a:spcAft>
            </a:pPr>
            <a:r>
              <a:rPr lang="en-US" sz="2300" dirty="0"/>
              <a:t>In totality, the study team considers the resulting QI scores and uncertainties to be overly optimistic </a:t>
            </a:r>
          </a:p>
          <a:p>
            <a:pPr marL="857250" lvl="1" indent="-282575">
              <a:lnSpc>
                <a:spcPct val="120000"/>
              </a:lnSpc>
              <a:spcBef>
                <a:spcPts val="0"/>
              </a:spcBef>
              <a:spcAft>
                <a:spcPts val="300"/>
              </a:spcAft>
            </a:pPr>
            <a:r>
              <a:rPr lang="en-US" sz="2300" dirty="0"/>
              <a:t>The study team deliberated on probable lower bounds of the success rates of future retrieval </a:t>
            </a:r>
          </a:p>
          <a:p>
            <a:pPr marL="857250" lvl="1" indent="-282575">
              <a:lnSpc>
                <a:spcPct val="120000"/>
              </a:lnSpc>
              <a:spcBef>
                <a:spcPts val="0"/>
              </a:spcBef>
              <a:spcAft>
                <a:spcPts val="300"/>
              </a:spcAft>
            </a:pPr>
            <a:r>
              <a:rPr lang="en-US" sz="2300" dirty="0"/>
              <a:t>These lower bounds were expressed in terms of percentage decreases of successful retrievals and scaled to [0:5] </a:t>
            </a:r>
          </a:p>
          <a:p>
            <a:pPr marL="857250" lvl="1" indent="-282575">
              <a:lnSpc>
                <a:spcPct val="120000"/>
              </a:lnSpc>
              <a:spcBef>
                <a:spcPts val="0"/>
              </a:spcBef>
              <a:spcAft>
                <a:spcPts val="300"/>
              </a:spcAft>
            </a:pPr>
            <a:r>
              <a:rPr lang="en-US" sz="2300" dirty="0"/>
              <a:t>These lower bounds were derived on the basis of  the mean QI scores and mean uncertainties, and represent the study team’s best estimate how the QI scores may decrease in the future, with more complex retrieval sim’s</a:t>
            </a:r>
          </a:p>
          <a:p>
            <a:pPr marL="857250" lvl="1" indent="-282575">
              <a:lnSpc>
                <a:spcPct val="120000"/>
              </a:lnSpc>
              <a:spcBef>
                <a:spcPts val="0"/>
              </a:spcBef>
              <a:spcAft>
                <a:spcPts val="300"/>
              </a:spcAft>
            </a:pPr>
            <a:endParaRPr lang="en-US" sz="2300" dirty="0"/>
          </a:p>
          <a:p>
            <a:pPr marL="857250" lvl="1" indent="-282575">
              <a:lnSpc>
                <a:spcPct val="120000"/>
              </a:lnSpc>
              <a:spcBef>
                <a:spcPts val="0"/>
              </a:spcBef>
              <a:spcAft>
                <a:spcPts val="300"/>
              </a:spcAft>
            </a:pPr>
            <a:endParaRPr lang="en-US" sz="2300" dirty="0"/>
          </a:p>
        </p:txBody>
      </p:sp>
    </p:spTree>
    <p:extLst>
      <p:ext uri="{BB962C8B-B14F-4D97-AF65-F5344CB8AC3E}">
        <p14:creationId xmlns:p14="http://schemas.microsoft.com/office/powerpoint/2010/main" val="724493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07A7-BFE6-46B9-94EB-DC8719E4574D}"/>
              </a:ext>
            </a:extLst>
          </p:cNvPr>
          <p:cNvSpPr>
            <a:spLocks noGrp="1"/>
          </p:cNvSpPr>
          <p:nvPr>
            <p:ph type="title"/>
          </p:nvPr>
        </p:nvSpPr>
        <p:spPr>
          <a:xfrm>
            <a:off x="0" y="12"/>
            <a:ext cx="12174198" cy="1052945"/>
          </a:xfrm>
        </p:spPr>
        <p:txBody>
          <a:bodyPr>
            <a:normAutofit/>
          </a:bodyPr>
          <a:lstStyle/>
          <a:p>
            <a:r>
              <a:rPr lang="en-US" dirty="0"/>
              <a:t>Interface with the Value Framework Team</a:t>
            </a:r>
          </a:p>
        </p:txBody>
      </p:sp>
      <p:sp>
        <p:nvSpPr>
          <p:cNvPr id="4" name="Slide Number Placeholder 3">
            <a:extLst>
              <a:ext uri="{FF2B5EF4-FFF2-40B4-BE49-F238E27FC236}">
                <a16:creationId xmlns:a16="http://schemas.microsoft.com/office/drawing/2014/main" id="{800771D1-CDEB-40CE-A231-39059B3EDF26}"/>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32</a:t>
            </a:fld>
            <a:endParaRPr lang="en-US" b="0">
              <a:solidFill>
                <a:prstClr val="black">
                  <a:tint val="75000"/>
                </a:prstClr>
              </a:solidFill>
              <a:latin typeface="Calibri" panose="020F0502020204030204"/>
              <a:ea typeface="+mn-ea"/>
              <a:cs typeface="+mn-cs"/>
            </a:endParaRPr>
          </a:p>
        </p:txBody>
      </p:sp>
      <p:sp>
        <p:nvSpPr>
          <p:cNvPr id="13" name="TextBox 12">
            <a:extLst>
              <a:ext uri="{FF2B5EF4-FFF2-40B4-BE49-F238E27FC236}">
                <a16:creationId xmlns:a16="http://schemas.microsoft.com/office/drawing/2014/main" id="{0F710402-8524-453D-BDBC-CCB0502FB243}"/>
              </a:ext>
            </a:extLst>
          </p:cNvPr>
          <p:cNvSpPr txBox="1"/>
          <p:nvPr/>
        </p:nvSpPr>
        <p:spPr>
          <a:xfrm>
            <a:off x="56392" y="1026926"/>
            <a:ext cx="4502908" cy="584775"/>
          </a:xfrm>
          <a:prstGeom prst="rect">
            <a:avLst/>
          </a:prstGeom>
          <a:noFill/>
        </p:spPr>
        <p:txBody>
          <a:bodyPr wrap="square" rtlCol="0">
            <a:spAutoFit/>
          </a:bodyPr>
          <a:lstStyle/>
          <a:p>
            <a:pPr algn="l"/>
            <a:r>
              <a:rPr lang="en-US" sz="3200" b="0" dirty="0">
                <a:latin typeface="+mn-lt"/>
              </a:rPr>
              <a:t>Expected by the VF Team:</a:t>
            </a:r>
          </a:p>
        </p:txBody>
      </p:sp>
      <p:sp>
        <p:nvSpPr>
          <p:cNvPr id="7" name="Rectangle 6">
            <a:extLst>
              <a:ext uri="{FF2B5EF4-FFF2-40B4-BE49-F238E27FC236}">
                <a16:creationId xmlns:a16="http://schemas.microsoft.com/office/drawing/2014/main" id="{2DEEA2DB-FDFD-41C0-8CA7-077E1C01E230}"/>
              </a:ext>
            </a:extLst>
          </p:cNvPr>
          <p:cNvSpPr/>
          <p:nvPr/>
        </p:nvSpPr>
        <p:spPr>
          <a:xfrm>
            <a:off x="10050231" y="1074072"/>
            <a:ext cx="1456424" cy="523220"/>
          </a:xfrm>
          <a:prstGeom prst="rect">
            <a:avLst/>
          </a:prstGeom>
        </p:spPr>
        <p:txBody>
          <a:bodyPr wrap="none">
            <a:spAutoFit/>
          </a:bodyPr>
          <a:lstStyle/>
          <a:p>
            <a:pPr algn="l">
              <a:spcBef>
                <a:spcPts val="0"/>
              </a:spcBef>
            </a:pPr>
            <a:r>
              <a:rPr lang="en-US" sz="1400" b="0" dirty="0">
                <a:latin typeface="+mn-lt"/>
              </a:rPr>
              <a:t>Format: %8.3f</a:t>
            </a:r>
          </a:p>
          <a:p>
            <a:pPr algn="l">
              <a:spcBef>
                <a:spcPts val="0"/>
              </a:spcBef>
            </a:pPr>
            <a:r>
              <a:rPr lang="en-US" sz="1400" b="0" dirty="0">
                <a:latin typeface="+mn-lt"/>
              </a:rPr>
              <a:t>Fill value 999.000</a:t>
            </a:r>
          </a:p>
        </p:txBody>
      </p:sp>
      <p:pic>
        <p:nvPicPr>
          <p:cNvPr id="21" name="Picture 20">
            <a:extLst>
              <a:ext uri="{FF2B5EF4-FFF2-40B4-BE49-F238E27FC236}">
                <a16:creationId xmlns:a16="http://schemas.microsoft.com/office/drawing/2014/main" id="{732E87F9-9C16-4DA5-95E7-303295031C5A}"/>
              </a:ext>
            </a:extLst>
          </p:cNvPr>
          <p:cNvPicPr>
            <a:picLocks noChangeAspect="1"/>
          </p:cNvPicPr>
          <p:nvPr/>
        </p:nvPicPr>
        <p:blipFill>
          <a:blip r:embed="rId2"/>
          <a:stretch>
            <a:fillRect/>
          </a:stretch>
        </p:blipFill>
        <p:spPr>
          <a:xfrm>
            <a:off x="8282051" y="1597292"/>
            <a:ext cx="3703520" cy="4917974"/>
          </a:xfrm>
          <a:prstGeom prst="rect">
            <a:avLst/>
          </a:prstGeom>
          <a:solidFill>
            <a:schemeClr val="bg1"/>
          </a:solidFill>
        </p:spPr>
      </p:pic>
      <p:graphicFrame>
        <p:nvGraphicFramePr>
          <p:cNvPr id="3" name="Table 2">
            <a:extLst>
              <a:ext uri="{FF2B5EF4-FFF2-40B4-BE49-F238E27FC236}">
                <a16:creationId xmlns:a16="http://schemas.microsoft.com/office/drawing/2014/main" id="{0C88521C-4A50-46C6-B403-6BD494382FCC}"/>
              </a:ext>
            </a:extLst>
          </p:cNvPr>
          <p:cNvGraphicFramePr>
            <a:graphicFrameLocks noGrp="1"/>
          </p:cNvGraphicFramePr>
          <p:nvPr>
            <p:extLst>
              <p:ext uri="{D42A27DB-BD31-4B8C-83A1-F6EECF244321}">
                <p14:modId xmlns:p14="http://schemas.microsoft.com/office/powerpoint/2010/main" val="2535317854"/>
              </p:ext>
            </p:extLst>
          </p:nvPr>
        </p:nvGraphicFramePr>
        <p:xfrm>
          <a:off x="233130" y="1704204"/>
          <a:ext cx="4078519" cy="4504512"/>
        </p:xfrm>
        <a:graphic>
          <a:graphicData uri="http://schemas.openxmlformats.org/drawingml/2006/table">
            <a:tbl>
              <a:tblPr/>
              <a:tblGrid>
                <a:gridCol w="4078519">
                  <a:extLst>
                    <a:ext uri="{9D8B030D-6E8A-4147-A177-3AD203B41FA5}">
                      <a16:colId xmlns:a16="http://schemas.microsoft.com/office/drawing/2014/main" val="1443839975"/>
                    </a:ext>
                  </a:extLst>
                </a:gridCol>
              </a:tblGrid>
              <a:tr h="216640">
                <a:tc>
                  <a:txBody>
                    <a:bodyPr/>
                    <a:lstStyle/>
                    <a:p>
                      <a:pPr algn="l" fontAlgn="b"/>
                      <a:r>
                        <a:rPr lang="en-US" sz="1400" b="1" i="0" u="none" strike="noStrike">
                          <a:solidFill>
                            <a:srgbClr val="000000"/>
                          </a:solidFill>
                          <a:effectLst/>
                          <a:latin typeface="Calibri" panose="020F0502020204030204" pitchFamily="34" charset="0"/>
                        </a:rPr>
                        <a:t>Aerosol Extinction (Total)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715169936"/>
                  </a:ext>
                </a:extLst>
              </a:tr>
              <a:tr h="216640">
                <a:tc>
                  <a:txBody>
                    <a:bodyPr/>
                    <a:lstStyle/>
                    <a:p>
                      <a:pPr algn="l" fontAlgn="b"/>
                      <a:r>
                        <a:rPr lang="en-US" sz="1400" b="0" i="0" u="none" strike="noStrike">
                          <a:solidFill>
                            <a:srgbClr val="000000"/>
                          </a:solidFill>
                          <a:effectLst/>
                          <a:latin typeface="Calibri" panose="020F0502020204030204" pitchFamily="34" charset="0"/>
                        </a:rPr>
                        <a:t>Aerosol Non-Spherical Extinction Fraction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2427861211"/>
                  </a:ext>
                </a:extLst>
              </a:tr>
              <a:tr h="216640">
                <a:tc>
                  <a:txBody>
                    <a:bodyPr/>
                    <a:lstStyle/>
                    <a:p>
                      <a:pPr algn="l" fontAlgn="b"/>
                      <a:r>
                        <a:rPr lang="en-US" sz="1400" b="1" i="0" u="none" strike="noStrike">
                          <a:solidFill>
                            <a:srgbClr val="000000"/>
                          </a:solidFill>
                          <a:effectLst/>
                          <a:latin typeface="Calibri" panose="020F0502020204030204" pitchFamily="34" charset="0"/>
                        </a:rPr>
                        <a:t>Aerosol Optical Depth​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733396162"/>
                  </a:ext>
                </a:extLst>
              </a:tr>
              <a:tr h="211585">
                <a:tc>
                  <a:txBody>
                    <a:bodyPr/>
                    <a:lstStyle/>
                    <a:p>
                      <a:pPr algn="l" fontAlgn="b"/>
                      <a:r>
                        <a:rPr lang="en-US" sz="1400" b="1" i="0" u="none" strike="noStrike" dirty="0">
                          <a:solidFill>
                            <a:srgbClr val="000000"/>
                          </a:solidFill>
                          <a:effectLst/>
                          <a:latin typeface="Calibri" panose="020F0502020204030204" pitchFamily="34" charset="0"/>
                        </a:rPr>
                        <a:t>Aerosol Absorption Optical Depth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504542490"/>
                  </a:ext>
                </a:extLst>
              </a:tr>
              <a:tr h="211585">
                <a:tc>
                  <a:txBody>
                    <a:bodyPr/>
                    <a:lstStyle/>
                    <a:p>
                      <a:pPr algn="l" fontAlgn="b"/>
                      <a:r>
                        <a:rPr lang="en-US" sz="1400" b="1" i="0" u="none" strike="noStrike">
                          <a:solidFill>
                            <a:srgbClr val="000000"/>
                          </a:solidFill>
                          <a:effectLst/>
                          <a:latin typeface="Calibri" panose="020F0502020204030204" pitchFamily="34" charset="0"/>
                        </a:rPr>
                        <a:t>Aerosol Fine Mode Optical Depth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62931639"/>
                  </a:ext>
                </a:extLst>
              </a:tr>
              <a:tr h="211585">
                <a:tc>
                  <a:txBody>
                    <a:bodyPr/>
                    <a:lstStyle/>
                    <a:p>
                      <a:pPr algn="l" fontAlgn="b"/>
                      <a:r>
                        <a:rPr lang="en-US" sz="1400" b="1" i="0" u="none" strike="noStrike">
                          <a:solidFill>
                            <a:srgbClr val="000000"/>
                          </a:solidFill>
                          <a:effectLst/>
                          <a:latin typeface="Calibri" panose="020F0502020204030204" pitchFamily="34" charset="0"/>
                        </a:rPr>
                        <a:t>Aerosol Real Index of Refraction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2623122582"/>
                  </a:ext>
                </a:extLst>
              </a:tr>
              <a:tr h="211585">
                <a:tc>
                  <a:txBody>
                    <a:bodyPr/>
                    <a:lstStyle/>
                    <a:p>
                      <a:pPr algn="l" fontAlgn="b"/>
                      <a:r>
                        <a:rPr lang="en-US" sz="1400" b="1" i="0" u="none" strike="noStrike" dirty="0">
                          <a:solidFill>
                            <a:srgbClr val="000000"/>
                          </a:solidFill>
                          <a:effectLst/>
                          <a:latin typeface="Calibri" panose="020F0502020204030204" pitchFamily="34" charset="0"/>
                        </a:rPr>
                        <a:t>Aerosol Imaginary Index of Refraction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010806885"/>
                  </a:ext>
                </a:extLst>
              </a:tr>
              <a:tr h="211585">
                <a:tc>
                  <a:txBody>
                    <a:bodyPr/>
                    <a:lstStyle/>
                    <a:p>
                      <a:pPr algn="l" fontAlgn="b"/>
                      <a:r>
                        <a:rPr lang="en-US" sz="1400" b="0" i="0" u="none" strike="noStrike">
                          <a:solidFill>
                            <a:srgbClr val="000000"/>
                          </a:solidFill>
                          <a:effectLst/>
                          <a:latin typeface="Calibri" panose="020F0502020204030204" pitchFamily="34" charset="0"/>
                        </a:rPr>
                        <a:t>Aerosol Non-Spherical AOD Fraction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323375254"/>
                  </a:ext>
                </a:extLst>
              </a:tr>
              <a:tr h="211585">
                <a:tc>
                  <a:txBody>
                    <a:bodyPr/>
                    <a:lstStyle/>
                    <a:p>
                      <a:pPr algn="l" fontAlgn="b"/>
                      <a:r>
                        <a:rPr lang="en-US" sz="1400" b="1" i="0" u="none" strike="noStrike">
                          <a:solidFill>
                            <a:srgbClr val="000000"/>
                          </a:solidFill>
                          <a:effectLst/>
                          <a:latin typeface="Calibri" panose="020F0502020204030204" pitchFamily="34" charset="0"/>
                        </a:rPr>
                        <a:t>Aerosol Extinction to Backscatter Ratio​ (column)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01211978"/>
                  </a:ext>
                </a:extLst>
              </a:tr>
              <a:tr h="211585">
                <a:tc>
                  <a:txBody>
                    <a:bodyPr/>
                    <a:lstStyle/>
                    <a:p>
                      <a:pPr algn="l" fontAlgn="b"/>
                      <a:r>
                        <a:rPr lang="en-US" sz="1400" b="0" i="0" u="none" strike="noStrike">
                          <a:solidFill>
                            <a:srgbClr val="000000"/>
                          </a:solidFill>
                          <a:effectLst/>
                          <a:latin typeface="Calibri" panose="020F0502020204030204" pitchFamily="34" charset="0"/>
                        </a:rPr>
                        <a:t>Aerosol-Cloud Feature Mask​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3605490501"/>
                  </a:ext>
                </a:extLst>
              </a:tr>
              <a:tr h="211585">
                <a:tc>
                  <a:txBody>
                    <a:bodyPr/>
                    <a:lstStyle/>
                    <a:p>
                      <a:pPr algn="l" fontAlgn="b"/>
                      <a:r>
                        <a:rPr lang="en-US" sz="1400" b="0" i="0" u="none" strike="noStrike">
                          <a:solidFill>
                            <a:srgbClr val="000000"/>
                          </a:solidFill>
                          <a:effectLst/>
                          <a:latin typeface="Calibri" panose="020F0502020204030204" pitchFamily="34" charset="0"/>
                        </a:rPr>
                        <a:t>Cloud Mask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431627221"/>
                  </a:ext>
                </a:extLst>
              </a:tr>
              <a:tr h="211585">
                <a:tc>
                  <a:txBody>
                    <a:bodyPr/>
                    <a:lstStyle/>
                    <a:p>
                      <a:pPr algn="l" fontAlgn="b"/>
                      <a:r>
                        <a:rPr lang="en-US" sz="1400" b="0" i="0" u="none" strike="noStrike">
                          <a:solidFill>
                            <a:srgbClr val="000000"/>
                          </a:solidFill>
                          <a:effectLst/>
                          <a:latin typeface="Calibri" panose="020F0502020204030204" pitchFamily="34" charset="0"/>
                        </a:rPr>
                        <a:t>Planetary Boundary Layer Height​​</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1896143261"/>
                  </a:ext>
                </a:extLst>
              </a:tr>
              <a:tr h="211585">
                <a:tc>
                  <a:txBody>
                    <a:bodyPr/>
                    <a:lstStyle/>
                    <a:p>
                      <a:pPr algn="l" fontAlgn="b"/>
                      <a:r>
                        <a:rPr lang="en-US" sz="1400" b="0" i="0" u="none" strike="noStrike">
                          <a:solidFill>
                            <a:srgbClr val="000000"/>
                          </a:solidFill>
                          <a:effectLst/>
                          <a:latin typeface="Calibri" panose="020F0502020204030204" pitchFamily="34" charset="0"/>
                        </a:rPr>
                        <a:t>Environmental Temperature​</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924231529"/>
                  </a:ext>
                </a:extLst>
              </a:tr>
              <a:tr h="211585">
                <a:tc>
                  <a:txBody>
                    <a:bodyPr/>
                    <a:lstStyle/>
                    <a:p>
                      <a:pPr algn="l" fontAlgn="b"/>
                      <a:r>
                        <a:rPr lang="en-US" sz="1400" b="0" i="0" u="none" strike="noStrike">
                          <a:solidFill>
                            <a:srgbClr val="000000"/>
                          </a:solidFill>
                          <a:effectLst/>
                          <a:latin typeface="Calibri" panose="020F0502020204030204" pitchFamily="34" charset="0"/>
                        </a:rPr>
                        <a:t>Environmental Humidity​</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E7F1"/>
                    </a:solidFill>
                  </a:tcPr>
                </a:tc>
                <a:extLst>
                  <a:ext uri="{0D108BD9-81ED-4DB2-BD59-A6C34878D82A}">
                    <a16:rowId xmlns:a16="http://schemas.microsoft.com/office/drawing/2014/main" val="2632627873"/>
                  </a:ext>
                </a:extLst>
              </a:tr>
              <a:tr h="227472">
                <a:tc>
                  <a:txBody>
                    <a:bodyPr/>
                    <a:lstStyle/>
                    <a:p>
                      <a:pPr algn="l" fontAlgn="ctr"/>
                      <a:r>
                        <a:rPr lang="en-US" sz="1400" b="1" i="0" u="none" strike="noStrike">
                          <a:solidFill>
                            <a:srgbClr val="000000"/>
                          </a:solidFill>
                          <a:effectLst/>
                          <a:latin typeface="Calibri" panose="020F0502020204030204" pitchFamily="34" charset="0"/>
                        </a:rPr>
                        <a:t>Aerosol PM2.5 Concentration ​</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3907856160"/>
                  </a:ext>
                </a:extLst>
              </a:tr>
              <a:tr h="211585">
                <a:tc>
                  <a:txBody>
                    <a:bodyPr/>
                    <a:lstStyle/>
                    <a:p>
                      <a:pPr algn="l" fontAlgn="ctr"/>
                      <a:r>
                        <a:rPr lang="en-US" sz="1400" b="1" i="0" u="none" strike="noStrike">
                          <a:solidFill>
                            <a:srgbClr val="000000"/>
                          </a:solidFill>
                          <a:effectLst/>
                          <a:latin typeface="Calibri" panose="020F0502020204030204" pitchFamily="34" charset="0"/>
                        </a:rPr>
                        <a:t>Aerosol Effective Radius (profile)</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18333378"/>
                  </a:ext>
                </a:extLst>
              </a:tr>
              <a:tr h="211585">
                <a:tc>
                  <a:txBody>
                    <a:bodyPr/>
                    <a:lstStyle/>
                    <a:p>
                      <a:pPr algn="l" fontAlgn="ctr"/>
                      <a:r>
                        <a:rPr lang="en-US" sz="1400" b="1" i="0" u="none" strike="noStrike">
                          <a:solidFill>
                            <a:srgbClr val="000000"/>
                          </a:solidFill>
                          <a:effectLst/>
                          <a:latin typeface="Calibri" panose="020F0502020204030204" pitchFamily="34" charset="0"/>
                        </a:rPr>
                        <a:t>Aerosol Absorption ​(profile)</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105553659"/>
                  </a:ext>
                </a:extLst>
              </a:tr>
              <a:tr h="211585">
                <a:tc>
                  <a:txBody>
                    <a:bodyPr/>
                    <a:lstStyle/>
                    <a:p>
                      <a:pPr algn="l" fontAlgn="ctr"/>
                      <a:r>
                        <a:rPr lang="fr-FR" sz="1400" b="1" i="0" u="none" strike="noStrike">
                          <a:solidFill>
                            <a:srgbClr val="000000"/>
                          </a:solidFill>
                          <a:effectLst/>
                          <a:latin typeface="Calibri" panose="020F0502020204030204" pitchFamily="34" charset="0"/>
                        </a:rPr>
                        <a:t>Aerosol Fine Mode Extinction ​(profile)</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3725276651"/>
                  </a:ext>
                </a:extLst>
              </a:tr>
              <a:tr h="211585">
                <a:tc>
                  <a:txBody>
                    <a:bodyPr/>
                    <a:lstStyle/>
                    <a:p>
                      <a:pPr algn="l" fontAlgn="ctr"/>
                      <a:r>
                        <a:rPr lang="en-US" sz="1400" b="1" i="0" u="none" strike="noStrike">
                          <a:solidFill>
                            <a:srgbClr val="000000"/>
                          </a:solidFill>
                          <a:effectLst/>
                          <a:latin typeface="Calibri" panose="020F0502020204030204" pitchFamily="34" charset="0"/>
                        </a:rPr>
                        <a:t>Aerosol Extinction to Backscatter Ratio (profile)</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1490285045"/>
                  </a:ext>
                </a:extLst>
              </a:tr>
              <a:tr h="211585">
                <a:tc>
                  <a:txBody>
                    <a:bodyPr/>
                    <a:lstStyle/>
                    <a:p>
                      <a:pPr algn="l" fontAlgn="ctr"/>
                      <a:r>
                        <a:rPr lang="en-US" sz="1400" b="0" i="0" u="none" strike="noStrike">
                          <a:solidFill>
                            <a:srgbClr val="000000"/>
                          </a:solidFill>
                          <a:effectLst/>
                          <a:latin typeface="Calibri" panose="020F0502020204030204" pitchFamily="34" charset="0"/>
                        </a:rPr>
                        <a:t>Environmental Horizontal Wind​</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3926407501"/>
                  </a:ext>
                </a:extLst>
              </a:tr>
              <a:tr h="211585">
                <a:tc>
                  <a:txBody>
                    <a:bodyPr/>
                    <a:lstStyle/>
                    <a:p>
                      <a:pPr algn="l" fontAlgn="ctr"/>
                      <a:r>
                        <a:rPr lang="en-US" sz="1400" b="0" i="0" u="none" strike="noStrike" dirty="0">
                          <a:solidFill>
                            <a:srgbClr val="000000"/>
                          </a:solidFill>
                          <a:effectLst/>
                          <a:latin typeface="Calibri" panose="020F0502020204030204" pitchFamily="34" charset="0"/>
                        </a:rPr>
                        <a:t>Environmental Vertical Wind​</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6E0"/>
                    </a:solidFill>
                  </a:tcPr>
                </a:tc>
                <a:extLst>
                  <a:ext uri="{0D108BD9-81ED-4DB2-BD59-A6C34878D82A}">
                    <a16:rowId xmlns:a16="http://schemas.microsoft.com/office/drawing/2014/main" val="1102987924"/>
                  </a:ext>
                </a:extLst>
              </a:tr>
            </a:tbl>
          </a:graphicData>
        </a:graphic>
      </p:graphicFrame>
      <p:pic>
        <p:nvPicPr>
          <p:cNvPr id="14" name="Picture 13">
            <a:extLst>
              <a:ext uri="{FF2B5EF4-FFF2-40B4-BE49-F238E27FC236}">
                <a16:creationId xmlns:a16="http://schemas.microsoft.com/office/drawing/2014/main" id="{8D52527E-85C1-4263-9B10-704AC98C1E0E}"/>
              </a:ext>
            </a:extLst>
          </p:cNvPr>
          <p:cNvPicPr>
            <a:picLocks noChangeAspect="1"/>
          </p:cNvPicPr>
          <p:nvPr/>
        </p:nvPicPr>
        <p:blipFill>
          <a:blip r:embed="rId3"/>
          <a:stretch>
            <a:fillRect/>
          </a:stretch>
        </p:blipFill>
        <p:spPr>
          <a:xfrm>
            <a:off x="5641298" y="126110"/>
            <a:ext cx="4696502" cy="6242839"/>
          </a:xfrm>
          <a:prstGeom prst="rect">
            <a:avLst/>
          </a:prstGeom>
          <a:solidFill>
            <a:schemeClr val="bg1"/>
          </a:solidFill>
        </p:spPr>
      </p:pic>
      <p:cxnSp>
        <p:nvCxnSpPr>
          <p:cNvPr id="8" name="Straight Arrow Connector 7">
            <a:extLst>
              <a:ext uri="{FF2B5EF4-FFF2-40B4-BE49-F238E27FC236}">
                <a16:creationId xmlns:a16="http://schemas.microsoft.com/office/drawing/2014/main" id="{25E2F851-48BD-4B99-9269-68D236BC026E}"/>
              </a:ext>
            </a:extLst>
          </p:cNvPr>
          <p:cNvCxnSpPr>
            <a:cxnSpLocks/>
          </p:cNvCxnSpPr>
          <p:nvPr/>
        </p:nvCxnSpPr>
        <p:spPr>
          <a:xfrm>
            <a:off x="4311649" y="1803400"/>
            <a:ext cx="1409701" cy="2095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46AED05-E651-4F12-B60D-D12F4618BD7A}"/>
              </a:ext>
            </a:extLst>
          </p:cNvPr>
          <p:cNvCxnSpPr>
            <a:cxnSpLocks/>
          </p:cNvCxnSpPr>
          <p:nvPr/>
        </p:nvCxnSpPr>
        <p:spPr>
          <a:xfrm>
            <a:off x="4311649" y="1803400"/>
            <a:ext cx="1409701" cy="3746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D92AAD4-5C6A-4581-AE7C-EEB836854524}"/>
              </a:ext>
            </a:extLst>
          </p:cNvPr>
          <p:cNvCxnSpPr>
            <a:cxnSpLocks/>
          </p:cNvCxnSpPr>
          <p:nvPr/>
        </p:nvCxnSpPr>
        <p:spPr>
          <a:xfrm>
            <a:off x="4311649" y="1803400"/>
            <a:ext cx="1409701" cy="55874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BF41432-0F95-4A5E-9095-0A6C7BA734A4}"/>
              </a:ext>
            </a:extLst>
          </p:cNvPr>
          <p:cNvCxnSpPr>
            <a:cxnSpLocks/>
          </p:cNvCxnSpPr>
          <p:nvPr/>
        </p:nvCxnSpPr>
        <p:spPr>
          <a:xfrm>
            <a:off x="4311649" y="1803400"/>
            <a:ext cx="1409701" cy="6731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0CEAA4-DDAC-4892-9D2B-6C810B42A347}"/>
              </a:ext>
            </a:extLst>
          </p:cNvPr>
          <p:cNvCxnSpPr>
            <a:cxnSpLocks/>
          </p:cNvCxnSpPr>
          <p:nvPr/>
        </p:nvCxnSpPr>
        <p:spPr>
          <a:xfrm>
            <a:off x="4311649" y="1803400"/>
            <a:ext cx="1409701" cy="83521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7260C8B-BE45-4C2E-8CC3-A98BABB9D560}"/>
              </a:ext>
            </a:extLst>
          </p:cNvPr>
          <p:cNvCxnSpPr>
            <a:cxnSpLocks/>
          </p:cNvCxnSpPr>
          <p:nvPr/>
        </p:nvCxnSpPr>
        <p:spPr>
          <a:xfrm>
            <a:off x="4311649" y="1803400"/>
            <a:ext cx="1409701" cy="10223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4368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4349D-B3E5-45C8-96EB-E1756AA4C567}"/>
              </a:ext>
            </a:extLst>
          </p:cNvPr>
          <p:cNvSpPr>
            <a:spLocks noGrp="1"/>
          </p:cNvSpPr>
          <p:nvPr>
            <p:ph type="title"/>
          </p:nvPr>
        </p:nvSpPr>
        <p:spPr/>
        <p:txBody>
          <a:bodyPr/>
          <a:lstStyle/>
          <a:p>
            <a:r>
              <a:rPr lang="en-US" dirty="0"/>
              <a:t>Computational resource estimate</a:t>
            </a:r>
          </a:p>
        </p:txBody>
      </p:sp>
      <p:sp>
        <p:nvSpPr>
          <p:cNvPr id="4" name="Slide Number Placeholder 3">
            <a:extLst>
              <a:ext uri="{FF2B5EF4-FFF2-40B4-BE49-F238E27FC236}">
                <a16:creationId xmlns:a16="http://schemas.microsoft.com/office/drawing/2014/main" id="{9C2F59D7-5668-442A-BB6F-273451C62BD1}"/>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33</a:t>
            </a:fld>
            <a:endParaRPr lang="en-US" b="0">
              <a:solidFill>
                <a:prstClr val="black">
                  <a:tint val="75000"/>
                </a:prstClr>
              </a:solidFill>
              <a:latin typeface="Calibri" panose="020F0502020204030204"/>
              <a:ea typeface="+mn-ea"/>
              <a:cs typeface="+mn-cs"/>
            </a:endParaRPr>
          </a:p>
        </p:txBody>
      </p:sp>
      <p:sp>
        <p:nvSpPr>
          <p:cNvPr id="5" name="TextBox 4">
            <a:extLst>
              <a:ext uri="{FF2B5EF4-FFF2-40B4-BE49-F238E27FC236}">
                <a16:creationId xmlns:a16="http://schemas.microsoft.com/office/drawing/2014/main" id="{00088978-BBF7-4DED-83CE-358371FC549D}"/>
              </a:ext>
            </a:extLst>
          </p:cNvPr>
          <p:cNvSpPr txBox="1"/>
          <p:nvPr/>
        </p:nvSpPr>
        <p:spPr>
          <a:xfrm>
            <a:off x="1" y="1215419"/>
            <a:ext cx="11985570" cy="5274521"/>
          </a:xfrm>
          <a:prstGeom prst="rect">
            <a:avLst/>
          </a:prstGeom>
          <a:noFill/>
        </p:spPr>
        <p:txBody>
          <a:bodyPr wrap="square" rtlCol="0">
            <a:spAutoFit/>
          </a:bodyPr>
          <a:lstStyle/>
          <a:p>
            <a:pPr algn="l" defTabSz="560961" fontAlgn="auto">
              <a:spcBef>
                <a:spcPts val="0"/>
              </a:spcBef>
              <a:spcAft>
                <a:spcPts val="0"/>
              </a:spcAft>
            </a:pPr>
            <a:r>
              <a:rPr lang="en-US" sz="2667" b="0" dirty="0">
                <a:solidFill>
                  <a:prstClr val="black"/>
                </a:solidFill>
                <a:latin typeface="Calibri" panose="020F0502020204030204"/>
                <a:ea typeface="+mn-ea"/>
                <a:cs typeface="+mn-cs"/>
              </a:rPr>
              <a:t>OU example - for current canonical cases: </a:t>
            </a:r>
            <a:endParaRPr lang="en-US" sz="2208" b="0" dirty="0">
              <a:solidFill>
                <a:prstClr val="black"/>
              </a:solidFill>
              <a:latin typeface="Calibri" panose="020F0502020204030204"/>
              <a:ea typeface="+mn-ea"/>
              <a:cs typeface="+mn-cs"/>
            </a:endParaRPr>
          </a:p>
          <a:p>
            <a:pPr indent="-91440" algn="l">
              <a:lnSpc>
                <a:spcPct val="150000"/>
              </a:lnSpc>
              <a:spcBef>
                <a:spcPts val="600"/>
              </a:spcBef>
              <a:spcAft>
                <a:spcPts val="0"/>
              </a:spcAft>
            </a:pPr>
            <a:r>
              <a:rPr lang="en-US" dirty="0">
                <a:latin typeface="+mn-lt"/>
              </a:rPr>
              <a:t>Instrument combinations:</a:t>
            </a:r>
          </a:p>
          <a:p>
            <a:pPr marL="457200" indent="457200" algn="l">
              <a:spcBef>
                <a:spcPts val="600"/>
              </a:spcBef>
              <a:spcAft>
                <a:spcPts val="0"/>
              </a:spcAft>
            </a:pPr>
            <a:r>
              <a:rPr lang="en-US" b="0" dirty="0">
                <a:latin typeface="+mn-lt"/>
              </a:rPr>
              <a:t>SSP: 3xlidar-only (fast), 1xpol, 3xlidar+pol</a:t>
            </a:r>
          </a:p>
          <a:p>
            <a:pPr marL="457200" indent="457200" algn="l">
              <a:spcBef>
                <a:spcPts val="600"/>
              </a:spcBef>
              <a:spcAft>
                <a:spcPts val="0"/>
              </a:spcAft>
            </a:pPr>
            <a:r>
              <a:rPr lang="en-US" b="0" dirty="0">
                <a:latin typeface="+mn-lt"/>
              </a:rPr>
              <a:t>SSG: 1xlidar, 1xpol, 1lidar+pol</a:t>
            </a:r>
          </a:p>
          <a:p>
            <a:pPr indent="-91440" algn="l">
              <a:lnSpc>
                <a:spcPct val="150000"/>
              </a:lnSpc>
              <a:spcBef>
                <a:spcPts val="600"/>
              </a:spcBef>
              <a:spcAft>
                <a:spcPts val="0"/>
              </a:spcAft>
            </a:pPr>
            <a:r>
              <a:rPr lang="en-US" dirty="0">
                <a:latin typeface="+mn-lt"/>
              </a:rPr>
              <a:t>Number of runs </a:t>
            </a:r>
            <a:r>
              <a:rPr lang="en-US" strike="sngStrike" dirty="0">
                <a:solidFill>
                  <a:srgbClr val="FF0000"/>
                </a:solidFill>
                <a:latin typeface="+mn-lt"/>
              </a:rPr>
              <a:t>per viewing geometry</a:t>
            </a:r>
            <a:r>
              <a:rPr lang="en-US" dirty="0">
                <a:latin typeface="+mn-lt"/>
              </a:rPr>
              <a:t>:</a:t>
            </a:r>
          </a:p>
          <a:p>
            <a:pPr marL="457200" indent="457200" algn="l">
              <a:spcBef>
                <a:spcPts val="600"/>
              </a:spcBef>
              <a:spcAft>
                <a:spcPts val="0"/>
              </a:spcAft>
            </a:pPr>
            <a:r>
              <a:rPr lang="en-US" b="0" dirty="0">
                <a:latin typeface="+mn-lt"/>
              </a:rPr>
              <a:t>9 cases * 3 surfaces * </a:t>
            </a:r>
            <a:r>
              <a:rPr lang="en-US" b="0" dirty="0">
                <a:solidFill>
                  <a:srgbClr val="FF0000"/>
                </a:solidFill>
                <a:latin typeface="+mn-lt"/>
              </a:rPr>
              <a:t>500</a:t>
            </a:r>
            <a:r>
              <a:rPr lang="en-US" b="0" dirty="0">
                <a:latin typeface="+mn-lt"/>
              </a:rPr>
              <a:t> perturbations (noise + initial guess [surface + aerosol] + geometry angles) * 6 </a:t>
            </a:r>
            <a:r>
              <a:rPr lang="en-US" b="0" dirty="0" err="1">
                <a:latin typeface="+mn-lt"/>
              </a:rPr>
              <a:t>Instru</a:t>
            </a:r>
            <a:r>
              <a:rPr lang="en-US" b="0" dirty="0">
                <a:latin typeface="+mn-lt"/>
              </a:rPr>
              <a:t>. </a:t>
            </a:r>
            <a:r>
              <a:rPr lang="en-US" b="0" dirty="0" err="1">
                <a:latin typeface="+mn-lt"/>
              </a:rPr>
              <a:t>Combin</a:t>
            </a:r>
            <a:r>
              <a:rPr lang="en-US" b="0" dirty="0">
                <a:latin typeface="+mn-lt"/>
              </a:rPr>
              <a:t>.  = 81,000 runs</a:t>
            </a:r>
          </a:p>
          <a:p>
            <a:pPr indent="-91440" algn="l">
              <a:lnSpc>
                <a:spcPct val="150000"/>
              </a:lnSpc>
              <a:spcBef>
                <a:spcPts val="600"/>
              </a:spcBef>
              <a:spcAft>
                <a:spcPts val="0"/>
              </a:spcAft>
            </a:pPr>
            <a:r>
              <a:rPr lang="en-US" dirty="0">
                <a:latin typeface="+mn-lt"/>
              </a:rPr>
              <a:t>Number of core hours per simulation for OU setup:</a:t>
            </a:r>
          </a:p>
          <a:p>
            <a:pPr marL="457200" indent="457200" algn="l">
              <a:spcBef>
                <a:spcPts val="600"/>
              </a:spcBef>
              <a:spcAft>
                <a:spcPts val="0"/>
              </a:spcAft>
            </a:pPr>
            <a:r>
              <a:rPr lang="en-US" b="0" dirty="0">
                <a:latin typeface="+mn-lt"/>
              </a:rPr>
              <a:t>81,000 runs * 1 [cores/run] x </a:t>
            </a:r>
            <a:r>
              <a:rPr lang="en-US" b="0" dirty="0">
                <a:solidFill>
                  <a:srgbClr val="FF0000"/>
                </a:solidFill>
                <a:latin typeface="+mn-lt"/>
              </a:rPr>
              <a:t>0.75</a:t>
            </a:r>
            <a:r>
              <a:rPr lang="en-US" b="0" dirty="0">
                <a:latin typeface="+mn-lt"/>
              </a:rPr>
              <a:t> </a:t>
            </a:r>
            <a:r>
              <a:rPr lang="en-US" b="0" dirty="0" err="1">
                <a:latin typeface="+mn-lt"/>
              </a:rPr>
              <a:t>hrs</a:t>
            </a:r>
            <a:r>
              <a:rPr lang="en-US" b="0" dirty="0">
                <a:latin typeface="+mn-lt"/>
              </a:rPr>
              <a:t> = 60,750 core </a:t>
            </a:r>
            <a:r>
              <a:rPr lang="en-US" b="0" dirty="0" err="1">
                <a:latin typeface="+mn-lt"/>
              </a:rPr>
              <a:t>hrs</a:t>
            </a:r>
            <a:endParaRPr lang="en-US" b="0" dirty="0">
              <a:latin typeface="+mn-lt"/>
            </a:endParaRPr>
          </a:p>
          <a:p>
            <a:pPr indent="-91440" algn="l">
              <a:lnSpc>
                <a:spcPct val="150000"/>
              </a:lnSpc>
              <a:spcBef>
                <a:spcPts val="600"/>
              </a:spcBef>
              <a:spcAft>
                <a:spcPts val="0"/>
              </a:spcAft>
            </a:pPr>
            <a:r>
              <a:rPr lang="en-US" dirty="0">
                <a:latin typeface="+mn-lt"/>
              </a:rPr>
              <a:t>Computational time, with 18 nodes and  (64+26) cores/node from condominium, plus 82 nodes and (20+10) cores/node from OSCER:</a:t>
            </a:r>
          </a:p>
          <a:p>
            <a:pPr marL="457200" indent="457200" algn="l">
              <a:spcBef>
                <a:spcPts val="600"/>
              </a:spcBef>
              <a:spcAft>
                <a:spcPts val="0"/>
              </a:spcAft>
            </a:pPr>
            <a:r>
              <a:rPr lang="en-US" b="0" dirty="0">
                <a:latin typeface="+mn-lt"/>
              </a:rPr>
              <a:t>60,750 core </a:t>
            </a:r>
            <a:r>
              <a:rPr lang="en-US" b="0" dirty="0" err="1">
                <a:latin typeface="+mn-lt"/>
              </a:rPr>
              <a:t>hrs</a:t>
            </a:r>
            <a:r>
              <a:rPr lang="en-US" b="0" dirty="0">
                <a:latin typeface="+mn-lt"/>
              </a:rPr>
              <a:t> / (</a:t>
            </a:r>
            <a:r>
              <a:rPr lang="en-US" b="0" dirty="0">
                <a:solidFill>
                  <a:srgbClr val="FF0000"/>
                </a:solidFill>
                <a:latin typeface="+mn-lt"/>
              </a:rPr>
              <a:t>1,620 + 2,460</a:t>
            </a:r>
            <a:r>
              <a:rPr lang="en-US" b="0" dirty="0">
                <a:latin typeface="+mn-lt"/>
              </a:rPr>
              <a:t>) cores = 14.88 </a:t>
            </a:r>
            <a:r>
              <a:rPr lang="en-US" b="0" dirty="0" err="1">
                <a:latin typeface="+mn-lt"/>
              </a:rPr>
              <a:t>hrs</a:t>
            </a:r>
            <a:r>
              <a:rPr lang="en-US" b="0" dirty="0">
                <a:latin typeface="+mn-lt"/>
              </a:rPr>
              <a:t> ≈ 0.62 days</a:t>
            </a:r>
          </a:p>
          <a:p>
            <a:pPr algn="l" defTabSz="560961" fontAlgn="auto">
              <a:spcBef>
                <a:spcPts val="0"/>
              </a:spcBef>
              <a:spcAft>
                <a:spcPts val="0"/>
              </a:spcAft>
            </a:pPr>
            <a:endParaRPr lang="en-US" sz="2208" b="0" dirty="0">
              <a:solidFill>
                <a:prstClr val="black"/>
              </a:solidFill>
              <a:latin typeface="Calibri" panose="020F0502020204030204"/>
              <a:ea typeface="+mn-ea"/>
              <a:cs typeface="+mn-cs"/>
            </a:endParaRPr>
          </a:p>
        </p:txBody>
      </p:sp>
    </p:spTree>
    <p:extLst>
      <p:ext uri="{BB962C8B-B14F-4D97-AF65-F5344CB8AC3E}">
        <p14:creationId xmlns:p14="http://schemas.microsoft.com/office/powerpoint/2010/main" val="29859965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a:defRPr/>
            </a:pPr>
            <a:fld id="{CD6D5042-7F60-904A-9DE5-D05C0BD0A3FB}" type="slidenum">
              <a:rPr lang="en-US" smtClean="0"/>
              <a:pPr>
                <a:defRPr/>
              </a:pPr>
              <a:t>34</a:t>
            </a:fld>
            <a:endParaRPr lang="en-US" dirty="0"/>
          </a:p>
        </p:txBody>
      </p:sp>
      <p:sp>
        <p:nvSpPr>
          <p:cNvPr id="3" name="Title 2"/>
          <p:cNvSpPr>
            <a:spLocks noGrp="1"/>
          </p:cNvSpPr>
          <p:nvPr>
            <p:ph type="title"/>
          </p:nvPr>
        </p:nvSpPr>
        <p:spPr>
          <a:xfrm>
            <a:off x="272815" y="248539"/>
            <a:ext cx="10404625" cy="838200"/>
          </a:xfrm>
        </p:spPr>
        <p:txBody>
          <a:bodyPr>
            <a:noAutofit/>
          </a:bodyPr>
          <a:lstStyle/>
          <a:p>
            <a:r>
              <a:rPr lang="en-US" sz="3200" b="1" dirty="0"/>
              <a:t>Some of the challenges in past (8G) assessment work</a:t>
            </a:r>
          </a:p>
        </p:txBody>
      </p:sp>
      <p:sp>
        <p:nvSpPr>
          <p:cNvPr id="4" name="Content Placeholder 3"/>
          <p:cNvSpPr>
            <a:spLocks noGrp="1"/>
          </p:cNvSpPr>
          <p:nvPr>
            <p:ph sz="quarter" idx="10"/>
          </p:nvPr>
        </p:nvSpPr>
        <p:spPr>
          <a:xfrm>
            <a:off x="137676" y="1310640"/>
            <a:ext cx="11610376" cy="5491860"/>
          </a:xfrm>
        </p:spPr>
        <p:txBody>
          <a:bodyPr>
            <a:normAutofit/>
          </a:bodyPr>
          <a:lstStyle/>
          <a:p>
            <a:pPr marL="396875" indent="-347663">
              <a:lnSpc>
                <a:spcPct val="120000"/>
              </a:lnSpc>
              <a:spcBef>
                <a:spcPts val="0"/>
              </a:spcBef>
              <a:spcAft>
                <a:spcPts val="600"/>
              </a:spcAft>
              <a:buFont typeface="Wingdings" panose="05000000000000000000" pitchFamily="2" charset="2"/>
              <a:buChar char="Ø"/>
            </a:pPr>
            <a:r>
              <a:rPr lang="en-US" sz="2400" dirty="0"/>
              <a:t>Balance between team-specific strengths (algorithms, forward simulations, etc.) and a set of “shared approaches” </a:t>
            </a:r>
          </a:p>
          <a:p>
            <a:pPr marL="396875" indent="-347663">
              <a:lnSpc>
                <a:spcPct val="120000"/>
              </a:lnSpc>
              <a:spcBef>
                <a:spcPts val="0"/>
              </a:spcBef>
              <a:spcAft>
                <a:spcPts val="600"/>
              </a:spcAft>
              <a:buFont typeface="Wingdings" panose="05000000000000000000" pitchFamily="2" charset="2"/>
              <a:buChar char="Ø"/>
            </a:pPr>
            <a:r>
              <a:rPr lang="en-US" sz="2400" dirty="0"/>
              <a:t>Computational resources for some teams</a:t>
            </a:r>
          </a:p>
          <a:p>
            <a:pPr marL="396875" indent="-347663">
              <a:lnSpc>
                <a:spcPct val="120000"/>
              </a:lnSpc>
              <a:spcBef>
                <a:spcPts val="0"/>
              </a:spcBef>
              <a:spcAft>
                <a:spcPts val="600"/>
              </a:spcAft>
              <a:buFont typeface="Wingdings" panose="05000000000000000000" pitchFamily="2" charset="2"/>
              <a:buChar char="Ø"/>
            </a:pPr>
            <a:r>
              <a:rPr lang="en-US" sz="2400" dirty="0"/>
              <a:t>Selection of experts on study team (to weigh and assess the retrieval work)</a:t>
            </a:r>
          </a:p>
          <a:p>
            <a:pPr marL="396875" indent="-347663">
              <a:lnSpc>
                <a:spcPct val="120000"/>
              </a:lnSpc>
              <a:spcBef>
                <a:spcPts val="0"/>
              </a:spcBef>
              <a:spcAft>
                <a:spcPts val="600"/>
              </a:spcAft>
              <a:buFont typeface="Wingdings" panose="05000000000000000000" pitchFamily="2" charset="2"/>
              <a:buChar char="Ø"/>
            </a:pPr>
            <a:r>
              <a:rPr lang="en-US" sz="2400" dirty="0"/>
              <a:t>Weighting of assessments from different techniques to assess retrieval capabilities</a:t>
            </a:r>
          </a:p>
          <a:p>
            <a:pPr marL="396875" indent="-347663">
              <a:lnSpc>
                <a:spcPct val="120000"/>
              </a:lnSpc>
              <a:spcBef>
                <a:spcPts val="0"/>
              </a:spcBef>
              <a:spcAft>
                <a:spcPts val="600"/>
              </a:spcAft>
              <a:buFont typeface="Wingdings" panose="05000000000000000000" pitchFamily="2" charset="2"/>
              <a:buChar char="Ø"/>
            </a:pPr>
            <a:r>
              <a:rPr lang="en-US" sz="2400" dirty="0"/>
              <a:t>Evaluation of instrument differences in light of the missing complexity of test cases</a:t>
            </a:r>
          </a:p>
        </p:txBody>
      </p:sp>
    </p:spTree>
    <p:extLst>
      <p:ext uri="{BB962C8B-B14F-4D97-AF65-F5344CB8AC3E}">
        <p14:creationId xmlns:p14="http://schemas.microsoft.com/office/powerpoint/2010/main" val="11600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F30362-63EE-4FE9-9BF3-744A932B62FC}"/>
              </a:ext>
            </a:extLst>
          </p:cNvPr>
          <p:cNvSpPr>
            <a:spLocks noGrp="1"/>
          </p:cNvSpPr>
          <p:nvPr>
            <p:ph type="sldNum" sz="quarter" idx="4"/>
          </p:nvPr>
        </p:nvSpPr>
        <p:spPr/>
        <p:txBody>
          <a:bodyPr/>
          <a:lstStyle/>
          <a:p>
            <a:fld id="{CD6D5042-7F60-904A-9DE5-D05C0BD0A3FB}" type="slidenum">
              <a:rPr lang="en-US" smtClean="0"/>
              <a:pPr/>
              <a:t>35</a:t>
            </a:fld>
            <a:endParaRPr lang="en-US" dirty="0"/>
          </a:p>
        </p:txBody>
      </p:sp>
      <p:sp>
        <p:nvSpPr>
          <p:cNvPr id="5" name="TextBox 4">
            <a:extLst>
              <a:ext uri="{FF2B5EF4-FFF2-40B4-BE49-F238E27FC236}">
                <a16:creationId xmlns:a16="http://schemas.microsoft.com/office/drawing/2014/main" id="{0450DE70-6C81-40C9-84C8-0E9700FE0926}"/>
              </a:ext>
            </a:extLst>
          </p:cNvPr>
          <p:cNvSpPr txBox="1"/>
          <p:nvPr/>
        </p:nvSpPr>
        <p:spPr>
          <a:xfrm>
            <a:off x="-3110" y="304999"/>
            <a:ext cx="274320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Nova Light"/>
                <a:ea typeface="+mn-ea"/>
                <a:cs typeface="+mn-cs"/>
              </a:rPr>
              <a:t>Architecture 8G’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Nova Light"/>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2 Spacecraft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Mission Class: 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Orbit: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SSG: 406km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65 </a:t>
            </a:r>
            <a:r>
              <a:rPr kumimoji="0" lang="en-US" sz="1800" b="0" i="0" u="none" strike="noStrike" kern="1200" cap="none" spc="0" normalizeH="0" baseline="0" noProof="0" dirty="0" err="1">
                <a:ln>
                  <a:noFill/>
                </a:ln>
                <a:solidFill>
                  <a:prstClr val="black"/>
                </a:solidFill>
                <a:effectLst/>
                <a:uLnTx/>
                <a:uFillTx/>
                <a:latin typeface="Arial Nova Light"/>
                <a:ea typeface="+mn-ea"/>
                <a:cs typeface="Calibri"/>
              </a:rPr>
              <a:t>deg</a:t>
            </a:r>
            <a:endParaRPr kumimoji="0" lang="en-US" sz="1800" b="0" i="0" u="none" strike="noStrike" kern="1200" cap="none" spc="0" normalizeH="0" baseline="0" noProof="0" dirty="0">
              <a:ln>
                <a:noFill/>
              </a:ln>
              <a:solidFill>
                <a:prstClr val="black"/>
              </a:solidFill>
              <a:effectLst/>
              <a:uLnTx/>
              <a:uFillTx/>
              <a:latin typeface="Arial Nova Light"/>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SSP: 450 km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Nova Light"/>
                <a:ea typeface="+mn-ea"/>
                <a:cs typeface="Calibri"/>
              </a:rPr>
              <a:t>Sun-Synch</a:t>
            </a:r>
          </a:p>
        </p:txBody>
      </p:sp>
      <p:sp>
        <p:nvSpPr>
          <p:cNvPr id="6" name="Rectangle 5">
            <a:extLst>
              <a:ext uri="{FF2B5EF4-FFF2-40B4-BE49-F238E27FC236}">
                <a16:creationId xmlns:a16="http://schemas.microsoft.com/office/drawing/2014/main" id="{D199AB6B-B44C-4933-A96F-53DA9CFEB5AA}"/>
              </a:ext>
            </a:extLst>
          </p:cNvPr>
          <p:cNvSpPr/>
          <p:nvPr/>
        </p:nvSpPr>
        <p:spPr>
          <a:xfrm>
            <a:off x="8824713" y="1965400"/>
            <a:ext cx="2651760" cy="914400"/>
          </a:xfrm>
          <a:prstGeom prst="rect">
            <a:avLst/>
          </a:prstGeom>
          <a:solidFill>
            <a:schemeClr val="accent2">
              <a:lumMod val="20000"/>
              <a:lumOff val="8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S_Polar07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35 kg,  V, VNIR-SWIR Pol; .5% DOLP; 550km Swath; 60/10 angles </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CC1C1AE7-77CA-4DDD-9ACA-E96252F660FA}"/>
              </a:ext>
            </a:extLst>
          </p:cNvPr>
          <p:cNvSpPr/>
          <p:nvPr/>
        </p:nvSpPr>
        <p:spPr>
          <a:xfrm>
            <a:off x="8819869" y="2915515"/>
            <a:ext cx="2286000" cy="914400"/>
          </a:xfrm>
          <a:prstGeom prst="rect">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S_Lidar05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532 HSRL, 1064 backscatter </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D88882B8-43C5-491E-9E90-4ADC8016BFAF}"/>
              </a:ext>
            </a:extLst>
          </p:cNvPr>
          <p:cNvSpPr txBox="1"/>
          <p:nvPr/>
        </p:nvSpPr>
        <p:spPr>
          <a:xfrm>
            <a:off x="2124266" y="644382"/>
            <a:ext cx="211974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SSG (GPM Orbit)</a:t>
            </a:r>
          </a:p>
        </p:txBody>
      </p:sp>
      <p:sp>
        <p:nvSpPr>
          <p:cNvPr id="9" name="TextBox 8">
            <a:extLst>
              <a:ext uri="{FF2B5EF4-FFF2-40B4-BE49-F238E27FC236}">
                <a16:creationId xmlns:a16="http://schemas.microsoft.com/office/drawing/2014/main" id="{E49B8F82-07B7-4937-98ED-9EC8E4283248}"/>
              </a:ext>
            </a:extLst>
          </p:cNvPr>
          <p:cNvSpPr txBox="1"/>
          <p:nvPr/>
        </p:nvSpPr>
        <p:spPr>
          <a:xfrm>
            <a:off x="7712635" y="644382"/>
            <a:ext cx="1858747"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SSP (Polar Orbit)</a:t>
            </a:r>
          </a:p>
        </p:txBody>
      </p:sp>
      <p:sp>
        <p:nvSpPr>
          <p:cNvPr id="10" name="Rectangle 9">
            <a:extLst>
              <a:ext uri="{FF2B5EF4-FFF2-40B4-BE49-F238E27FC236}">
                <a16:creationId xmlns:a16="http://schemas.microsoft.com/office/drawing/2014/main" id="{48933F00-2F46-4E67-950A-580F1F0EAC72}"/>
              </a:ext>
            </a:extLst>
          </p:cNvPr>
          <p:cNvSpPr/>
          <p:nvPr/>
        </p:nvSpPr>
        <p:spPr>
          <a:xfrm>
            <a:off x="8809090" y="4816848"/>
            <a:ext cx="2404418" cy="914400"/>
          </a:xfrm>
          <a:prstGeom prst="rect">
            <a:avLst/>
          </a:prstGeom>
          <a:solidFill>
            <a:srgbClr val="E4D2F2"/>
          </a:solid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S-Spec03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21kg, Nadir LWIR/FIR, Limb LWIR </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77273688-F3E9-43F5-AF07-0B3669A5A80F}"/>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835796" y="4840752"/>
            <a:ext cx="365760" cy="365760"/>
          </a:xfrm>
          <a:prstGeom prst="rect">
            <a:avLst/>
          </a:prstGeom>
        </p:spPr>
      </p:pic>
      <p:sp>
        <p:nvSpPr>
          <p:cNvPr id="12" name="Rectangle 11">
            <a:extLst>
              <a:ext uri="{FF2B5EF4-FFF2-40B4-BE49-F238E27FC236}">
                <a16:creationId xmlns:a16="http://schemas.microsoft.com/office/drawing/2014/main" id="{A4277CB0-D4FB-4602-AFE9-C479959E62B8}"/>
              </a:ext>
            </a:extLst>
          </p:cNvPr>
          <p:cNvSpPr/>
          <p:nvPr/>
        </p:nvSpPr>
        <p:spPr>
          <a:xfrm>
            <a:off x="8824713" y="1013714"/>
            <a:ext cx="1630847" cy="914400"/>
          </a:xfrm>
          <a:prstGeom prst="rect">
            <a:avLst/>
          </a:prstGeom>
          <a:solidFill>
            <a:schemeClr val="accent1">
              <a:lumMod val="20000"/>
              <a:lumOff val="80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Radar12</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Ka</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 </a:t>
            </a: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Ka</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 Doppler, nadir only, </a:t>
            </a: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microsat</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CC3A012B-E4DE-4104-92E5-90CD695027A9}"/>
              </a:ext>
            </a:extLst>
          </p:cNvPr>
          <p:cNvSpPr/>
          <p:nvPr/>
        </p:nvSpPr>
        <p:spPr>
          <a:xfrm>
            <a:off x="8829823" y="3876272"/>
            <a:ext cx="1609344" cy="914400"/>
          </a:xfrm>
          <a:prstGeom prst="rect">
            <a:avLst/>
          </a:prstGeom>
          <a:solidFill>
            <a:schemeClr val="accent4">
              <a:lumMod val="20000"/>
              <a:lumOff val="80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S-Radio07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rPr>
              <a:t>118(8 </a:t>
            </a:r>
            <a:r>
              <a:rPr kumimoji="0" lang="fr-FR" sz="1200" b="0" i="0" u="none" strike="noStrike" kern="1200" cap="none" spc="0" normalizeH="0" baseline="0" noProof="0" dirty="0" err="1">
                <a:ln>
                  <a:noFill/>
                </a:ln>
                <a:solidFill>
                  <a:prstClr val="black"/>
                </a:solidFill>
                <a:effectLst/>
                <a:uLnTx/>
                <a:uFillTx/>
                <a:latin typeface="Calibri" panose="020F0502020204030204"/>
                <a:ea typeface="+mn-ea"/>
                <a:cs typeface="+mn-cs"/>
              </a:rPr>
              <a:t>channels</a:t>
            </a:r>
            <a:r>
              <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rPr>
              <a:t>), 240, 310, 380(8 </a:t>
            </a:r>
            <a:r>
              <a:rPr kumimoji="0" lang="fr-FR" sz="1200" b="0" i="0" u="none" strike="noStrike" kern="1200" cap="none" spc="0" normalizeH="0" baseline="0" noProof="0" dirty="0" err="1">
                <a:ln>
                  <a:noFill/>
                </a:ln>
                <a:solidFill>
                  <a:prstClr val="black"/>
                </a:solidFill>
                <a:effectLst/>
                <a:uLnTx/>
                <a:uFillTx/>
                <a:latin typeface="Calibri" panose="020F0502020204030204"/>
                <a:ea typeface="+mn-ea"/>
                <a:cs typeface="+mn-cs"/>
              </a:rPr>
              <a:t>channels</a:t>
            </a:r>
            <a:r>
              <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rPr>
              <a:t>), 660, 880, </a:t>
            </a:r>
            <a:r>
              <a:rPr kumimoji="0" lang="fr-FR" sz="1200" b="0" i="0" u="none" strike="noStrike" kern="1200" cap="none" spc="0" normalizeH="0" baseline="0" noProof="0" dirty="0" err="1">
                <a:ln>
                  <a:noFill/>
                </a:ln>
                <a:solidFill>
                  <a:prstClr val="black"/>
                </a:solidFill>
                <a:effectLst/>
                <a:uLnTx/>
                <a:uFillTx/>
                <a:latin typeface="Calibri" panose="020F0502020204030204"/>
                <a:ea typeface="+mn-ea"/>
                <a:cs typeface="+mn-cs"/>
              </a:rPr>
              <a:t>cubesat</a:t>
            </a:r>
            <a:r>
              <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rPr>
              <a:t>, 3kg </a:t>
            </a:r>
            <a:endPar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C221CE77-E7B5-42D9-AC38-178D0C8DE6E5}"/>
              </a:ext>
            </a:extLst>
          </p:cNvPr>
          <p:cNvSpPr/>
          <p:nvPr/>
        </p:nvSpPr>
        <p:spPr>
          <a:xfrm>
            <a:off x="3225342" y="1013714"/>
            <a:ext cx="1630847" cy="914400"/>
          </a:xfrm>
          <a:prstGeom prst="rect">
            <a:avLst/>
          </a:prstGeom>
          <a:solidFill>
            <a:schemeClr val="accent1">
              <a:lumMod val="20000"/>
              <a:lumOff val="80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Radar12</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Ka</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 </a:t>
            </a: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Ka</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 Doppler, nadir only, </a:t>
            </a: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microsat</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117DCCAD-F137-4DB4-B0B3-98AD4D84528D}"/>
              </a:ext>
            </a:extLst>
          </p:cNvPr>
          <p:cNvSpPr/>
          <p:nvPr/>
        </p:nvSpPr>
        <p:spPr>
          <a:xfrm>
            <a:off x="3215885" y="2915515"/>
            <a:ext cx="2011680" cy="914400"/>
          </a:xfrm>
          <a:prstGeom prst="rect">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S_Lidar09</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532 backscatter, 1064 backscatter, 4500 Hz, 5/3 </a:t>
            </a: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mJ</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 0.6 m</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7E7D1756-7BA3-40CD-87D1-66DBBF0DEC14}"/>
              </a:ext>
            </a:extLst>
          </p:cNvPr>
          <p:cNvSpPr/>
          <p:nvPr/>
        </p:nvSpPr>
        <p:spPr>
          <a:xfrm>
            <a:off x="7722589" y="997515"/>
            <a:ext cx="1097280" cy="5705856"/>
          </a:xfrm>
          <a:prstGeom prst="rect">
            <a:avLst/>
          </a:prstGeom>
          <a:gradFill flip="none" rotWithShape="1">
            <a:gsLst>
              <a:gs pos="0">
                <a:schemeClr val="tx1"/>
              </a:gs>
              <a:gs pos="50000">
                <a:schemeClr val="tx1"/>
              </a:gs>
              <a:gs pos="50000">
                <a:schemeClr val="bg1"/>
              </a:gs>
              <a:gs pos="100000">
                <a:schemeClr val="bg1"/>
              </a:gs>
            </a:gsLst>
            <a:lin ang="16200000" scaled="1"/>
            <a:tileRect/>
          </a:gra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Arial Nova Light"/>
              <a:ea typeface="+mn-ea"/>
              <a:cs typeface="+mn-cs"/>
            </a:endParaRPr>
          </a:p>
        </p:txBody>
      </p:sp>
      <p:sp>
        <p:nvSpPr>
          <p:cNvPr id="17" name="TextBox 16">
            <a:extLst>
              <a:ext uri="{FF2B5EF4-FFF2-40B4-BE49-F238E27FC236}">
                <a16:creationId xmlns:a16="http://schemas.microsoft.com/office/drawing/2014/main" id="{F0545B8D-FEB6-44F1-A475-C0A12DC07BE4}"/>
              </a:ext>
            </a:extLst>
          </p:cNvPr>
          <p:cNvSpPr txBox="1"/>
          <p:nvPr/>
        </p:nvSpPr>
        <p:spPr>
          <a:xfrm>
            <a:off x="7717745" y="6334039"/>
            <a:ext cx="109515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1000</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kg</a:t>
            </a:r>
          </a:p>
        </p:txBody>
      </p:sp>
      <p:sp>
        <p:nvSpPr>
          <p:cNvPr id="18" name="Rectangle 17">
            <a:extLst>
              <a:ext uri="{FF2B5EF4-FFF2-40B4-BE49-F238E27FC236}">
                <a16:creationId xmlns:a16="http://schemas.microsoft.com/office/drawing/2014/main" id="{13645AD4-4342-41B4-AB2D-ADBE7260047F}"/>
              </a:ext>
            </a:extLst>
          </p:cNvPr>
          <p:cNvSpPr/>
          <p:nvPr/>
        </p:nvSpPr>
        <p:spPr>
          <a:xfrm>
            <a:off x="3215885" y="3865134"/>
            <a:ext cx="2404419" cy="914400"/>
          </a:xfrm>
          <a:prstGeom prst="rect">
            <a:avLst/>
          </a:prstGeom>
          <a:solidFill>
            <a:schemeClr val="accent4">
              <a:lumMod val="20000"/>
              <a:lumOff val="80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S-Radio09b</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183.3 SSB FI-DC-7GHz, 325.5 SSB FI-DC-10Gzh, small, 35kg </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9" name="Picture 18">
            <a:extLst>
              <a:ext uri="{FF2B5EF4-FFF2-40B4-BE49-F238E27FC236}">
                <a16:creationId xmlns:a16="http://schemas.microsoft.com/office/drawing/2014/main" id="{80C8E3F5-53E1-4119-991E-2D95831C4E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9701" y="3866732"/>
            <a:ext cx="365760" cy="365760"/>
          </a:xfrm>
          <a:prstGeom prst="rect">
            <a:avLst/>
          </a:prstGeom>
        </p:spPr>
      </p:pic>
      <p:sp>
        <p:nvSpPr>
          <p:cNvPr id="20" name="Rectangle 19">
            <a:extLst>
              <a:ext uri="{FF2B5EF4-FFF2-40B4-BE49-F238E27FC236}">
                <a16:creationId xmlns:a16="http://schemas.microsoft.com/office/drawing/2014/main" id="{81C35CB8-A256-4831-A886-8DF64EF56E9A}"/>
              </a:ext>
            </a:extLst>
          </p:cNvPr>
          <p:cNvSpPr/>
          <p:nvPr/>
        </p:nvSpPr>
        <p:spPr>
          <a:xfrm>
            <a:off x="5615461" y="3870521"/>
            <a:ext cx="1609344" cy="914400"/>
          </a:xfrm>
          <a:prstGeom prst="rect">
            <a:avLst/>
          </a:prstGeom>
          <a:solidFill>
            <a:schemeClr val="accent4">
              <a:lumMod val="20000"/>
              <a:lumOff val="80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S-Radio10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dirty="0">
                <a:ln>
                  <a:noFill/>
                </a:ln>
                <a:solidFill>
                  <a:prstClr val="black"/>
                </a:solidFill>
                <a:effectLst/>
                <a:uLnTx/>
                <a:uFillTx/>
                <a:latin typeface="Calibri" panose="020F0502020204030204"/>
                <a:ea typeface="+mn-ea"/>
                <a:cs typeface="+mn-cs"/>
              </a:rPr>
              <a:t>670, H&amp;V-</a:t>
            </a:r>
            <a:r>
              <a:rPr kumimoji="0" lang="fr-FR" sz="1400" b="0" i="0" u="none" strike="noStrike" kern="1200" cap="none" spc="0" normalizeH="0" baseline="0" noProof="0" dirty="0" err="1">
                <a:ln>
                  <a:noFill/>
                </a:ln>
                <a:solidFill>
                  <a:prstClr val="black"/>
                </a:solidFill>
                <a:effectLst/>
                <a:uLnTx/>
                <a:uFillTx/>
                <a:latin typeface="Calibri" panose="020F0502020204030204"/>
                <a:ea typeface="+mn-ea"/>
                <a:cs typeface="+mn-cs"/>
              </a:rPr>
              <a:t>pol</a:t>
            </a:r>
            <a:r>
              <a:rPr kumimoji="0" lang="fr-FR" sz="14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fr-FR" sz="1400" b="0" i="0" u="none" strike="noStrike" kern="1200" cap="none" spc="0" normalizeH="0" baseline="0" noProof="0" dirty="0" err="1">
                <a:ln>
                  <a:noFill/>
                </a:ln>
                <a:solidFill>
                  <a:prstClr val="black"/>
                </a:solidFill>
                <a:effectLst/>
                <a:uLnTx/>
                <a:uFillTx/>
                <a:latin typeface="Calibri" panose="020F0502020204030204"/>
                <a:ea typeface="+mn-ea"/>
                <a:cs typeface="+mn-cs"/>
              </a:rPr>
              <a:t>cubesat</a:t>
            </a:r>
            <a:r>
              <a:rPr kumimoji="0" lang="fr-FR" sz="1400" b="0" i="0" u="none" strike="noStrike" kern="1200" cap="none" spc="0" normalizeH="0" baseline="0" noProof="0" dirty="0">
                <a:ln>
                  <a:noFill/>
                </a:ln>
                <a:solidFill>
                  <a:prstClr val="black"/>
                </a:solidFill>
                <a:effectLst/>
                <a:uLnTx/>
                <a:uFillTx/>
                <a:latin typeface="Calibri" panose="020F0502020204030204"/>
                <a:ea typeface="+mn-ea"/>
                <a:cs typeface="+mn-cs"/>
              </a:rPr>
              <a:t> (1.3 kg; 8W; TRL 6 by 2024)</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91E2135B-FC11-419B-AA23-296CAE9E4879}"/>
              </a:ext>
            </a:extLst>
          </p:cNvPr>
          <p:cNvSpPr/>
          <p:nvPr/>
        </p:nvSpPr>
        <p:spPr>
          <a:xfrm>
            <a:off x="2112185" y="997515"/>
            <a:ext cx="1097280" cy="5705856"/>
          </a:xfrm>
          <a:prstGeom prst="rect">
            <a:avLst/>
          </a:prstGeom>
          <a:gradFill flip="none" rotWithShape="1">
            <a:gsLst>
              <a:gs pos="0">
                <a:schemeClr val="tx1"/>
              </a:gs>
              <a:gs pos="9000">
                <a:schemeClr val="tx1"/>
              </a:gs>
              <a:gs pos="9000">
                <a:schemeClr val="bg1"/>
              </a:gs>
              <a:gs pos="100000">
                <a:schemeClr val="bg1"/>
              </a:gs>
            </a:gsLst>
            <a:lin ang="16200000" scaled="1"/>
            <a:tileRect/>
          </a:gra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solidFill>
              <a:effectLst/>
              <a:uLnTx/>
              <a:uFillTx/>
              <a:latin typeface="Arial Nova Light"/>
              <a:ea typeface="+mn-ea"/>
              <a:cs typeface="+mn-cs"/>
            </a:endParaRPr>
          </a:p>
        </p:txBody>
      </p:sp>
      <p:sp>
        <p:nvSpPr>
          <p:cNvPr id="22" name="TextBox 21">
            <a:extLst>
              <a:ext uri="{FF2B5EF4-FFF2-40B4-BE49-F238E27FC236}">
                <a16:creationId xmlns:a16="http://schemas.microsoft.com/office/drawing/2014/main" id="{8C2DDB2E-8170-414E-9C83-61DCF87DC291}"/>
              </a:ext>
            </a:extLst>
          </p:cNvPr>
          <p:cNvSpPr txBox="1"/>
          <p:nvPr/>
        </p:nvSpPr>
        <p:spPr>
          <a:xfrm>
            <a:off x="2110607" y="6334039"/>
            <a:ext cx="109515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119</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kg</a:t>
            </a:r>
          </a:p>
        </p:txBody>
      </p:sp>
      <p:sp>
        <p:nvSpPr>
          <p:cNvPr id="23" name="Rectangle 22">
            <a:extLst>
              <a:ext uri="{FF2B5EF4-FFF2-40B4-BE49-F238E27FC236}">
                <a16:creationId xmlns:a16="http://schemas.microsoft.com/office/drawing/2014/main" id="{4DA1EB27-D998-4D94-AE3B-C0316627B839}"/>
              </a:ext>
            </a:extLst>
          </p:cNvPr>
          <p:cNvSpPr/>
          <p:nvPr/>
        </p:nvSpPr>
        <p:spPr>
          <a:xfrm>
            <a:off x="3222125" y="1965400"/>
            <a:ext cx="2651760" cy="914400"/>
          </a:xfrm>
          <a:prstGeom prst="rect">
            <a:avLst/>
          </a:prstGeom>
          <a:solidFill>
            <a:schemeClr val="accent2">
              <a:lumMod val="20000"/>
              <a:lumOff val="8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S_Polar07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35 kg,  V, VNIR-SWIR Pol; .5% DOLP; 550km Swath; 60/10 angles </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Callout: Left-Right Arrow 2">
            <a:extLst>
              <a:ext uri="{FF2B5EF4-FFF2-40B4-BE49-F238E27FC236}">
                <a16:creationId xmlns:a16="http://schemas.microsoft.com/office/drawing/2014/main" id="{4AC78C86-D438-4A22-A863-DDF3C71FD95C}"/>
              </a:ext>
            </a:extLst>
          </p:cNvPr>
          <p:cNvSpPr/>
          <p:nvPr/>
        </p:nvSpPr>
        <p:spPr>
          <a:xfrm>
            <a:off x="5873885" y="1965399"/>
            <a:ext cx="2866400" cy="1864515"/>
          </a:xfrm>
          <a:prstGeom prst="leftRigh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Aerosols</a:t>
            </a:r>
          </a:p>
        </p:txBody>
      </p:sp>
    </p:spTree>
    <p:extLst>
      <p:ext uri="{BB962C8B-B14F-4D97-AF65-F5344CB8AC3E}">
        <p14:creationId xmlns:p14="http://schemas.microsoft.com/office/powerpoint/2010/main" val="1681980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pPr>
              <a:defRPr/>
            </a:pPr>
            <a:fld id="{CD6D5042-7F60-904A-9DE5-D05C0BD0A3FB}" type="slidenum">
              <a:rPr lang="en-US" smtClean="0"/>
              <a:pPr>
                <a:defRPr/>
              </a:pPr>
              <a:t>36</a:t>
            </a:fld>
            <a:endParaRPr lang="en-US" dirty="0"/>
          </a:p>
        </p:txBody>
      </p:sp>
      <p:sp>
        <p:nvSpPr>
          <p:cNvPr id="3" name="Title 2"/>
          <p:cNvSpPr>
            <a:spLocks noGrp="1"/>
          </p:cNvSpPr>
          <p:nvPr>
            <p:ph type="title"/>
          </p:nvPr>
        </p:nvSpPr>
        <p:spPr>
          <a:xfrm>
            <a:off x="272815" y="248539"/>
            <a:ext cx="10404625" cy="838200"/>
          </a:xfrm>
        </p:spPr>
        <p:txBody>
          <a:bodyPr>
            <a:noAutofit/>
          </a:bodyPr>
          <a:lstStyle/>
          <a:p>
            <a:r>
              <a:rPr lang="en-US" sz="3200" b="1" dirty="0"/>
              <a:t>Ongoing and Future Work: Continuation of Assessment with More Realistic and Complex Simulations</a:t>
            </a:r>
          </a:p>
        </p:txBody>
      </p:sp>
      <p:sp>
        <p:nvSpPr>
          <p:cNvPr id="4" name="Content Placeholder 3"/>
          <p:cNvSpPr>
            <a:spLocks noGrp="1"/>
          </p:cNvSpPr>
          <p:nvPr>
            <p:ph sz="quarter" idx="10"/>
          </p:nvPr>
        </p:nvSpPr>
        <p:spPr>
          <a:xfrm>
            <a:off x="137676" y="1310640"/>
            <a:ext cx="11610376" cy="5491860"/>
          </a:xfrm>
        </p:spPr>
        <p:txBody>
          <a:bodyPr>
            <a:normAutofit fontScale="55000" lnSpcReduction="20000"/>
          </a:bodyPr>
          <a:lstStyle/>
          <a:p>
            <a:pPr marL="49528" indent="0">
              <a:lnSpc>
                <a:spcPct val="120000"/>
              </a:lnSpc>
              <a:spcBef>
                <a:spcPts val="0"/>
              </a:spcBef>
              <a:spcAft>
                <a:spcPts val="100"/>
              </a:spcAft>
              <a:buNone/>
            </a:pPr>
            <a:r>
              <a:rPr lang="en-US" sz="4500" dirty="0"/>
              <a:t>Ongoing work:</a:t>
            </a:r>
          </a:p>
          <a:p>
            <a:pPr>
              <a:lnSpc>
                <a:spcPct val="120000"/>
              </a:lnSpc>
              <a:spcBef>
                <a:spcPts val="0"/>
              </a:spcBef>
              <a:spcAft>
                <a:spcPts val="100"/>
              </a:spcAft>
              <a:buFont typeface="Wingdings" panose="05000000000000000000" pitchFamily="2" charset="2"/>
              <a:buChar char="Ø"/>
            </a:pPr>
            <a:r>
              <a:rPr lang="en-US" dirty="0"/>
              <a:t>Increase retrieval complexity (surfaces, realistic lidar uncertainties, viewing geometries, objective-specific canonical cases)</a:t>
            </a:r>
          </a:p>
          <a:p>
            <a:pPr>
              <a:lnSpc>
                <a:spcPct val="120000"/>
              </a:lnSpc>
              <a:spcBef>
                <a:spcPts val="0"/>
              </a:spcBef>
              <a:spcAft>
                <a:spcPts val="100"/>
              </a:spcAft>
              <a:buFont typeface="Wingdings" panose="05000000000000000000" pitchFamily="2" charset="2"/>
              <a:buChar char="Ø"/>
            </a:pPr>
            <a:r>
              <a:rPr lang="en-US" dirty="0"/>
              <a:t>Extend list of Geophysical Variables</a:t>
            </a:r>
          </a:p>
          <a:p>
            <a:pPr>
              <a:lnSpc>
                <a:spcPct val="120000"/>
              </a:lnSpc>
              <a:spcBef>
                <a:spcPts val="0"/>
              </a:spcBef>
              <a:spcAft>
                <a:spcPts val="100"/>
              </a:spcAft>
              <a:buFont typeface="Wingdings" panose="05000000000000000000" pitchFamily="2" charset="2"/>
              <a:buChar char="Ø"/>
            </a:pPr>
            <a:r>
              <a:rPr lang="en-US" dirty="0"/>
              <a:t>Extend to more Observing Modes (Nadir day-time, Nadir night-time, Off-Nadir, day-time, Off-Nadir night-time)</a:t>
            </a:r>
          </a:p>
          <a:p>
            <a:pPr>
              <a:lnSpc>
                <a:spcPct val="120000"/>
              </a:lnSpc>
              <a:spcBef>
                <a:spcPts val="0"/>
              </a:spcBef>
              <a:spcAft>
                <a:spcPts val="100"/>
              </a:spcAft>
              <a:buFont typeface="Wingdings" panose="05000000000000000000" pitchFamily="2" charset="2"/>
              <a:buChar char="Ø"/>
            </a:pPr>
            <a:r>
              <a:rPr lang="en-US" dirty="0"/>
              <a:t>Directly compare different lidar systems in polar orbiting satellite with 8K (lidar 5), 8K-1 (lidar 6) and 8K-2 (lidar 9)</a:t>
            </a:r>
          </a:p>
          <a:p>
            <a:pPr marL="49528" indent="0">
              <a:lnSpc>
                <a:spcPct val="120000"/>
              </a:lnSpc>
              <a:spcBef>
                <a:spcPts val="1200"/>
              </a:spcBef>
              <a:spcAft>
                <a:spcPts val="100"/>
              </a:spcAft>
              <a:buNone/>
            </a:pPr>
            <a:r>
              <a:rPr lang="en-US" sz="4500" dirty="0"/>
              <a:t>Future work:</a:t>
            </a:r>
          </a:p>
          <a:p>
            <a:pPr>
              <a:lnSpc>
                <a:spcPct val="120000"/>
              </a:lnSpc>
              <a:spcBef>
                <a:spcPts val="0"/>
              </a:spcBef>
              <a:spcAft>
                <a:spcPts val="100"/>
              </a:spcAft>
              <a:buFont typeface="Wingdings" panose="05000000000000000000" pitchFamily="2" charset="2"/>
              <a:buChar char="Ø"/>
            </a:pPr>
            <a:r>
              <a:rPr lang="en-US" dirty="0"/>
              <a:t>Increase retrieval complexities for canonical cases:</a:t>
            </a:r>
          </a:p>
          <a:p>
            <a:pPr lvl="1">
              <a:lnSpc>
                <a:spcPct val="120000"/>
              </a:lnSpc>
              <a:spcBef>
                <a:spcPts val="0"/>
              </a:spcBef>
              <a:spcAft>
                <a:spcPts val="100"/>
              </a:spcAft>
              <a:buFont typeface="Wingdings" panose="05000000000000000000" pitchFamily="2" charset="2"/>
              <a:buChar char="Ø"/>
            </a:pPr>
            <a:r>
              <a:rPr lang="en-US" dirty="0"/>
              <a:t>Scene complexity</a:t>
            </a:r>
          </a:p>
          <a:p>
            <a:pPr lvl="2">
              <a:lnSpc>
                <a:spcPct val="120000"/>
              </a:lnSpc>
              <a:spcBef>
                <a:spcPts val="0"/>
              </a:spcBef>
              <a:spcAft>
                <a:spcPts val="100"/>
              </a:spcAft>
              <a:buFont typeface="Wingdings" panose="05000000000000000000" pitchFamily="2" charset="2"/>
              <a:buChar char="Ø"/>
            </a:pPr>
            <a:r>
              <a:rPr lang="en-US" dirty="0"/>
              <a:t>Retrievals below thin Cirrus </a:t>
            </a:r>
          </a:p>
          <a:p>
            <a:pPr lvl="2">
              <a:lnSpc>
                <a:spcPct val="120000"/>
              </a:lnSpc>
              <a:spcBef>
                <a:spcPts val="0"/>
              </a:spcBef>
              <a:spcAft>
                <a:spcPts val="100"/>
              </a:spcAft>
              <a:buFont typeface="Wingdings" panose="05000000000000000000" pitchFamily="2" charset="2"/>
              <a:buChar char="Ø"/>
            </a:pPr>
            <a:r>
              <a:rPr lang="en-US" dirty="0"/>
              <a:t>Retrievals above low clouds</a:t>
            </a:r>
          </a:p>
          <a:p>
            <a:pPr lvl="1">
              <a:lnSpc>
                <a:spcPct val="120000"/>
              </a:lnSpc>
              <a:spcBef>
                <a:spcPts val="0"/>
              </a:spcBef>
              <a:spcAft>
                <a:spcPts val="100"/>
              </a:spcAft>
              <a:buFont typeface="Wingdings" panose="05000000000000000000" pitchFamily="2" charset="2"/>
              <a:buChar char="Ø"/>
            </a:pPr>
            <a:r>
              <a:rPr lang="en-US" dirty="0"/>
              <a:t>Aerosol complexity</a:t>
            </a:r>
          </a:p>
          <a:p>
            <a:pPr lvl="2">
              <a:lnSpc>
                <a:spcPct val="120000"/>
              </a:lnSpc>
              <a:spcBef>
                <a:spcPts val="0"/>
              </a:spcBef>
              <a:spcAft>
                <a:spcPts val="100"/>
              </a:spcAft>
              <a:buFont typeface="Wingdings" panose="05000000000000000000" pitchFamily="2" charset="2"/>
              <a:buChar char="Ø"/>
            </a:pPr>
            <a:r>
              <a:rPr lang="en-US" dirty="0"/>
              <a:t>Larger large-mode sea-salt</a:t>
            </a:r>
          </a:p>
          <a:p>
            <a:pPr lvl="2">
              <a:lnSpc>
                <a:spcPct val="120000"/>
              </a:lnSpc>
              <a:spcBef>
                <a:spcPts val="0"/>
              </a:spcBef>
              <a:spcAft>
                <a:spcPts val="100"/>
              </a:spcAft>
              <a:buFont typeface="Wingdings" panose="05000000000000000000" pitchFamily="2" charset="2"/>
              <a:buChar char="Ø"/>
            </a:pPr>
            <a:r>
              <a:rPr lang="en-US" dirty="0"/>
              <a:t>Non-spherical aerosol types</a:t>
            </a:r>
          </a:p>
          <a:p>
            <a:pPr>
              <a:lnSpc>
                <a:spcPct val="120000"/>
              </a:lnSpc>
              <a:spcBef>
                <a:spcPts val="0"/>
              </a:spcBef>
              <a:spcAft>
                <a:spcPts val="100"/>
              </a:spcAft>
              <a:buFont typeface="Wingdings" panose="05000000000000000000" pitchFamily="2" charset="2"/>
              <a:buChar char="Ø"/>
            </a:pPr>
            <a:r>
              <a:rPr lang="en-US" dirty="0"/>
              <a:t>Compare DRS and SPA methods on a subset of NR outputs</a:t>
            </a:r>
          </a:p>
          <a:p>
            <a:pPr>
              <a:lnSpc>
                <a:spcPct val="120000"/>
              </a:lnSpc>
              <a:spcBef>
                <a:spcPts val="0"/>
              </a:spcBef>
              <a:spcAft>
                <a:spcPts val="100"/>
              </a:spcAft>
              <a:buFont typeface="Wingdings" panose="05000000000000000000" pitchFamily="2" charset="2"/>
              <a:buChar char="Ø"/>
            </a:pPr>
            <a:r>
              <a:rPr lang="en-US" dirty="0"/>
              <a:t>GEOS-5 Nature Runs:</a:t>
            </a:r>
          </a:p>
          <a:p>
            <a:pPr lvl="1">
              <a:lnSpc>
                <a:spcPct val="120000"/>
              </a:lnSpc>
              <a:spcBef>
                <a:spcPts val="0"/>
              </a:spcBef>
              <a:spcAft>
                <a:spcPts val="100"/>
              </a:spcAft>
              <a:buFont typeface="Wingdings" panose="05000000000000000000" pitchFamily="2" charset="2"/>
              <a:buChar char="Ø"/>
            </a:pPr>
            <a:r>
              <a:rPr lang="en-US" dirty="0"/>
              <a:t>Investigate sampling and yields using Nature Run</a:t>
            </a:r>
          </a:p>
          <a:p>
            <a:pPr lvl="1">
              <a:lnSpc>
                <a:spcPct val="120000"/>
              </a:lnSpc>
              <a:spcBef>
                <a:spcPts val="0"/>
              </a:spcBef>
              <a:spcAft>
                <a:spcPts val="100"/>
              </a:spcAft>
              <a:buFont typeface="Wingdings" panose="05000000000000000000" pitchFamily="2" charset="2"/>
              <a:buChar char="Ø"/>
            </a:pPr>
            <a:r>
              <a:rPr lang="en-US" dirty="0"/>
              <a:t>Joint PDF’s of aerosol property distributions to inform all teams’ DRS and SPA runs</a:t>
            </a:r>
          </a:p>
          <a:p>
            <a:pPr>
              <a:lnSpc>
                <a:spcPct val="120000"/>
              </a:lnSpc>
              <a:spcBef>
                <a:spcPts val="0"/>
              </a:spcBef>
              <a:spcAft>
                <a:spcPts val="100"/>
              </a:spcAft>
              <a:buFont typeface="Wingdings" panose="05000000000000000000" pitchFamily="2" charset="2"/>
              <a:buChar char="Ø"/>
            </a:pPr>
            <a:r>
              <a:rPr lang="en-US" dirty="0"/>
              <a:t> Attribute input instrument uncertainties to random and systematic components</a:t>
            </a:r>
          </a:p>
          <a:p>
            <a:pPr>
              <a:lnSpc>
                <a:spcPct val="120000"/>
              </a:lnSpc>
              <a:spcBef>
                <a:spcPts val="0"/>
              </a:spcBef>
              <a:spcAft>
                <a:spcPts val="100"/>
              </a:spcAft>
              <a:buFont typeface="Wingdings" panose="05000000000000000000" pitchFamily="2" charset="2"/>
              <a:buChar char="Ø"/>
            </a:pPr>
            <a:r>
              <a:rPr lang="en-US" dirty="0"/>
              <a:t>Include additional canonical cases directly relevant to specific objectives</a:t>
            </a:r>
          </a:p>
          <a:p>
            <a:pPr lvl="1">
              <a:lnSpc>
                <a:spcPct val="120000"/>
              </a:lnSpc>
              <a:spcBef>
                <a:spcPts val="0"/>
              </a:spcBef>
              <a:spcAft>
                <a:spcPts val="100"/>
              </a:spcAft>
              <a:buClr>
                <a:schemeClr val="accent1">
                  <a:lumMod val="75000"/>
                </a:schemeClr>
              </a:buClr>
              <a:buFont typeface="Wingdings" panose="05000000000000000000" pitchFamily="2" charset="2"/>
              <a:buChar char="§"/>
            </a:pPr>
            <a:r>
              <a:rPr lang="en-US" dirty="0"/>
              <a:t> </a:t>
            </a:r>
            <a:r>
              <a:rPr lang="en-US" sz="2300" dirty="0"/>
              <a:t>Objective 8 (aerosol indirect)  - low AOT cases (&lt;0.1) to study cloud susceptibility to aerosols in low aerosol conditions during daytime </a:t>
            </a:r>
          </a:p>
          <a:p>
            <a:pPr lvl="1">
              <a:lnSpc>
                <a:spcPct val="120000"/>
              </a:lnSpc>
              <a:spcBef>
                <a:spcPts val="0"/>
              </a:spcBef>
              <a:spcAft>
                <a:spcPts val="100"/>
              </a:spcAft>
              <a:buClr>
                <a:schemeClr val="accent1">
                  <a:lumMod val="75000"/>
                </a:schemeClr>
              </a:buClr>
              <a:buFont typeface="Wingdings" panose="05000000000000000000" pitchFamily="2" charset="2"/>
              <a:buChar char="§"/>
            </a:pPr>
            <a:r>
              <a:rPr lang="en-US" sz="2300" dirty="0"/>
              <a:t> Objective 7 (direct effects) – include cases of aerosols under thin clouds and above bright clouds; tenuous aerosols often missed by previous satellite measurements </a:t>
            </a:r>
          </a:p>
        </p:txBody>
      </p:sp>
    </p:spTree>
    <p:extLst>
      <p:ext uri="{BB962C8B-B14F-4D97-AF65-F5344CB8AC3E}">
        <p14:creationId xmlns:p14="http://schemas.microsoft.com/office/powerpoint/2010/main" val="3049455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8" end="8"/>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
                                            <p:txEl>
                                              <p:pRg st="11" end="11"/>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16" end="16"/>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
                                            <p:txEl>
                                              <p:pRg st="18" end="18"/>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
                                            <p:txEl>
                                              <p:pRg st="19" end="19"/>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4">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37</a:t>
            </a:fld>
            <a:endParaRPr lang="en-US" sz="867" b="0" dirty="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58321" y="221307"/>
            <a:ext cx="10922432" cy="868022"/>
          </a:xfrm>
        </p:spPr>
        <p:txBody>
          <a:bodyPr>
            <a:normAutofit fontScale="62500" lnSpcReduction="20000"/>
          </a:bodyPr>
          <a:lstStyle/>
          <a:p>
            <a:pPr marL="1084263" indent="-640080">
              <a:lnSpc>
                <a:spcPct val="110000"/>
              </a:lnSpc>
              <a:spcBef>
                <a:spcPts val="600"/>
              </a:spcBef>
              <a:spcAft>
                <a:spcPts val="1200"/>
              </a:spcAft>
            </a:pPr>
            <a:r>
              <a:rPr lang="en-US" sz="3400" dirty="0"/>
              <a:t>Main limitations of each assessment methodology, as perceived by assessment teams and used to arrive at lower bound QI scores for 8G assessments</a:t>
            </a:r>
          </a:p>
          <a:p>
            <a:pPr marL="1084263" indent="-640080">
              <a:lnSpc>
                <a:spcPct val="110000"/>
              </a:lnSpc>
              <a:spcBef>
                <a:spcPts val="600"/>
              </a:spcBef>
              <a:spcAft>
                <a:spcPts val="1200"/>
              </a:spcAft>
            </a:pPr>
            <a:endParaRPr lang="en-US" sz="3400" dirty="0"/>
          </a:p>
        </p:txBody>
      </p:sp>
      <p:sp>
        <p:nvSpPr>
          <p:cNvPr id="2" name="AutoShape 2" descr="data:image/png;base64,iVBORw0KGgoAAAANSUhEUgAACAAAAANICAYAAABTqw/LAAAgAElEQVR4nOzd0Y9cx6HY6fk39My/wdC7/MAAN5d6WWIT622BECawwYKGECAPUtYPxmKcSyPZtYx1ogUURLEUSAvsXQWBYi0SKxSS1b1zL2U5liGR9JXMlThXlCmRw+EMyZmpfSBKKpbO6T7VfWq668z3AfUgsafnnJ6e03Xq/LpnIwAAAAAAAAAAzdtY9QYAAAAAAAAAAMsT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AAAAAAAAGACBAAAAAAAAAAAMAECAAAAAAAAAACYAAEAAAAAAAAAAEyAAAAAAAAAAAAAJkAAAAAAAAAAAAATIAAAAAAAAAAAgAkQAAAAAAAAAADABAgAAI7Rzt5ReO/jg6XHja+OVr0rAAxwcBjC7v5RuH3vcKmx/8BxH1ido5074cF7f7X0OLjx2ap3BYAFHO7uhoM7d5YeAAAcDwEAwDG58dVROHNxNzz1o7ujjHc+PFhoOy5evBieeOKJ8OSTT8683ZNPPhmeeOKJ8MQTT4RXX32193Zvv/12eOKJJ8LZs2eX2p4LFy4s9PWpK1eufL3Ni3zd22+/vfQ2DHH27Nm5j2sq3a95Y6x9iPd35cqVUe5vEa+++mq1/avluB630udQCMf/PM89+eSTCx8nUvN+B6Ku35uSx2ssH1x/EN79aH+U8cnnDxfejlUcR0JYj2PJOm3HcYrH0Hmv91NUcowc+loT7zOOZR7XocexENbjWHZw47Nw8+mnwuff/c4oY/+dXy20Heaw/V+3rnPYLvFx7xp997vMa1j6/S5evDhoG9PjwrKvG+azsy16XmQ+e7zuf/ppuLu1NcrYff/90bdvyscVc9iTxRwWgDEJAACOyet/8WC0i/9P/ehueO61vYW2Iz1Z7TuJzE+gZy1sxsXPoSe+fV+/ysXTuFC8rounJYsTyyxkp9ZhocGCab9FFuCP+3meunDhwijPzVmLe+u4YHr73uFoF//f/Wg/bF3dX3hbVnEcCWE9jiXrtB3HyeLpOIun8353Sp9TJcexvu9/3Meye//nK6Nd/P/8u98Jt59/dqHtMIf9tnWfw6a6ftf6Rr4/y7yGlTwnQvjm5zrW64b57Gylzynz2dVcQNt9//3RAoC7W1ujfRLASTiumMOeLOawAIxJAABwTF76z/dHDQAu/OvFAoAQwtzJdzxBTUvhPvE267CQNdXF03S/Zp2kpSeAy55YrcNCQ9yfsS5EHofjetxaCgDS48iyP8v4nCi92DLGOxYXsa4BwHEdR0JYj2PJOm3HcbJ4WrZ42nd8iveVP47xmFp6XFv0OJZuy3Efy+7+q38xagDw5Q++v/C2mMM+bt3nsNGQi1/5hYX0Nsu8hsX7jY/VvGPi2bNnH/sUibECAPPZbq0EACd5PhtCCLuXL48bAHz55dLbdFKOK+awJ4s5LABjEgAAHJN1CgDiuxf63vGUTs7nLbKs04nZVBdPhy5OhDD843HnWYeFBgum/VoJAPLif9mf5bxjVx8BwGqOIyGsx7FknbbjOFk8XX7xNL1w0CX+W8lxddHjWAgCgBDMYXPrPocN4fHfoyFfF79H+ju5zGtYeqEu3nfffcTvk15YFADU1UIAcNLnsyGsXwBwko4r5rAnizksAGMSAAAck3UKAOYtRKUnmbMm+fGkoqsATgv3WSce8z4+Nf97ZfF2cbvSE4h88bTrI9HSE+e+jwzsOikZuj+ztj0+3jUDgFkLyPk+zDqh7vt+fR8j13cSGB/jixcvfuvxnneyOWTBtOvnMu8xGvqzLN3XEGYv0KzqOTT0eV7y/Cj5nmfPnh1t8XvRd2sKAMY7joTQ3rFk1nYM3Z9Zz734etT1dekCcd/3m3UsGOMYGr933M6S3/GhP+shFy+7LtrEr4v3m7+bb95+jnmM7Do+zZujxMe069+7Ljak/3+Ri1cCAHPY/HGY99pesj+ztn3ROWz6NUPfMdj1erXMa1h6HE6PqV3ivw/5cxNDrXo+G0L5a27Ja+aQ51MIyz+nlnnOLzqnNZ/9xroFACfpuFLy+2gO+w1zWHNYAAQAAMdmnQKAWSc5+UlEPPHrOqmIJw3pCcC8vwuWT/j7Tkxm/b2yJ598cu7iaX5C1bUNQxaSSvdn3ran23ZcAcC8v43YtR1d3y8/8e7ar1z6fCo9aR9atHeNrgWYksdhkX3te9xW/Rya9zxf5Pkx9HvGY8NYC6bp45tv56zfDQHAOAFAq8eSvu0o2Z9Zfyt81ke6pl+3yLFgjGPok08+2blgG0fXIl7pz3qMxdNZ2zjr+411jOx63s27nyFfm//bosexIdtTyzoFAOaw7c5hlzHWhbr4b7M+LjkeX4d+v3lWOZ8NYbHX3K59X+T5FMJ4z6khz/mx57Tms99YpwDgpB1Xur7GHPaJx343u7526Laaw057Dgtw0gkAAI7JOgUAIfR/fGLXu6X6JvXxPlLxtvliaN9H3vUtnqYnUX33k59A5Cci+Ulu39/om/VRkqX7M+v7zNr2WRb5eMJ4spYvKKfSk/H8fvP/n5709z1nuv4tPQEvfffNkJPSWT+X1KzHId3+ZfY1hO7flXV4DqX32bVwUfr8KDXGgum8xZJZj4cAYLnjSP71rR1LurajdH/6LiTmz8u+T9ZI97vkWDDGMXTea2LJ8bLvZ73s4umir9tjHCNnHZ/mfdR017vjZlnmOBaCACAyh53/WCyyP7O+z6Lzj7EumC7zGpb/nsZ97Lqf9PE6jjlQzflsCIu/5nbt+yLPpxDGf071PeePY057UuezIaxXAHDSjiv515jDmsNG5rAAzCMAADgm6xYA9H0sateJQtdkvat0n/cxY13/3vX/0hO+Lum/9y2edhXufSf5fSdHi+xP/nF1Q7d9lqGLE+lCXrzv+P9mvSOhax/z7zfv773FxzDfp3R/Sz8qbtET2q5/67qgmUqf44vuawjfftzW5TmUbnf6uCz6/Cg1xkJdut+lC7sCgOWOI+n/b/FYMms7Svan64Jh/u6m9PbpO4MWORYsu9/p1857vNN/X+SxGWPxdOjr9tjHyGUWT0vfhbjMcSy9zUkPAMxh25nDLvP3glPLvIblFzm6PoEhhG+/23vI9xtiVfPZEBZ/zR1jPpvu+5jPqXkBUM057Umdz4awXgHASTuumMOaw/YxhwVgHgEAwDFZtwCgqwTvOwmYtUiYTuCHnmSkJzxd9z3kpL5rwWrISXzXSWjfdi+yP/HEZsjfiV8kABgyuk72+75XX/ldujjRt9/zFsJnGXJCO/R+xzzhnPUzzh+3dXkO9W3Los+PUmMsmA5d9J71dwwFAIsdR0Jo+1jStR2L7E/X4m76MeL58zNu84ULFxY6Fiy730O+tut3c5HHZozF06Gv22MfI2cdn7rmDKnSxdNljmPpv5/0AMActp05bMnj0TXi1y3zGpYfs+J/579ncVvzfT2OAGAV89n0/vKfzxjz2Vn33/W9lg0AjmNOe1LnsyG0FwBM6bhiDjv7Nuaw5rAA9BMAAByTdQsAQgjfmvD3TepnnUR2fTTkkJF/z66L1rNK8Vnv6Co9eev7fovsz6LbPkvJ4kRu3klp32M2dHEiX1zpu2i3yGLbrBPa/GMB550oL7LYkpu3r13fZ12eQ333u+jzo9RYH9U55Ht0PdcEAMsdR0Jo+1jStR2L7E+6GJpud9ym/PbxeTfv76bOevxrHUNn7ecij80Yi6dDv27sY+Rxvntq6Lb0/bwFAN/IH3dz2PWcw67iQl2u6znQ93qV/iyHvn7Ns27z2RDmv+b2vWaWPv41nlPznvM157QndT4bggAgd5zHlb7fR3NYc1hzWADmEQAAHJN1DADSE7v0v7sm5fEEIi3P8xONkpPDWR8pOeTEqKtiX+Xi6dB3yPRt+yxDP56wy5Cv67pN1/8bsgBwXAFACLMXbfqem0Mfv0X2tev7rMtzqO9+F31+lJr1s5z1WJfs36zffwHAcseRENo+lnRtxzL7E7chPqbx9St/TU2fj4scC5bd71qLp123WbfF05Jj5DKLp2N9Sko07/EQAHzDHHb291uX+ce8dwzO+z5dF+pKX8O6fk/z50+8TbpfY8x/QljtfDaExV5z+14zS1/DajynFg0Aht5mlpM6nw1hvQKAk3Zc6ft9NIc1hzWHBWAeAQDAMVnHACCePMeT4FknTOmJSDxZmLdYVLIN6/zuqZL9qf0JAGMHAEPftdv3DqX47/M+trvWiX/Utei26LstFt3Xru+zLs+hvvtd9PlR6jgWTGctYggA6gcA63ws6dqORfcnbt+VK1e+9THi6Wtq/nGqiz7267h4uui7p+K/t/TuqXn3M/a7QectxgoAvmEOO/v7rcv8I32NL1H7Ql383Y33n39MdwjHFwB0besY89n0e5e+5o4xnw3hZH0CwJTnsyGsVwBw0o4r5rDdzGHNYQGYTwAAcEzWMQCIJy1nz56dO2FPPzYuniCW/u3FLl2Lp0P+Ntq8v5867+tK/n5qyf4s+rdfZ1lmcWLRv4eZf7959xP/fVUBQCo+p9LnQcljvui+hlD+uHWp8RxKv6bruV/6/Cg1xgLDvAWTZRZAaplSANDysWSR7ejbn3h8efXVV7/1MeLp33/N372zyO9sCOMcQ2d9bdfvzSKPzbzX3/Tfl108HfsYOevY0TVHScVt6fv3eftSsi0hCABS5rD9/2/R/ak1/xjymMzblrEv1MX7i/9v1qdCHGcAkFp2Pjvk9n2vuWPMZ0Oo85xa9Dk/xpz2pM5nQ1ivACCEk3VcMYedfRtzWHNYAPoJAACOyToGACE8vvAz6wQgPaE9e/Zs58lYPImYtwCb/nvX9513wpe+m6Xm4uki+5NuW8m2z7LM4kTch3knYvnPPf9+s75/+i6M4wgASk7So3kfFZn++6L7GsK3H6d1eQ6F0P08X/T5UWqMBdN5ixSzwgwBwPIBQMvHkq7vu+j+pB+Z+uSTT/Yu/Mbn4zLHgmX3e8ixouv3ZpHHZt7zK72Qtezi6djHyKHv6OzStU+zLHMcC0EAkDOHXf85bAjz505d8tuPfaEuhMcvsnTt0zKvmalVzWfn7cOsn8sY89n0/4/5nJr3nK85pz2p89kQ1i8AOEnHFXNYc9g+5rAAzCMAADgm6xoApCd08ybk8TZ9E//0JCg/0UtPQNLv0bdom36vVHpSNPbiab7vi+zPots+yzKLE+nX5ieGsy525/8/7lP+c0pPiLtO+Gp9AkDc9q777drWWY9D+nN5++23F97XEGb/TcFVPofS++z7nSl5fpQaY8E0fbz6jhd9zzMBwPIBQMvHkq7tWOa5P+u1MP239H4XPRaMtXjadd/pv6UWfWz6jlv5z3bZxdNZ32uRY+TQdyzl32vecafLMsexdFsEAI+Yw67/HLbv67suOKTbnN+uxoW6+PPLL3ZFxzEHqjmf7buPEOa/5s56zSx5PqXbMNZzashzvtac9qTOZ0NYvwAghJNzXJn1+2gOaw4765hkDguAAADgmKxrAJCfaMzSVz+nZv39w1kLUH2FeteI7+DKTyAWPQmLC8hdi2Cl+xOVbvssy164y3/G+ejajvz75Se/+T71FeG1AoBZz4++58DQn+Wi+9r1uJV83777GuM5FEL/83yR50epMRZMQ5j9s5n1+yEAWP44EkK7x5Ku7Vh0f0J4/Hcpv036b/kFlUWOBWMdQ9MFwCG/N4s8NrO+5uLFi52vv4u+bocw3jFy3vFp3uvNvONOfr+LHsfS+xQAPGIOu/5z2NS87UnHrHfLj3WhLt2ert//Rb9fblXz2RAWf83t2vdFn0/p/Y3xnJr1nK89pz2p89kQ1jMACOFkHFe6vsYctv9xNIf9hjksAAIAgGOyrgHArEo6N+9jxFJp2RxH14LrvI9tzU/44u3GXDzNt7drW4buTypfoIqP73EHAH37MOtkvOv7dZ34x33oWwSpFQBEXQsC8z7as+tnmT+ui+xrCLMXdVb5HOrahlnv+lj0Z9ZnrAXTKH8c592vAGC840gI7R1L+rZjkf3Jtz+/v3QBse9xLjkWjHkMzY8nQz4GufSxmfVOu7EXT7v2aZFj5NDjU/56M++x6Fs8jUqPY+l9CgAeMYf99vau2xy2T749cfR9dHCNC3Xpdgz5VKdFrXI+G8Jir7klr5lDnk8hjPucKn3OjzWnPanz2RDWNwBITfW4UvL7aA7bv63msCdzDgtw0gkAAI7JugYArZp1MsU0jL3IxsklAAD6tPRaIwCYBnPYk6WlYwzrTQAApFp6fREAAKyGAADgmLz564ejBgDPvTbdAGDWR6yHMO47WVlfLZ3Qst5WteBwcBhGDQB+88n9Y91+OAlaeq1Z1bFs7803Rg0Abj//7LFu/3EyhyXX0jGG9bbSAOD998cNAO7cOfZ9gKlp6fVFAACwGgIAgGOys3cUNt/YD2cu7i49LvzrvfDexwer3qVq0o+fyz86L104HfLRb7SrpRNa1tsqFxw++fxh2Lq6v/T4zSf3w83b0z3uw6q09FqzqmPZ0c6dcGfzh+Hm008tPb78wffDg/f+6li3/ziZw5Jr6RjDelvlfPbgzp1w74MPwu7ly0uP+3/4w7FvP0xRS68vAgCA1RAAALCWuv4WZo2/5cj6ShfRS/7GKITQ/XccLTgAuXV/rXEsa485LKl1P8aw3rwGAH3W/fXF8Qtg9QQAAKytt99+u3Ph1EnDybDuJ7SsNwsOwBDr/lrjWNYmc1iidT/GsN68BgB91v31xfELYPU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PQXACwubkZNjY2Oscrr7yy8P1sbm6OdvvS+wYAAAAAAACAZTUXAJw/f37pAKDvPs6fP7/07UvvGwAAAAAAAADG0FwAcOrUqXDq1KmFv/7SpUtfX5SPrl279vX/u3Tp0sK3L71vAAAAAAAAABhLcwHAsu+mj+/Q77vQn993ye1L7xsAAAAAAAAAxtJUABAvpG9ubi58H6dOnXrsHfqpjY2Nb326QMntS+8bAAAAAAAAAMbSVADwyiuvfP0O+/ix+hsbG+H06dOD72PWhfiuC/glty+9bwAAAAAAAAAYS1NXpONH7PeNIWYFA6dPn+4MAIbevvS+AQAAAAAAAGAsTV2RjhfR8z8BEN9df/78+Zlff+3atUEX6a9du1Z8+9L7HurevXuGYRiGYRiGYRiGYRiGYRiGYRiGYRjGCkcrmgoAZhn6KQAtfQLArVu3wtbWlmEYhmEYhmEYhmEYhmEYhmEYhmEYhrHCceXKlaJrvasymQBg6DvsNzY2wqlTpzr/LX6SwKK3L73vIT799FPDMAzDMAzDMAzDMAzDMAzDMAzDMAxjhePu3bvF13pXYXIBwDyzLsR3XcAvuX3pfQMAAAAAAADAWJoKAPouol+7dm3wBfbz58+HjY2NcOnSpcf+/6VLl8LGxkY4f/78wrcvvW8AAAAAAAAAGEtTAUB8l39+IX1jYyNsbGyEzc3NufcRL8anfy4gBgSzLt4PuX3pfQMAAAAAAADAWJoKANKL6fk4ffp059d0fTJAfKd+PvreoV9y+9L7BgAAAAAAAIAxNBUARKdOnXrs4vqsd/73/WmAzc3NwfdRevvS+wYAAAAAAACAZTUZAAAAAAAAAAAAjxMAAAAAAAAAAMAECAAAAAAAAAAAYAIEAAAAAAAAAAAwAQIAAAAAAAAAAJgAAQAAAAAAAAAATIAAAAAAAAAAAAAmQAAAAAAAAAAAABMgAAAAAAAAAACACRAAAAAAAAAAAMAECAAAAAAAAAAAYAIEAAAAAAAAAAAwAQIAAAAAAAAAAJgAAQAAAAAAAAAATIAAAAAAAAAAAAAmQAAAAAAAAAAAABMgAAAAAAAAAACACRAAAAAAAAAAAMAECAAAAAAAAAAAYAIEAAAAAAAAAAAwAQIAAAAAAAAAAJgAAQAAAAAAAAAATIAAAAAAAAAAAAAmQAAAAAAAAAAAABMgAAAAAAAAJm9n7yjc+OqweOzsHa160wEAYDABAAAAAAAwWZc/PgjnXrwXnvrR3YXHuRfvhXc+fLjqXQEAgLkEAAAAAADAJO3sHYUzF3eXuvgfx5mLu+HGV4er3iUAAJhJAAAAAAAATNLr7z4Y5eJ/HC+9fX/VuwQAADMJAAAAAACASXrhrfujBgDPvba/6l0CAICZBAAAAAAAwCQJAAAAOGkEAAAAAADAJAkAAAA4aQQAAAAAAMAkCQAAADhpBAAAAAAAwCQJAAAAOGkEAAAAAADAJAkAAAA4aQQAAAAAAMAkCQAAADhpBAAAwMrt7B2FF966H869eG/hhbjv/XQ3vP7ug1XvCgAAsEYEAAAAnDQCAABg5V56e7xFOREAAAAQCQDocmX7MLzz4cOFxpXtw1VvPgDATAIAAGDlzlzcHW1B7szF3VXvDgAAsCYEAKR29o7Cc6/tL/08OPfivbCzd7Tq3QEA6CQAAABW6sr24agLck/96K6FGAAAIIQgAOBxm28sf/E/jgsv7616dwAAOgkAAICVEgAAAAC1CABIjfnpc849AYB1JQAAAFZKAAAAANQiACDa2Tsa/dzzxleHq94tAIBvEQAAACslAAAAAGoRABAJAACAk0IAAACslAAAAACoRQBAJAAAAE4KAQAAsFICAAAAoBYBAJEAAAA4KQQAAMBKCQAAAIBaBABEAgAA4KQQAAAAKyUAAAAAahEAEAkAAICTQgAAAKyUAAAAAKhFAEAkAABgUTt7R+HK9uFCY5aDw6Owu3+40IBZBAAAwEoJAAAAgFoEAEQCAABK3fjqMDz32v7SrxcvvHX/sfvd3T8Mv/nkfnj3o/2lxvUvHq7okWHdCQAAgJUSAAAAALUIAIgEAACUuvDy3mivGa+/+yCE8Ohd/2Nc/I/j1s7Bih8l1pEAAABYKQEAAABQiwCASAAAQImx1yzPXNwNIYRwe/dwtIv/7360Hz767MGKHynWkQAAAFgpAQAAAFCLAIBIAABAicsfH1QJAD6/fTBqAPDe39yfsyecRAIAAGClBAAAAEAtAgAiAQAAJQQAtEwAAACslAAAAACoRQBAJAAAoIQAgJYJAACAlRIAAAAAtQgAiAQAAJQQANAyAQAAsFICAAAAoBYBAJEAAIASAgBaJgAAAFZKAAAAANQiACASAABQQgBAywQAAMBKCQAAAIBaBABEAgAASggAaJkAAABYKQEAAABQiwCASAAAQAkBAC0TAAAAKyUAAAAAahEAEAkAACghAKBlAgAAYKUEAAAAQC0CACIBAAAlBAC0TAAAAKyUAAAAAKhFAEAkAACghACAlgkAAICVEgAAAAC1CACIBAAAlBAA0DIBAACwUgIAAACgFgEAkQAAgBICAFomAKCqK9uH4Z0PH4Y3f/2geFz++GDVmw/AMRAAAAAAtQgAiAQAAJQQANAyAQBV7Owdhede21/6gHjuxXvhyraJNMCUCQAAAIBaBABEAgAASggAaJkAgCrGPLn63k93V707AFQkAAAAAGoRABAJAAAoIQCgZQIAqvjeT3dNpgEYRAAAAADUIgAgEgAAUEIAQMsEAFRx5uK4AcDljw9WvUsAVCIAAAAAahEAEAkAACghAKBlAgCqEAAAMJQAAAAAqEUAQCQAAKCEAICWCQCoQgAAwFACAAAAoBYBAJEAAIASAgBaJgCgCgEAAEMJAAAAgFoEAEQCAABKCABomQCAKgQAAAwlAAAAAGoRABAJAAAoIQCgZQIAqhAAADCUAIDcle3DsPnGfjj34r1w5uJu8fjeT3fD5hsWZgEAEADwDQEAACUEALRMAEAVAgAAhhIAkNrZOxptHvG9n+6uencAAFgxAQCRAACAEgIAWiYAoAoBAABDCQBIvf7ug1GfC6+/+2DVuwQAwAoJAIgEAACUEADQMgEAVQgAABhKAEDqudf2R30uvPS2kyAAgJNMAEAkAACghACAlgkAqEIAAMBQAgBSYwcAL7zlJAgA4CQTABAJAAAoIQCgZQIAqhAAADBUiwHA0c6dcPeln4db554Jf3zmzELj9vPPhodXP6y6nS0SAAAAMCYBAJEAAIASAgBaJgCgCgEAAEO1GADc/dlPwuff/c4oQwTwOAEAAABjEgAQCQAAKCEAoGUCABaZbsoAACAASURBVKoQAAAwVGsBwMOrH4528f/z734n3H7+2Wrb2iIBAAAAYxIAEAkAACghAKBlAgCqEAAAMFRrAcD997ZGDQD++MyZatvaIgEAAABjEgAQCQAAKCEAoGUCAKoQAAAwVGsBwP47vxIAVCQAAABgTAIAIgEAACUEALRMAEAVAgAAhhIACABSAgAAAMYkACASAABQQgBAywQAVCEAAGAoAYAAICUAAABgTAIAIgEAACUEALRMAEAVAgAAhhIACABSAgAAAMYkACASAABQQgBAywQAVCEAAGAoAYAAICUAAABgTAIAIgEAACUEALRMAEAVAgAAhhIACABSAgAAAMYkACASAABQQgBAywQAVCEAAGAoAYAAICUAAABgTDUDgIPDo3D9i4fhd9cfLDQ++uxBuHHr4QofnZNFAABACQEALRMAUIUAAIChBAACgJQAAACAMdUKAA4Oj8JHnz0YZeH+d9cfrPhROhkEAACUEADQMgEAVQgAABhKACAASAkAAAAYU60A4Math6Mu3n9+29pXbQIAAEoIAGiZAIAqBAAADCUAEACkBAAAAIypVgDw++1xA4DrX/hTALUJAAAoIQCgZQIAqhAAADCUAEAAkBIAAAAwplYCgE9uCgBqEwAAUEIAQMsEAFQhAABgKAGAACAlAAAAYEwCACIBAAAlBAC0TABAFQIAAIYSAAgAUgIAAADGJAAgEgAAUEIAQMsEAFQhAABgKAGAACAlAAAAYEwCACIBAAAlBAC0TABAFQIAAIYSAAgAUgIAAADGJAAgEgAAUEIAQMsEAFQhAABgKAGAACAlAAAAYEwCACIBAAAlBAC0TABAFQIAAIaqHQDc3j0M1794GH6/vdi4/sXDcHD4zf0JAOoSAAAAMCYBAJEAAIASAgBaJgCgCgEAAEPVDABu3HoYtq4uP5Heurof9h88uk8BQF0CAAAAxiQAIBIAAFBCAEDLBABUIQAAYKiaAcAYF//j+P32owU5AUBdAgAAAMYkACCqHQB8fvsg/OaT+2Hr6v5C46PPHoTPb1sDBVgXAgBaJgCgCgEAAEPVCgB29w9HnUxvXX200CcAqEsAAADAmFoNAI527oSHVz8M99/bWmjwbTUDgOtfjPd8uLVjHRRgHQgAaJkAgCoEAAAMVSsAuL07bgDw7kcCgOMgAAAAYEwtBgC7r/8i3Hz6qaXOM24+/ZQQIFMzABjz0+difA7AagkAaJkAgCoEAAAMJQAQAKQEAAAAjKm1AGDM842bTz8VDm58tsqHf63UCgDG/vS5dz/aDweHR6t+uABOPAEALRMAUIUAAIChBAACgJQAAACAMbUWANz58Q9HPd/Yff0Xq3z414oAAIASAgBaJgCgCgEAAEMJAAQAKQEAAABjai0A+PIH3x/1fOPuSz9f5cO/VgQAAJQQANAyAQBVCAAAGEoAIABICQAAABiTAEAAEAkAACghAKBlAgCqEAAAMJQAQACQEgAAADAmAYAAIBIAAFBCAEDLBABUIQAAYCgBgAAgJQAAAGBMAgABQCQAAKCEAICWCQCoQgAAwFACAAFASgAAAMCYBAACgEgAAEAJAQAtEwBQhQAAgKEEAAKAlAAAAIAxCQAEAJEAAIASAgBa1nwA8Morr4SNjY3wyiuvFH3d5uZm2NjY+Hpsbm6OdvvS+54iAQAAQwkABAApAQAAAGMSAAgAIgEAACUEALSs+QAgXmQvCQDOnz//2AX6OM6fP7/07Uvve6oEAAAMJQAQAKQEAAAAjEkAIACIBAAAlBAA0LKmA4D0YvvQAODSpUtff0107dq1r//fpUuXFr596X1PmQAAgKEEAAKAlAAAAIAxCQAEAJEAAIASAgBa1mwAEC+2nz59uigAiNFA34X+/J36Jbcvve8pEwAAMJQAQACQEgAAADAmAYAAIBIAAFBCAEDLmg0A4gX1zc3NogDg1KlTj71DP7/PU6dOLXz70vueshYDgPvvbYU7P/5huHXumYXGnR//MDy8+mH17QSYGgGAACAlAACGevPXD8KFl/fCuRfvFY/nXtsPL7x1P9z46nDVuwFAZQIAAUAkAACghACAljUZAMR32ocQigOAWRfiuy7gl9y+9L6nrLUAYO/NN8LNp58a5cRq/51fVd1WgKkRAAgAUgIAYIixLuacubgrAgCYOAGAACASAABQQgBAy5q7Ih0/Tj9e8F8kADh9+nTnv8U/J7Do7Uvve8paCwD++MyZ0U6sbj79VNVtBZgaAYAAICUAAOYZ+3Vj8439Ve8SABUJAAQAkQAAgBICAFrW3BXpU6dOPXaRvSQAuHbt2qCL9NeuXSu+fel9D7W9vd3k+NM/G3cy/R8v36y3vb95f9QTq8+/+52wfe3qyn8GhmEYrYz/97efj74Ic+2T7fDx//fF6Isw29vbYfvf/V/jvm78vT9Z+c9gncY/evn2qM+Ff/rnX658nwzDGHf8u3dvjnqc+O//+Z2V75NhGIZRb/zTP/9y1NeNf/Ty7bC9vR1++zd3Rj3X+N0nj+73b//H/2HU842/feEnK/8ZrMu49sn26Oeev7n6t+EPn34++rnnZzdW/3gZhmGc9PEfL4977vmnf3Y3bG9vh6vXb436mvFXV++t/LE6SWNvb6/oOu+qNBUAxIv96UX0KX8CwK1bt8LW1laT409+fGfUA+O//eUH1bb18i//w+gBwOVf/oeV/wwMwzBaGf/3f/pvoy/CXPqvfx3+8vLvRl+E2draCr/9V//HqK8ZN87+nZX/DNZp/MN/Oe6i3D/5N9dXvk+GYYw7/vc//2jU48R/95MvV75PhmEYRr3xT/7N9VFfN/7hv9wOW1tb4S9/uz3qucZf/vbTsLW1Ff7wD54Z9Xzjyv/yP6/8Z7Au49J//evRzz1/eem9sHX5v41/7vlXf73yx8swDOOkj3/7yw9Gfc34kx/fCVtbW+Evfn111NeMv/hwZ+WP1UkaV65cKbrWuyrNBADxHfabm5uP/f9FAoBTp051/tupU6c6A4Chty+97yF2dnaaHGN/AsB/+V29bb199croAcDtq1dW/jMwDMNoZfz69zujL8Jsf7ETtr+4O/oizM7OTvjq/3lz1NeMm3//7678Z7BO4x+/Mu5z4Z/9+7sr3yfDMMYdf/7uuLHx3/tfV79PhmEYRr3xz/79uPPLf/zKo/nlh9fvjXqucfWze2FnZyd88T/9g1HPN279i/9t5T+DdRnbX4x/7nn10zvh5q2d0c89b99Z/eNlGIZx0sd/+d24rxt/+meP5hB/+NvdUV8z/vra3sofq5M0WtFMABAv9M8b8z5if9aF+K4L+CW3L73vKTtzcXfUA+Pljw+qbevBjc9GDwAObnxWbXsBpmbsv+X81I/uhp29o3B7d/y/wxhCCPvv/GrU14w/PnNmxT+B9fLca/ujPhdeeMvfQYOpefPXD0Y9Tnzvp7ur3iUAKnrhrfujvm4899qj84Lfbz8c9Vzjk5sPQwghfPmD7496vnH3pZ+v8uFfKzt7R6Ofe9746jDs7o9/7nlweLTqhwvgxLv88cGorxlnLj469/z89sGorxnv/Y21L77txAUA58+fDxsbG+HSpUuP/f9Lly6FjY2NcP78+YVvX3rfUyYAEAAADCUAEACkBADAPAIAAEoIAAQAkQAAgBICAFrWTADQp/RPAMSL8WksEP+8wKyL90NuX3rfUyYAEAAADCUAEACkBADAPAIAAEoIAAQAkQAAgBICAFo2+QCg66P34zv189H3Dv2S25fe91QJAAQAAEMJAAQAKQEAMI8AAIASAgABQCQAAKCEAICWncgAIP26ODY3Nwd9nyG3L73vKRIACAAAhhIACABSAgBgHgEAACUEAAKASAAAQAkBAC1rPgBgPQkABAAAQwkABAApAQAwjwAAgBICAAFAJAAAoIQAgJYJAKhCACAAABhKACAASAkAgHkEAACUEAAIACIBAAAlBAC0TABAFQIAAQDAUAIAAUBKAADMIwAAoIQAQAAQCQAAKCEAoGUCAKoQAAgAAIYSAAgAUgIAYB4BAAAlBAACgEgAAEAJAQAtEwBQhQBAAAAwlABAAJASAADzCAAAKCEAEABEAgAASggAaJkAgCoEAAIAgKEEAAKAlAAAmEcAAEAJAYAAIBIAAFBCAEDLBABUIQAQAAAMJQAQAKQEAMA8AgAASggABACRAACAEgIAWiYAoAoBgAAAYCgBgAAgJQAA5hEAAFBCACAAiAQAAJQQANAyAQBVCAAEAABDCQAEACkBADCPAACAEgIAAUAkAACghACAlgkAqEIAIAAAGEoAIABI1QwADg4fPS+uf/EwfHKzfFz/4mHYf2AhDlZNAABACQGAACASAABQQgBAywQAVCEAEAAADCUAEACkagUAB4dH4aPPHozyPLhx6+GKHyU42QQAAJQQAAgAIgEAACUEALRMAEAVAgABAMBQAgABQKpWAHDj1rgLtD4JAFZHAABACQGAACASAABQQgBAywQAVCEAEAAADCUAEACkagUAY737Pw6fAgCrIwAAoIQAQAAQCQAAKCEAoGUCAKoQAAgAAIYSAAgAUrUCgN9dFwDAVAgAACghABAARAIAAEoIAGiZAIAqBAACAIChBAACgJQAAJhHAABACQGAACASAABQQgBAywQAVCEAEAAADCUAEACkBADAPAIAAEoIAAQAkQAAgBICAFomAKAKAYAAAGAoAYAAICUAAOYRAABQQgAgAIgEAACUEADQMgEAVQgABAAAQwkABAApAQAwjwAAgBICAAFAJAAAoIQAgJYJAKhCACAAABhKACAASAkAgHkEAACUEAAIACIBAAAlBAC0TABAFQIAAQDMs7N3FN758GF4/d0HC42axwWOlwBAAJASAADzCAAAKCEAEABEAgAASggAaJkAgCoEAAIAmOXK9uEox4lzL95b9a4wAgGAACAlAADmEQAAUEIAIACIBAAAlBAA0DIBAFUIAAQA0Gdn72jUY8TmG/ur3iWWJAAQAKQEAMA8AgAASggABACRAACAEgIAWiYAoAoBgAAA+tSaONEuAYAAICUAYJadvaOFBtMiAACghABAABAJAAAoIQCgZQIAqhAACACgzzsfPqwycaJdAgABQEoAQJcr24fh3Iv3lppjXnh5r+qckuMjAACghABAABAJAAAoIQCgZQIAqhAACACgjwCAnABAAJASAJDb2TsK5168N+oiLW0TAABQQgAgAIgEAACUEADQMgEAVQgABADQRwBATgAgAEgJAMiNfbH3pbedGLdOAABACQGAACASAABQQgBAywQAVCEAEABAHwEAOQGAACAlACD30tt1Fu1plwAAgBICAAFAJAAAoIQAgJYJAKhCACAAgD4CAHICAAFASgBATgBATgAAQAkBgAAgEgAAUEIAQMsEAFQhABAAQB8BADkBgAAgJQAgJwAgJwAAoIQAQAAQCQAAKCEAoGUCAKoQAAgAoI8AgJwAQACQEgCQEwCQEwAAUEIAIACIBAAAlBAA0DIBAFUIAAQA0EcAQE4AIABICQDICQDICQAAKCEAEABEAgAASggAaJkAgCoEAAIA6CMAICcAEACkBADkBADkBAAAlBAACAAiAQAAJQQAtEwAQBUCAAEA9BEAkBMACABSAgByAgByAgAASggABACRAACAEgIAWiYAoAoBgACgy+WPD8KFl/fCmYu7C43v/XT36ws5tEsAQE4AIABICQDICQDICQAAKCEAEABEAgAASggAaJkAgCoEAAKA3JXtw9GeFxde3lv17rAEAQA5AYAAICUAICcAICcAAKCEAEAAEAkAmGVn7yhc2T4Mlz8+KB5Xtg9XvflABQIAWiYAoAoBgAAgt/nGuBd0aj4nqEsAQE4AIABICQDICQDICQAAKCEAEABEAgD6vPDW/aXXs8+9eE8IABMjAKBlAgCqEAAIAHLnXrw36nPi9XcfrHqXWJAAgJwAQACQEgCQEwCQEwAAUEIAIACIBAB0ef3d8eaW5pUwLQIAWiYAoAoBgAAgJwAgEgCQEwAIAFICAHICAHICAABKCAAEAJEAgC5jn4P6FACYDgEALRMAUIUAQACQEwAQCQDICQAEACkBADkBADkBAAAlBAACgEgAQJfv/XTcdex3PnSuCFMhAKBlAgCqEAAIAHICACIBADkBgAAgJQAgJwAgJwAAoIQAQAAQCQDoMvY6tgAApkMAQMsEAFQhABAA5AQARAIAcgIAAUBKAEBOAEBOAABACQGAACASANBFAAD0EQDQMgEAVQgABAA5AQCRAICcAEAAkBIAkBMAkBMAAFBCACAAiAQAdBEAAH0EALRMAEAVAgABQE4AQCQAICcAEACkBADkBADkBAAAlBAACAAiAQBdBABAHwEALRMAUIUAQACQEwAQtRgAHO3cCXdf+nm4de6Z8MdnzhSPW+eeCXd/9pNwtHOn+ra2SAAgAEgJAMgJAMgJAAAoIQAQAEQCALoIAIA+AgBaJgCgCgGAACAnACBqMQC4/fyzoxwbbj79lAiggwBAAJASAJATAJATAABQQgAgAIgEAHQRAAB9BAC0TABAFQIAAUBOAEDUWgAw9sVeiy/fJgAQAKQEAOQEAOQEAACUEAA4B40EAHQRAAB9BAC0TABAFQIAAUBOAEDUWgCw+/ovRj0+3H7+2arb2yIBgAAgJQAgJwAgJwAAoIQAQAAQCQDoIgAA+ggAaJkAgCoEAAKAnACAqLUA4O5LPx/1+PDlD75fdXtbJAAQAKQEAOQEAOQEAACUEAAIACIBAF0EAEAfAQAtEwBQhQBAAJATABAJAAQAOQGAACAlACAnACAnAACghABAABAJAOgiAAD6CABomQCAKgQAAoCcAIBIACAAyAkABAApAQA5AQA5AQAAJQQAAoBIAEAXAQDQRwBAywQAVCEAEADkBABEAgABQE4AIABICQDICQDICQAAKCEAEABEAgC6CACAPgIAWiYAoAoBgAAgJwAgEgAIAHICAAFASgBATgBATgAAQAkBgAAgEgDQRQAA9BEA0DIBAFUIAAQAOQEAkQBAAJATAAgAUgIAcgIAcgIAAEoIAAQAkQCALgIAoI8AgJYJAKhCACAAyAkAiAQAAoCcAEAAkBIAkBMAkBMAAFBCACAAiAQAdBEAAH0EALRMAEAVAgABQE4AQCQAEADkBAACgJQAgJwAgJwAAIASAgABQCQAoIsAAOgjAKBlAgCqEAAIAHICACIBgAAgJwAQAKQEAOQEAOQEAACUEAAIACIBAF0EAEAfAQAtEwBQhQBAAJATABAJAAQAOQGAACAlACAnACAnAACghABAABAJAOgiAAD6CABomQCAKgQAAoCcAIBIACAAyAkABAApAQA5AQA5AQAAJQQAAoBIAEAXAQDQRwBAywQAVCEAEADkBABEAgABQE4AIABICQDICQDICQAAKCEAEABEAgC6CACAPgIAWiYAoAoBgAAgJwAgEgAIAHICAAFASgBATgBATgAAQAkBgAAgEgDQRQAA9BEA0DIBAFUIAAQAOQEAkQBAAJATAAgAUgIAcgIAcgIAAEoIAAQAkQCALgIAoI8AgJYJAKhCACAAyAkAiAQAAoCcAEAAkBIAkBMAkBMAAFBCACAAiAQAdBEAAH0EALRMAEAVAgABQE4AQCQAEADkBAACgJQAgJwAgJwAAIASAgABQCQAoIsAAOgjAKBlAgCqqBkAHBwehRu3Hobfby82rn/xMOw/+GYSLQA4HgIAIgGAACAnABAApAQA5AQA5AQAAJQQAAgAIgEAXQQAQB8BAC0TAFBFrQBgd/8wbF0d56B4a+fRfQoAjocAgEgAIADICQAEACkBADkBADkBAAAlBAACgEgAQBcBANBHAEDLBABUUSsA+Oiz8Rbvt64+OmETABwPAQCRAEAAkBMACABSAgByAgByAgAASggABACRAIAuAgCgjwCAlgkAqKJWADDWu//j2H9wJAA4JgIAIgGAACAnABAApAQA5AQA5AQAAJQQAAgAIgEAXQQAQB8BAC0TAFBFjQDg4PBo9Mn07v6hAOCYCACIBAACgJwAQACQEgCQEwCQEwAAUEIAIACIBAB0EQAAfQQAtEwAQBUCAAFATgBAJAAQAOQEAAKAlACAnACAnAAAgBICAAFAJACgiwAA6CMAoGUCAKoQAAgAcgIAIgGAACAnABAApAQA5AQA5AQAAJQQAAgAIgEAXQQAQB8BAC0TAFCFAEAAkBMAEAkABAA5AYAAICUAICcAICcAAKCEAEAAEAkA6CIAAPoIAGiZAIAqBAACgJwAgEgAIADICQAEACkBADkBADkBAAAlBAACgEgAQBcBANBHAEDLBABUIQAQAOQEAEQCAAFATgAgAEgJAMgJAMgJAAAoIQAQAEQCALoIAIA+AgBaJgCgCgGAACAnACASAAgAcgIAAUBKAEBOAEBOAABACQGAACASANClxQDgaOdO2H/nV2H39V+Euy/9vHjsvflG9W2EKRAA0DIBAFUIAAQAOQEAkQBAAJATAAgAUgIAcgIAcgIAAEoIAAQAkQCALq0FAAc3Pgt/fObM0seGm08/FR5e/bDqtkLrBAC0TABAFQIAAUBOAEAkABAA5AQAAoCUAICcAICcAACAEgIAAUAkAKBLawHAmMcI6xEwmwCAlgkAqEIAIADICQCIBAACgJwA4Nsn3EcHB+Fwf3+h0ToBADkBADkBAAAlBAACgEgAQJfWAoCx17GPdu5U3V5omQCAlgkAqEIAIADICQCIBAACgJwA4JsA4HB3N+xfvRp2L18Od7e2Fh4Pbt5c1Y9zaQIAcgIAcgIAAEoIAAQAkQCALi0FAEc7d6xjwzESANAyAQBVCABMnHICACIBgAAgJwB4FAAcHRyEex98sNSF/3Qc3Gmz4hcAkBMAkBMAAFBCACAAiAQAdBEAWMeGPgIAWiYAoAoBgIlTTgBAJAAQAOQEAI8CgIM7d0a7+H93ayvsX726yh/rwgQA5AQA5AQAAJQQAAgAIgEAXQQA1rGhjwCAlgkAqEIAYOKUEwAQCQAEADkBwKMA4MH29qgBwL0PPljlj3VhAgByAgByAgAASggABACRAIAuAgDr2NBHAEDLBABUIQAwccoJAIgEAAKAnABAAJASAJATAJATAABQQgAgAIgEAHQRAFjHhj4CAFomAKAKAYCJU04AQCQAEADkBAACgJQAgJwAgJwAAIASAgABQCQAoIsAwDo29BEA0DIBAFUIAEyccgIAIgGAACAnABAApAQA5AQA5GoHAAeHR+HWzkH4/PZiY/+BBXuAdSIAEABEAgC6CACsY0MfAQAtEwBQhQDAxCknACASAAgAcgIAAUBKAEBOAECuZgDw+e2DsHV1vIs4AKyeAEAAEAkA6CIAsI4NfQQAtEwAQBUCABOnnACASAAgAMgJAAQAqRYDgKOdO+HuSz8Pt59/dqFx58c/DHtvvrGqh3ztCQDI1QoA9h8cjXLxP47Pbx+s+JECIAQBgADgGwIAuggArGNDHwEALRMAUIUAwMQpJwAgEgAIAHICAAFAqrUA4GjnTvjjM2dGeS7svv6LVT70a0sAQK5WADD2IsxHn5mvAqwDAYAAIBIA0EUAYB0b+ggAaJkAgCoEACZOOQEAkQBAAJATAAgAUq0FAHd/9hNziMoEAORqBQA3bo17Iec3n1iEAVgHAgABQCQAoIsAwDko9BEA0DIBAFUIAEyccgIAIgGAACAnABAApFoLAMZ6938c++/8apUP/1oSAJATAABQQgAgAIgEAHQRAFjHhj4CAFomAKAKAYCJU04AQCQAEADkBAACgNRJDwD23nxjlQ//WhI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IACIBAB0EQBYx4Y+AgBaJgCgCgGAiVNOAEAkABAA5AQAAoCUAEAAkBMAkBMAAFBCACAAiAQAdBEAWMeGPgIAWiYAoAoBgIlTTgBAJAAQAOQEAAKAlABAAJATAJATAABQQgAgAIgEAHQRAFjHhj4CAFomAKAKAYCJU04AQCQAEADkBAACgJQAQACQEwCQEwAAUEIA8E0AcHRwEA7u3An3P/003L9+vXx8+mk43G93LiUAoIsAwDo29BEA0DIBAFUIAEyccgIAIgGAACAnABAApAQAAoCcAICcAACAEgKARwHA0cFB2L96dZRzjQc3b67s57kMAQBdBADWsaGPAICWCQCoQgBg4pQTABAJAAQAOQGAACAlABAA5FoMAI527oS7L/083Dr3TPjjM2eKx+3nnw13f/aT6tvZKgEAACUEAI8CgPuffjrq+UaLnwQgAKCLAMA6NvQRANAyAQBVCABMnHICACIBgAAgJwAQAKQEAAKAXGsBwNHOnXDr3DOjPB9unXum6ra2SgAAQAkBwKMAYKx3/3/9KQDb2yv7mS5KAEAXAYB1bOgjAKBlAgCqEACYOOUEAEQCAAFATgAgAEgJAAQA5Iq6BQAAIABJREFUudYCgN3Xf+E5UZkAAIASAoBHAcC9Dz4QAAgA6CAAsI4NfQQAtEwAQBUCABOnnACASAAgAMgJAAQAKQGAi7251gKA288/W2XRnm8IAAAoIQAQAEQCALoIAKxjQx8BAC0TAFCFAMDEKScAIBIACAByAgABQEoAIADInfgA4Gc/qbq9LRIAAFBCACAAiAQAdBEAWMeGPgIAWiYAoAoBgIlTTgBAJAAQAOQEAAKAlABAAJATAAgAcgIAAEoIAAQAkQCALgIA69ipnb2j8NLb98OFl/fCuRfvFY/nXtsPL7x1P+zs+R2eAgEALRMAUIUAwMQpJwAgEgAIAHICAAFASgAgAMgJAAQAOQEAACUEAAKASABAFwGAdezUWGsSZy7uhhtfHa56d1iSAICWNRkAnD59OmxsbHw9XnnlleL72NzcfOw+Njc3R7t96X1PkQDAxCknACASAAgAcgIAAUBKACAAyAkABAA5AQAAJQQAAoBIAEAXAYB17Gjs9am4HkG7BAC0rLkAIL2wno7z588Pvo/z588X3UfJ7Uvve6oEACZOOQEAkQBAAJATAAgAUgIAAUBOACAAyAkAACghABAARAIAuggArGNHr7877nnGhZf3Vr1LLEkAQMuaCgDiO+tPnz799f+7du3a1xfZr127Nvc+Ll269PXtu+7j0qVLC9++9L6nTABg4pQTABAJAAQAOQGAACAlABAA5AQAAoCcAACAEgIAAUAkAKCLAMA6djR2AHDuxXur3iWWJACgZU0FAKdOnXrs4noUw4AhfwogvkO/70J//k79ktuX3veUCQBMnHICACIBgAAgJwAQAKQEAAKAnABAAJATAABQQgAgAIgEAHQRAFjHjgQA5AQAtKypAKBPDACGvMO+LyII4dGfFzh16tTCty+97ykTAHx74nR0cFA8pkQAQCQAEADkBAACgJQAQACQEwAIAHICAABKCAAEAJEAgC4CAAFAJAAgJwCgZc0HAPHd9UMvrs+6bdcF/JLbl973lAkAHk2cjg4Owv3r18Pu5csLn1Dtvv9+kydVOQEAkQBAAJATAAgAUgIAAUBOACAAyAkAACghABAARAIAuggABACRAICcAICWNXtFOr7rf2Pj/2fvXnvsOs4D3/d34WfIF1BeyIGd5E2ckzmawEBgByEw9gycYJwZ5PgCjEagHCieODbseDJxjHGUsRzMccbORQoSn1BxZKu3mqIo3na3eLPILVIUzW621ZKarPOi80hLj5dkVrOWN4v6/YECDGpziWKVu2vX+vVeK+X++++/7d/3bq+///77RwHA7b6+9tr3cgDA3sbptQsXmr2xeuPatSXP6p0FACgCAACAHAAAAAwDAACAHAAAAOQAAElSTQAAABABABoLAAAAIgBAOQBAPdftHemDBw++CQBu9xMANjY2busm/cbGRvXra699rwcAXCy3dnebvrHaXltb9rTeUQCAIgAAAMgBAADAMAAAAMgBAABADgCQJNUEAAAAEQCgsQAAACACAJQDANRz3QKAYfFpAAcPHvypr+3pEwBu3rxZ5vN5l+MDn91q+oXx2/98rpyerzffTJ+cny0bT32v+cZp46nvlXMnTjR9Y3VjdXXp83on40NfuNZ0TXzpOxeX/t9k7G889t3zTdfCBz67Nemf9/wjDzX9+nDx4IeWPgd32/iHp882XRP3PXijPPv8ejl++nzz7xvz+byceezRpmti8au/UObzebl47FjT7xnX1taWPrf7GR//6tWma+HBx14q8/m8PHP6etsbe6cvlfl8Xha/+gtN18O5r/3J0ufgbhuP/O9LTdfEx7969c1rn56vl+dPXyjPzq+Utfm16nHk9NVybP72PcnF3z7YdE388L9+culzcLeNrz3xw6Zr4oN/8KMyn8/Lc6cvNf06sXp6c+l/V4ZhGMa8PPjYS5PsJY6cvtr0+8az8ytlPp+Xiwc/1HQvcf6Rh8p8Pi/X7uDxlGPj4rFjS5/b2vHs8+vN33s+9exGOTk/2/y95+n5+tL/vt4ro/U59mPfPT/Zn3X92SOTnGMvew7ulvGl71xsuhY+9IVrS/9vMu5sfPufzzVdE3GOfWx+sen3jKdP31j639V7aVy+fLnqXu+yuicAQCmlHDhw4LZusL/bpwWMXaPm9bXX/mldu3atzGazLsf7H95s+oXxG0+cKLNn1ppvplfXjpUjTzzefON05InHy4nZrDkAWPa83sn49c+3vaHzub98Yen/Tcb+xtf+5lTTtfD+hzcn/fPOH/p028OXjzyw9Dm428Zf/eOxpmvivgdvlCefWiurR042/74xm83K8a/9j6Zr4tIH31dms1l5ofH3jKt3wdzuZ3z0K4uma+FTX79QZrNZ+cHxtge0Tx89U2azWbn0wfc1XQ8nv/xHS5+Du2089BdtkdBHv7J489o/OH65yXr4wfGrb17z3Mc+3HRNvPDp3136HNxt48t/NW+6Jn7lkb33XU8fPdP068QPTv5o6X9XhmEYxqx86usXJtlLPP38ou3+8vkXy2w2K+c/8kDTvcT8oU+X2WxWrs7anlO90OE51ZNPrTV/7/nEk8+W1bVj7d97PrO29L+v98pofY79tb85Ndmfde3Jw5OcYy97Du6W8bm/fKHpWvj1z19d+n+TcWfjG0+caLom4hz76aMbbd97ntpa+t/Ve2msr69X3etdVvcMALjdj9h/txvxYzfwa15fe+17OY8AuFh2NzebA4Ce8wgARR4B4BEAOY8A8AiAYR4B4BEAuakeAfDKVtuP3Lt8fbeU4hEAP4s8AkCSVJNHAHgEQNTjIwBubW2WG198pLzym/uHIdc+/lveZ7xLHgHgEQCRRwAo5xEA6rmuAMC73URfWVm5rZ+wP3jwYFlZWSmHDx9+268fPnx49DECNa+vvfa9HAAAAOQAAEUAAACQAwAAgGEAgIO53FQA4NyVaQ7tAYDpAwAkSTUBAABA1CMAuPHFR5qthZ0nv7vkGbg7AwAAgAgAUA4AUM91BQDip/zzjfT4yfvbucEeN+OHnxawsbHx5q+9083723l97bXv5QAAACAHACgCAACAHAAAAAwDAACA3FQAoPWh/QsLAOBnFQAgSaoJAAAAot4AQOubvfHeU28PAAAAIgBAOQBAPdcVACjlrZ/0z+PdPhkg/7P4Sf083gkQ1Ly+9tr3agAAAJDrEQDc2tos29/883Lji4+UzYc/Uz1ufPXLNtEjAQAAQA4AAACGAQAAQA4AAAByAIAkqSYAAACIegMArx1ZbboWrvzyfcuegrsyAMDZZQQAKAcAqOe6AwClvPVJALdzc/2dcMChQ4fedo1Dhw6967+z5vW1174XAwAAgFxvAGD30sVmN3V8xNrbAwAAgBwAAAAMAwAAgBwAAADkAABJUk0AAAAQvdcBwOWf/7llT8FdGQAAAEQAgHIAgHquSwCguz8AAADI9QYAWh7eE9ZvDwAAAHIAAAAwDAAAAHIAAACQAwAkSTUBAABABAAAAGMBAABABAAoBwCo5wAATRIAAADkegMArW/ovLF+atI/b08BAABADgAAAIYBAABADgAAAHIAgCSpJgAAAIgAAABgLAAAAIgAAOUAAPUcAKBJAgAAgFxvAKD1mnjtSN/z1zIAAADIAQAAwDAAAADIAQAAQA4AkCTVBAAAABEAAACMBQAAABEAoBwAoJ4DADRJAAAAkAMA+p6/lgEAAEAOAAAAhgEAAEAOAAAAcgCAJKkmAAAAiAAAAGAsAAAAiAAA5QAA9RwAoEkCAACAHADQ9/y1DAAAAHIAAAAwDAAAAHIAAACQAwAkSTUBAABABAAAAGMBAABABAAoBwCo5wAATRIAAADkAIC+569lAAAAkAMAAIBhAAAAkAMAAIAcACBJqgkAAAAiAAAAGAsAAAAiAEA5AEA9BwBokgAAACAHAPQ9fy0DAACAHAAAAAwDAACAHAAAAOQAAElSTQAAABABAADAWAAAABABAMoBAOo5AECTBAAAADkAoO/5axkAAADkAAAAYBgAAADkAAAAIAcASJJqAgAAgAgAAADGAgAAgAgAUA4AUM8BAJokAAAAyAEAfc9fywAAACAHAAAAwwAAACAHAAAAOQBAklQTAAAARAAAADAWAAAARACAcgCAeg4A0CQBAABADgDoe/5aBgAAADkAAAAYBgAAADkAAADIAQCSpJoAAAAgAgAAgLEAAAAgAgCUAwDUcwCAJgkAAAByAEDf89cyAAAAyAEAAMAwAAAAyAEAAEAOAJAk1QQAAAARAAAAjAUAAAARAKAcAKCeAwA0SQAAAJADAPqev5YBAABADgAAAIYBAABADgAAAHIAgCSpJgAAAIgAAABgLAAAAIgAAOUAAPUcAKBJAgAAgBwA0Pf8tQwAAAByAAAAMAwAAAByAAAAkAMAJEk1AQAAQAQAAABjAQAAQAQAKAcAqOcAAE0SAAAA5ACAvuevZQAAAJADAACAYQAAAJADAACAHAAgSaoJAAAAIgAAABgLAAAAIgBAOQBAPQcAaJIAAAAgBwD0PX8tAwAAgBwAAAAMAwAAgBwAAADkAABJUk0AAAAQAQAAwFgAAAAQAQDKAQDqOQBAkwQAAAA5AKDv+WsZAAAA5AAAAGAYAAAA5AAAACAHAEiSagIAAIAIAAAAxgIAAIAIAFCuVwDw6t/+n3Lt47+1r3H9k7/jHOIeCQDQJAEAAEAOAOh7/loGAAAAOQAAABgGAAAAOQDAG+8cACBJqgkAAAAiAAAAGAsAAAAiAEC5HgHA5sOfafK14cov31dubW0u669eDQIANEkAAACQAwD6nr+WAQAAQA4AAACGAQAAQA4AAAByAIAkqSYAAACIAAAAYCwAAACIAADlegMAb6yfmmQPoT4DADRJAAAAkAMA+p6/lgEAAEAOAAAAhgEAAEAOAAAAcgCAJKkmAAAAiAAAAGAsAAAAiAAA5XoDANvf/POmXx+uf/J3lvnXrzsMANAkAQAAQA4A6Hv+WgYAAAA5AAAAGAYAAAA5AAAAyAEAkqSaAAAAIAIAAICxAAAAIAIAlHuvAwDn2H0HAGiSAAAAIAcA9D1/LQMAbJxyAAAAMAwAAAByAAAAkAMAJEk1AQAAQAQAAABjAQAAQAQAKAcAOMfuOQBAkwQAAAA5AKDv+WsZAGDjlAMAAIBhAAAAkAMAAIAcACBJqgkAAAAiAAAAGAsAAAAiAEA5AMA5ds8BAJokAAAAyAEAfc9fywAAG6ccAAAADAMAAIAcAAAA5AAASVJNAAAAEAEAAMBYAAAAEAEAygEAzrF7DgDQJAEAAEAOAOh7/loGANg45QAAAGAYAAAA5AAAACAHAEiSagIAAIAIAAAAxgIAAIAIAFAOAHCO3XMAgCYJAAAAcgBA3/PXMgDAxikHAAAAwwAAACAHAAAAOQBAklQTAAAARAAAADAWAAAARACAcgCAc+yeAwA0SQAAAJADAPqev5YBADZOOQAAABgGAAAAOQAAAMgBAJKkmgAAACACAACAsQAAACACAJQDAJxj9xwAoEkCAACAHADQ9/y1DACwccoBAADAMAAAAMgBAABADgCQJNUEAAAAEQAAAIwFAAAAEQCgHADgHLvnAABNEgAAAOQAgL7nr2UAgI1TDgAAAIYBAABADgAAAHIAgCSpJgAAAIgAAABgLAAAAIgAAOUAAOfYPQcAaJIAAAAgBwD0PX8tAwBsnHIAAAAwDAAAAHIAAACQAwAkSTUBAABABAAAAGMBAABABAAoBwA4x+45AECTBAAAADkAoO/5axkAYOOUAwAAgGEAAACQAwAAgBwAIEmqCQAAACIAAAAYCwAAACIAQDkAwDl2zwEAmiQAAADIAQB9z1/LAAAbpxwAAAAMAwAAgBwAAADkAABJUk0AAAAQAQAAwFgAAAAQAQDKAQDOsXsOANAkAQAAQA4A6Hv+WgYA2DjlAAAAYBgAAADkAAAAIAcASJJqAgAAgAgAAADGAgAAgAgAUA4AcI7dcwCAJgkAAAByAEDf89cyAMDGKQcAAADDAAAAIAcAAAA5AECSVBMAAABEAAAAMBYAAABEAIByAIBz7J4DADRJAAAAkJsaAOzevFW2d26W69v1Y+f1Wz/x5229JgCAtwIAbJxyAAAAMAwAAAByAAAAkAMAJEk1AQAAQAQAAABjAQAAQAQAKAcAOMfuOQBAkwQAAAC5KQHAuStvlNX1Oz+gHUKA1msCAHgrAMDGKQcAAADDAAAAIAcAAAA5AECSVBMAAABEAAAAMBYAAABEAIByAIBz7J4DADRJAAAAkJsKALQ8qI1vlKUAAFMGANg45QAAAGAYAAAA5AAAACAHAEiSagIAAIAIAAAAxpoSAOzevFVe2dot5668sa9x6ZU33vYDSwDAtAEAygEAzrF7DgDQJAEAAEBuKgBw+mLbGzrbOzdLKQDAlAEANk45AAAAGAYAAAA5AAAAyAEAkqSaAAAAIAIAAICxpgIAO6/fKkfOvNZkPVzf3juvBACmDQBQDgBwjt1zAIAmCQAAAHJTAYBWG+kYr2ztllIAgCkDAGyccgAAADAMAAAAcgAAAJADACRJNQEAAEAEAAAAY00FAFp+jVhd3/u6AwBMGwCgHADgHLvnAABNEgAAAOQAgL7nr2UAgI1TDgAAAIYBAABADgAAAHIAgCSpJgAAAIgAAABgrKkAQOszy53XbwEAEwcAKAcAOMfuOQBAkwQAAAA5AKDv+WsZAGDjlAMAAIBhAAAAkAMAAIAcACBJqgkAAAAiAAAAGGsqANB6TVzfvgkATBwAoBwA4By75wAATRIAAADkAIC+569lAICNUw4AAACGAQAAQA4AAAByAIAkqSYAAACIAAAAYCwAAACIAADlAADn2D0HAGiSAAAAIAcA9D1/LQMAbJxyAAAAMAwAAAByAAAAkAMAJEk1AQAAQAQAAABjAQAAQAQAKAcAOMfuOQBAkwQAAAA5AKDv+WsZAGDjlAMAAIBhAAAAkAMAAIAcACBJqgkAAAAiAAAAGAsAAAAiAEA5AMA5ds8BAJokAAAAyAEAfc9fywAAG6ccAAAADAMAAIAcAAAA5AAASVJNAAAAEAEAAMBYAAAAEAEAygEAzrF7DgDQJAEAAEAOAOh7/loGANg45QAAAGAYAAAA5AAAACAHAEiSagIAAIAIAAAAxgIAAIAIAFAOAHCO3XMAgCYJAAAAcgBA3/PXMgDAxikHAAAAwwAAACAHAAAAOQBAklQTAAAARAAAADAWAAAARACAcgCAc+yeAwA0SQAAAJADAPqev5YBADZOOQAAABgGAAAAOQAAAMgBAJKkmgAAACACAACAsQAAACACAJQDAJxj9xwAoEkCAACAHADQ9/y1DACwccoBAADAMAAAAMgBAABADgCQJNUEAAAAEQAAAIwFAAAAEQCgHADgHLvnAABNEgAAAOQAgL7nr2UAgI1TDgAAAIYBAABADgAAAHIAgCSpJgAAAIgAAABgLAAAAIgAAOUAAOfYPQcAaJIAAAAgBwD0PX8tAwBsnHIAAAAwDAAAAHIAAACQAwAkSTUBAABABAAAAGMBAABABAAoBwA4x+45AECTBAAAADkAoO/5axkAYOOUAwAAgGEAAACQAwAAgBwAIEmqCQAAACIAAAAYCwAAACIAQDkAwDl2zwEAmiQAAADIAQB9z1/LAAAbpxwAAAAMAwAAgBwAAADkAABJUk0AAAAQAQAAwFgAAAAQAQDKAQDOsXsOANAkAQAAQA4A6Hv+WjY1ALi+fbOcu/JGOX3x9X2NCy+/8bbrAQDTBwAAAMMAAAAgBwAAADkAQJJUEwAAAEQAAAAwFgAAAEQAgHIAgHPsngMANEkAAACQAwD6nr+WTQkAzl1pcwCzur73ZrsUAOBnEQAAAAwDAACAHAAAAOQAAElSTQAAABABAADAWAAAABABAMoBAM6xew4A0CQBAABADgDoe/5aNhUAaP2GO27kAADTBwAAAMMAAAAgBwAAADkAQJJUEwAAAEQAAAAwFgAAAEQAgHIAgHPsngMANEkAAACQAwD6nr+WTQUAWm+c4tAeAJg+AAAAGAYAAAA5AAAAyAEAkqSaAAAAIAIAAICxAAAAIAIAlAMAnGP3HACgSQIAAIAcAND3/LVsKgAw1aE9ADB9AAAAMAwAAAByAAAAkAMAJEk1AQAAQAQAAABjAQAAQAQAKAcAOMfuOQBAkwQAAAA5AKDv+WsZAGDjlAMAAIBhAAAAkAMAAIAcACBJqgkAAAAiAODtAGB3c7O89uKLZefs2X2N1158cUkz2TYAAACIAADlAADn2D0HAGiSAAAAIAcA9D1/LQMAbJxyAAAAMAwAAAByAAAAkAMAJEk1AQAAQAQAvAUAXl8syvbaWpP3nbd2d5c4q3ceAAAARACAcgCAc+yeAwA0SQAAAJADAPqev5YBADZOOQAAABgGAAAAOQAAAMgBAJKkmgAAACACAPYAwK3d3SY3/2PsnD275Jm9swAAACDqEQDc2tosmw9/przymw+UK798X/W4+sAvlc2HP2MdvEMAgHPsngMANEkAAACQAwD6nr+WAQA2TjkAAAAYBgAAADkAAADIAQCSpJoAAAAgAgD2AEDrM8vto0eXPLN3FgDgxm/UGwC4tbVZXvnNB5qsgyu/fN+kf9ZeAwCcY/ccAKBJAgAAgBwA0Pf8tQwAsHHKAQAAwDAAAADIAQAAQA4AkCTVBAAAABEAsAcA3rh2DQAYBAAAAFFvAKD1zd7tb/75pH/eHgMAnGP3HACgSQIAAIAcAND3/LUMALBxygEAAMAwAAAAyAEAAEAOAJAk1QQAAAARAAAAjAUAAABRbwBg8+HPNF0Lmw9/ZtI/b48BAM6xew4A0CQBAABADgDoe/5aBgDYOOUAAABgGAAAAOQAAAAgBwBIkmoCAACACAAAAMYCAACACAAAAHIAgHPsngMANEkAAACQAwD6nr+WAQA2TjkAAAAYBgAAADkAAADIAQCSpJoAAAAgAgAAgLEAAAAgAgAAgBwA4By75wAATRIAAADkAIC+569lAICNUw4AAACGAQAAQA4AAAByAIAkqSYAAACIAAAAYCwAAACIAAAAIAcAOMfuOQBAkwQAAAA5AKDv+WsZAGDjlAMAAIBhAAAAkAMAAIAcACBJqgkAAAAiAAAAGAsAAAAiAAAAyAEAzrF7DgDQJAEAAEAOAOh7/loGANg45QAAAGAYAAAA5AAAACAHAEiSagIAAIAIAAAAxgIAAIAIAAAAcgCAc+yeAwA0SQAAAJADAPqev5YBADZOOQAAABgGAAAAOQAAAMgBAJKkmgAAACACAACAsQAAACACAACAHADgHLvnAABNEgAAAOQAgL7nr2UAgI1TDgAAAIYBAABADgAAAHIAgCSpJgAAAIgAAABgLAAAAIgAAAAgBwA4x+45AECTBAAAADkAoO/5axkAYOOUAwAAgGEAAACQAwAAgBwAIEmqCQAAACIAAAAYCwAAACIAAADIAQDOsXsOANAkAQAAQA4A6Hv+WgYA2DjlAAAAYBgAAADkAAAAIAcASJJqAgAAgAgAAADGAgAAgAgAAAByAIBz7J4DADRJAAAAkAMA+p6/lgEANk45AAAAGAYAAAA5AAAAyAEAkqSaAAAAIAIAAICxAAAAIAIAAIAcAOAcu+cAAE0SAAAA5ACAvuevZQCAjVMOAAAAhgEAAEAOAAAAcgCAJKkmAAAAiAAAAGAsAAAAiAAAACAHADjH7jkAQJMEAAAAOQCg7/lrGQBg45QDAACAYQAAAJADAACAHAAgSaoJAAAAIgAAABgLAHgLAOxubpbXLlwor546VT121tfLztmz5eb29rKm8o4DAACAHADgHLvnAABNEgAAAOQAgL7nr2UAwE9unG7t7u5r3CsBAADAMAAAAMgBAABADgCQJNUEAAAAEQAAAIwFAOwBgJZnErubm8uc0n0HAAAAOQAAAOg5AECTBAAAADkAoO/5axkA8NbGaXdzs/z4+PGyvba2768Lr5461bWuLgUAAADeHgAAAOQAAAAgBwBIkmoCAACACAAAAMYCAPYAwPbRo+3WxNraMqd03wEAAEAOAAAAeg4A0CQBAABADgDoe/5aBgDsbZxu7e7e0Y3//Mbq5s7O0ub0TgMAAIBhAAAAkAMAAIAcACBJqgkAAAAiAAAAGAsAuFhubm83P8fu8ZMrAQAAIAcAAAA9BwBokgAAACAHAPQ9fy0DAPY2Tq1v9vZ4+BIBAADAMAAAAMgBAABADgCQJNUEAAAAEQAAAIwFAAAAEQAAAOQAAACg5wAATRIAAADkAIC+569lAMDexum1Cxeafn3YOXt2aXN6pwEAAMAwAAAAyAEAAEAOAJAk1QQAAAARAAAAjAUAAAARAAAA5AAAAKDnAABNEgAAAOQAgL7nr2UAAACQAwAAgGEAAACQAwAAgBwAIEmqCQAAACIAAAAYCwAAACIAAADIAQAAQM8BAJokAAAAyAEAfc9fywAAACAHAAAAwwAAACAHAAAAOQBAklQTAAAARAAAADAWAAAARAAAAJADAACAngMANEkAAACQAwD6nr+WAQAAQA4AAACGAQAAQA4AAAByAIAkqSYAAACIAAAAYCwAAACIAAAAIAcAAAA9BwBokgAAACAHAPQ9fy0DAACAHAAAAAwDAACAHAAAAOQAAElSTQAAABABAADAWAAAABABAABADgAAAHoOANAkAQAAQA4A6Hv+WgYAAAA5AAAAGAYAAAA5AAAAyAEAkqSaAAAAIAIAAICxAAAAIAIAAIAcAAAA9BwAoEkCAACAHADQ9/y1DAAAAHIAAAAwDAAAAHIAAACQAwAkSTUBAABABAAAAGMBAABABAAAADkAAADoOQBAkwQAAAA5AKDv+WsZAAAA5AAAAGAYAPAWANjd3Cw/Pn68bK+t7fsg7rULF5Yyjy0DAACAHAAgSaoJAAAAIgAAABgLAACwrplQAAAgAElEQVQAIgAAAMgBAABAzwEAmiQAAADIAQB9z1/LAAAAIAcAAADDAIA9ANDyUG5nfX1p89kiAAAAyAEAkqSaAAAAIAIAAICxAAAAIAIAAIAcAAAA9BwAoEkCAACAHADQ9/y1DAAAAHIAAAAwDADYAwA76+tN18PNnZ2lzemdBgAAADkAQJJUEwAAAEQAAAAwFgAAAEQAAACQAwAAgJ4DADRJAAAAkAMA+p6/lgEAAEAOAAAAhgEAewBg++jRputhd3NzaXN6pwEAAEAOAJAk1QQAAAARAAAAjAUAAAARAAAA5AAAAKDnAABNEgAAAOQAgL7nr2UAAACQAwAAgGEAwL8CgLW1puvhjWvXljandxoAAADkAABJUk0AAAAQAQAAwFgAAAAQAQAAQA4AAAB6DgDQJAEAAEAOAOh7/loGAAAAOQAAABgGAAAAOQAAAMgBAJKkmgAAACACAACAsQAAACACAACAHAAAAPQcAKBJAgAAgBwA0Pf8tQwAAAByAAAAMAwAAAByAAAAkAMAJEk1AQAAQAQAAABjAQAAQAQAAAA5AAAA6DkAQJMEAAAAOQCg7/lrGQAAAOQAAABgGAAAAOQAAAAgBwBIkmoCAACACAAAAMYCAACACAAAAHIAAADQcwCAJgkAAAByAEDf89cyAAAAyAEAAMAwAAAAyAEAAEAOAJAk1QQAAAARAAAAjAUAAAARAAAA5AAAAKDnAABNEgAAAOQAgL7nr2UAAACQAwAAgGEAAACQAwAAgBwAIEmqCQAAACIAAAAYCwAAACIAAADIAQAAQM8BAJokAAAAyAEAfc9fywAAACAHAAAAwwAAACAHAAAAOQBAklQTAAAARAAAADAWAAAARAAAAJADAACAngMANEkAAACQAwD6nr+WAQAAQA4AAACGAQAAQA4AAAByAIAkqSYAAACIAAAAYCwAAACIAAAAIAcAAAA9BwBokgAAACAHAPQ9fy0DAACAHAAAAAwDAACAHAAAAOQAAElSTQAAABABAADAWAAAABABAABADgAAAHoOANAkAQAAQA4A6Hv+WgYAAAA5AAAAGAYAAAA5AAAAyAEAkqSaAAAAIAIAAICxAAAAIAIAAIAcAAAA9BwAoEkCAACAHADQ9/y1DAAAAHIAAAAwDAAAAHIAAACQAwAkSTUBAABABAAAAGMBAABABAAAADkAAADoOQBAkwQAAAA5AKDv+WsZAAAA5AAAAGAYAAAA5AAAACAHAEiSagIAAIAIAAAAxgIAAIAIAAAAcgAAANBzAIAmCQAAAHIAQN/z1zIAAADIAQAAwDAAAADIAQA/CQBu7e6Wmzs71eNeCQCQJNUEAAAAEQAAAIwFAAAAEQAAAOQAAACg5wAATRIAAADkAIC+569lAAAAkAMAAIBhAAAAkAMA3gIAu5ubZfvo0TtaC6+eOtU9BgAAJEk1AQAAQAQAAABjAQAAQAQAAAA5AAAA6DkAQJMEAAAAOQCg7/lrGQAAAOQAAABgGAAAAOQAgD0AsLu52Wxd9H5ICwBIkmoCAACACAAAAMYCAACACAAAAHIAAADQcwCAJgkAAAByAEDf89cyAAAAyAEAAMAwAAAAyAEAewBg5+zZpmtid3NzaXN6pwEAkqSaAAAAIAIAAICxAAAAIAIAAIAcAAAA9BwAoEkCAACAHADQ9/y1DAAAAHIAAAAwDAAAAHIAwB4AePXUqaZrosdD+wgAkCTVBAAAABEAAACMBQAAABEAAADkAAAAoOcAAE0SAAAA5ACAvuevZQAAAJADAACAYQAAAJADAACAHAAgSaoJAAAAIgAAABgLAAAAop8FANi9eWtfYywAYPoAAACg5wAATRIAAADkAIC+569lAAAAkAMAAIBhAAAAkAMAAIAcACBJqgkAAAAiAAAAGAsAAACiKQHA9s7Ncvri62V1ff9r4MSF18v2zs03rwkATB8AAAD0HACgSQIAAIAcAND3/LUMAAAAcgAAADAMAAAAcgAAAJADACRJNQEAAEAEAAAAYwEAAEA0FQDYvXmrPHeuzRn26vpO2Xl97xMBAIDpAwAAgJ7rEgCsrKy8bRw8eLD6GocOHXrbNQ4dOtTs9bXXvhcDAACAHADQ9/y1DAAAAHIAAAAwDAAAAHIAAACQAwAkSTUBAABABAAAAGMBAABANBUAaH2z98LLe2sMAJg+AAAA6LmuAMDhw4d/4uZ/jAMHDtz2dQ4ePDh6jXeCBDWvr732vRoAAADkAIC+569lAAAAkAMAAIBhAAAAkAMAAIAcACBJqgkAAAAiAAAAGAsAAACiqQDAhZfbfr84fXHvXBwAmD4AAADoua4AwP333z/6E/U1P2k/RATRxsbGm792+PDhfb++9tr3cgAAAJADAPqev5YBAABADgAAAIYBAABADgAAAHIAgCSpJgAAAIgAAABgLAAAAIgAAAAgBwAAAD3XDQCIG+n333//T/yzuPE+9s9y8RP673SjP/+kfs3ra699LwcAAAA5AKDv+WsZAAAA5AAAAGAYAAAA5AAAACAHAEiSagIAAIAIAAAAxgIAAIAIAAAAcgAAANBz3QCAn9btAoADBw687Sf08zXyowRqXl977Xs5AAAAyAEAfc9fywAAACAHAAAAwwAAACAHAAAAOQBAklQTAAAARAAAADAWAAAARAAAAJADAACAnrsnAEDNT9i/2434sRv4Na+vvfa9HAAAAOQAgL7nr2UAAACQAwAAgGEAAACQAwAAgBwAIEmqCQAAACIAAAAYCwAAACIAAADIAQAAQM/dE3ek77///tGP3h/r3T4pIK6z39fXXvteDgAAAHIAQN/z1zIAAADIAQAAwDAAAADIAQAAQA4AkCTVBAAAABEAAACMBQAAABEAAADkAAAAoOe6vyN98ODBsrKyUg4dOvRTX7uxsXFbN+k3NjaqX1977Xs9AAAAyAEAfc9fywAAACAHAAAAwwAAACAHAAAAOQBAklQTAAAARAAAADAWAAAARAAAAJADAACAnusaAMRN9Xe66T5WT58AcO3atTKbzboc7394s+kXxm88caLMnllrvnFaXTtWjjzxePON05EnHi8nZrPmG6dlz+udjF///NWma+Jzf/lCmc1m5QenttquiWdPl9ls1nxNHHvs0aXPwd0yvvY3p5quhfc/vFlms1l5+uiZpmvhByd/VGazWZk/9Omma+H8Rx4os9msXGj8NeLFu2Bu9zv+6h+PNV0T9z14ozz51FpZPXKy+feN2WxWjn/tfzRdE5c++L4ym83KC42/Z1y9C+Z2P+OjX1k0XQuf+vqFMpvNyg+OX226Fp4+eqbMZrNy6YPva7oeTn75j8psNiubjdfDqbtgbvc7HvqLs03XxEe/siiz2aw8/fyi7Zp4fu+65z724aZr4oVP/26ZzWblcuM18ULHe8sv/9W86Zr4lUf23ndNtZcwDMMwljs+9fULnewlXiyz2ayc/8gDTfcS84c+XWazWbk6a/setMe9xJNPrTV/7/nEk8+W1bVj7d97PrNWjj32aPPzqdlsVk41XgvXOlwLw9H6HPtrf3OqzGaz5mti9cjJsvbk4eZr4sgTj5djjd9r3FhdLWt3wdzWjs/95QtN18Kvf/5qmc1m5QfPnW/7PuP45TKbzcqZT3ys6Vo484mPLX0O7rbxjSdONF0Tb51jb7RdE6e2ymw2K6c+93DTNRHn2Mbbx/r6etW93mXVLQA4cOBAWVlZKQcPHqz6fSsrK+XAgQPves39vr722j+tmzdvlvl83uX4wGe3mn5h/PY/nyun5+vNN04n52fLxlPfa75x2njqe+XciRPNN07Lntc7GR/6wrWma+JL37lY5vN5efr0jaZr4vnTF8p8Pm++Jl74zreWPgd3y3jsu+ebroUPfHarzOfz8tzpS23fWJ3eLPP5vJx/5KGma+HiwQ+V+XxeXnruuaZfHy4fPbr0ud3v+Ien297cu+/BG+XZ59fL8dNt32B9//ROmc/n5UzjQ5jFr/5Cmc/n5eKxY20PYdbWlj63+xkf/2pbMPbgYy+V+Xxenjl9velaeO70pTKfz8viV3+h6Xo497U/KfP5vGzN2h7KnT9+fOlzu9/xyP++1HRNfPyrV8t8Pi9HTrdFIUdO71334m8fbLomfvhfP1nm83l55ciRpmvi4rFjS5/b/Y6vPfHDpmvig3/wozKfT7eXMAzDMJY7HnzspS72Es/Or5T5fF4uHvxQ073E+UceKvP5vFxr/AlTPe4lnn1+vfl7z6ee3Sgn52ebv/c8PV8vL3znW83Pp+bzeTnf+NMgfjSbLX1u72S0Psd+7Lvny3w+b74mjp8+X9afPdJ8TWw89b1y9uTJpmvixupqWT99eulzWzu+9J2LTdfCh75wbe9rz+mXmq6FtfnedX/4e7/d9r3n7/320ufgbhvf/udzTddEnGMfm19suiaePn2jzOfzcu5Lf9h0TcQ5tvH2cfny5ap7vcuqSwCwsrJy2x/7n3u3G/FjN/BrXl977Xs5jwDwCICcRwD0PX8t8wgAjwDIeQSARwAM8wgAjwDIeQSARwDkPAJAklSTRwB4BEDkEQAeATCWRwB4BEDkEQAeAZDzCACPAOi57gBA3Px/9NFH9/X7Dx48WFZWVsrhw4ff9uuHDx8e/USBmtfXXvteDgAAAHIAQN/z1zIAAADIAQAAwDAAAADIAQAAQA4AkCTVBAAAABEAAACMBQAAABEAAADkAAAAoOe6AgBxg32/N/9Leetm/MrKStnY2CillLKxsfHmr73TzfvbeX3tte/lAAAAIAcA9D1/LQMAAIAcAAAADAMAAIAcAAAA5AAASVJNAAAAEAEAAMBYAAAAEAEAAEAOAAAAeq4bADC8kf5OY+wj9sd+PSBBHu/0E/o1r6+99r0aAAAA5ACAt+Zvd3OzvHrqVNk+enRfY2d9vbx+5cpS5rFFAAAAkAMAAIBhAAAAkAMAAIAcACBJqgkAAAAiAAAAGAsAAAAiAAAAyAEAAEDPdQMAHn300WYAoJRSDh069Lbfe+jQoXf999e8vvba92IAAACQAwD25u/1K1fe02+2SwEAAICfDAAAAIYBAABADgAAAHIAgCSpJgAAAIgAAABgLAAAAIgAAAAgBwAAAD3XDQBQXwEAAEAOANibv+2jR9u9wVpbW9p83kkAAACQAwAAgGEAAACQAwAAgBwAIEmqCQAAACIAAAAYCwAAACIAAADIAQAAQM8BAJokAAAAyAEAe/PXek3c3NlZ2pzuNwAAAMgBAADAMAAAAMgBAABArlcA8NqR1bL9zT8vN7765X2N4SOlJEm3HwAAAEQAAAAwFgAAAEQAAACQAwAAgJ4DADRJAAAAkAMA9ja+rdfEze3tZU7rvgIAAIAcAAAADAMAAIAcAAAA5HoEADe++uVy5Zfvu+P14FBOkuoDAACACAAAAMYCAACACADwXiMHAAAAPQcAaJIAAAAgBwAAABEAAADkAAAAYBgAAADkAAAAINcbAHhj/VTTNbHz5HeX+dcvSd0FAAAAEQAAAIwFAAAAEQAAAOQAAACg5wAATRIAAADkAAAAIAIAAIAcAAAADAMAAIAcAAAA5HoDAK0PYa5/8neW+dcvSd0FAAAAEQAAAIwFAAAAEQAAAOQAAACg5wAATRIAAADkAAAAIAIAAIAcAAAADAMAAIAcAAAA5HoDADe++EjTNQEASFJd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Hg7AHjj2rXy2oULZWd9fV/jtRdf/JnP4Xs5AECTBAAAADkAAACIAAAAIAcAAADDAAAAIAcAAAA5AAAAkKSaAAAAIAIAAICxAAAAIAIAAIAcAPAWANhZX39Pn1f2GACgSQIAAIAcAAAARAAAAJADAACAYQAAAJADAACAHAAAAEhSTQAAABABAADAWAAAABABAABADgDYO8du/X3j9StXljan76UAAE0SAAAA5AAAACACAACAHAAAAAwDAACAHAAAAOQAAABAkmoCAACACAAAAMYCAACACAAAAHIAwN45duszy5319aXN6XspAECTBAAAADkAAACIAAAAIAcAAADDAAAAIAcAAAA5AAAAkKSaAAAAIAIAAICxAAAAIAIAAIAcADDROTYA8DMJANAkAQAAQA4AAAAiAAAAyAEAAMAwAAAAyAEAAEAOAAAAJKkmAAAAiAAAAGAsAAAAiAAAACAHAAAAPQcAaJIAAAAgBwAAABEAAADkAAAAYBgAAADkAAAAIAcAAACSVBMAAABEAAAAMBYAAABEAAAAkAMAAICeAwA0SQAAAJADAACACAAAAHIAAAAwDAAAAHIAAACQAwAAAEmqCQAAACIAAAAYCwAAACIAAADIAQAAQM8BAJokAAAAyAEAAEAEAAAAOQAAABgGAAAAOQAAAMgBAACAJNUEAAAAEQAAAIwFAAAAEQAAAOQAAACg5wAATRIAAADkAAAAIAIAAIAcAAAADAMAAIAcAAAA5AAAAECSagIAAIAIAAAAxgIAAIAIAAAAcgAAANBzAIAmCQAAAHIAAAAQAQAAQA4AAACGAQAAQA4AAAByAAAAIEk1AQAAQAQAAABjAQAAQAQAAAA5AAAA6DkAQJMEAAAAOQAAAIgAAAAgBwAAAMMAAAAgBwAAADkAAACQpJoAAAAgAgAAgLEAAAAgAgAAgBwAAAD0HACgSQIAAIAcAAAARAAAAJADAACAYQAAAJADAACAHAAAAEhSTQAAABABAADAWAAAABABAABADgAAAHoOANAkAQAAQA4AAAAiAAAAyAEAAMAwAAAAyAEAAEAOAAAAJKkmAAAAiAAAAGAsAAAAiACAtwOAW7u75eb29v7Gzs7PfP6mCAAAAHoOANAkAQAAQA4AAAAiAAAAyAEAAMAwAAAAyAEAAEAOAAAAJKkmAAAAiAAAAGAsAAAAiACAtwDA61eu3PG5xI+PHy+7m5tLmctWAQAAQM8BAJokAAAAyAEAAEAEAAAAOQAAABgGAAAAOQAAAMgBAACAJNUEAAAAEQAAAIwFAAAAEQCwBwB2NzebnUlsr611/WkAAAAA0HMAgCYJAAAAcgAAABABAABADgAAAIYBAABADgAAAHIAAAAgSTUBAABABAAAAGMBAABABADsAYDWZ5Y9fr+IAAAAoOcAAE0SAAAA5AAAACACAACAHAAAAAwDAACAHAAAAOQAAABAkmoCAACACAAAAMYCAACACADYAwA76+tN18JrL764tDm90wAAAKDnAABNEgAAAOQAAAAgAgAAgBwAAAAMAwAAgBwAAADkAICfBAC3dnfLze3t6tHjwawk1QYAAAARAAAAjAUAAAARAAAA5AAAAKDnAABNEgAAAOQAAAAgAgAAgBwAAAAMAwAAgBwAAADkAIC3AMDu5mbZPnr0jtbC9tGjZXdzcylzKUk/iwAAACACAACAsQAAACACAACAHAAAAPQcAKBJAgAAgBwAAABEAAAAkAMAAIBhAAAAkAMAAIAcALAHAG7u7DT7WrG9tlZu7uwsbU4lacoAAAAgAgAAgLEAAAAgAgAAgBwAAAD0HACgSQIAAIAcAAAARAAAAJADAACAYQAAAJADAACAHACwBwBaf9/oeU1I0rsFAAAAEQAAAIwFAAAAEQAAAOQAAACg5wAATRIAAADkAAAAIAIAAIAcAAAADAMAAIAcAAAA5ACAPQCwc/asvYQk3UYAAAAQAQAAwFgAAAAQAQAAQA4AAAB6DgDQJAEAAEAOAAAAIgAAAMgBAADAMAAAAMgBAABADgAAACSpJgAAAIgAAABgLAAAAIgAAAAgBwAAAD0HAGiSAAAAIAcAAAARAAAA5Hh9sOAAACAASURBV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gMANEkAAACQAwAAgAgAAAByAAAAMAwAAAByAAAAkAMAAABJqgkAAAAiAAAAGAsAAAAiAAAAyAEAAEDPAQCaJAAAAMgBAABABAAAADkAAAAYBgAAADkAAADIAQAAgCTVBAAAABEAAACMBQAAABEAAADkAAAAoOcAAE0SAAAA5AAAACACAACAHAAAAAwDAACAHAAAAOQAAABAkmoCAACACAAAAMYCAACACAAAAHIAAADQcwCAJgkAAAByAAAAEAEAAEAOAAAAhgEAAEAOAAAAcgAAACBJNQEAAEAEAAAAYwEAAEAEAAAAOQAAAOg5AECTBAAAADkAAACIAAAAIAcAAADDAAAAIAcAAAA5AAAAkKSaAAAAIAIAAICxAAAAIAIAAIAcAAAA9BwAoEkCAACAHAAAAEQAAACQAwAAgGEAAACQAwAAgBwAAABIUk0AAAAQAQAAwFgAAAAQAQAAQA4AAAB6DgDQJAEAAEAOAAAAIgAAAMgBAADAMAAAAMgBAABADgAAACSpJgAAAIgAAABgLAAAAIgAAAAgBwAAAD0HAGiSAAAAIAcAAAARAAAA5AAAAGAYAAAA5AAAACAHAAAAklQTAAAARAAAADAWAAAARAAAAJADAACAnusaAGxsbJSVlZXy6KOPVv/eQ4cOlZWVlTfHoUOHmr2+9tr3YgAAAJADAACACAAAAHIAAAAwDAAAAHIAAACQAwAAAEmqCQAAACIAAAAYCwAAACIAAADIAQAAQM91DQAOHDiwLwBw8ODBt92gj3Hw4ME7fn3tte/VAAAAIAcAAAARAAAA5AAAAGAYAAAA5AAAACAHAAAAklQTAAAARAAAADAWAAAARAAAAJADAACAnusWAMTN/1oAcPjw4Td/XxSfJLCyslIOHz6879fXXvteDgAAAHIAAAAQAQAAQA4AAACGAQAAQA4AAAByAAAAIEk1AQAAQAQAAABjAQAAQAQAAAA5AAAA6LnuAMCjjz765g31/XwCQPyE/jvd6M8/qV/z+tpr38sBAABADgAAACIAAADIAQAAwDAAAADIAQAAQA4AAAAkqSYAAACIAAAAYCwAAACIAAAAIAcAAAA91x0AiJv+pZRy6NChagAw/P25QAX7fX3tte/lAAAAIAcAAAARAAAA5AAAAGAYAAAA5AAAACAHAAAAklQTAAAARAAAADAWAAAARAAAAJADAACAnusOAGxsbLz5v/cDAN7tRvzYDfya19de+14OAAAAcgAAABABAABADgAAAIYBAABADgAAAHIAAAAgSTUBAABABAAAAGMBAABABAAAADkAAADoua7vSO8XANx///2j/+z+++8fBQC3+/raa9/LAQAAQA4AAAAiAAAAyAEAAMAwAAAAyAEAAEAOAAAAJKkmAAAAiAAAAGAsAAAAiAAAACAHAAAAPdf1HelaALCxsXFbN+njUwZqXl977dtta2ury/GLv992M/29E1vl+uZW843TlVe2yvX1efON0/X1edl66aXmG6dlz+udjA//cds18fV/2rvuMxuvNl0TF6/cKFtbW83XxI/+5XDZun69/Zq4cmXpc1s7/v7ZraZr4Rd/f2/Ozl660XQtPHvm1bK1tVVe+ePPN10LL//7j5Stra1y44UX2q6F+Xzpc7vf8ewLbdfEfQ/eKIuXt8ri5bZr4vund8rW1lb50d//bdM1ceXffGDv7+LcubZfI44dW/rc7mf8p0fbroXP/fXe14hjZ9t+vzh7ae+6V/7NB9p+v/jWN/e+RjzzTNuvEZcuLX1u9zv++Im2XyP+06N7c3fqwo+brolTF35ctra2ytX//B/avuH+b4f21kTjQ/utc+eWPrf7Hd/6/mbTNfFrf7h33an2Etf+26Gma+Lqf/4Pe38X87m9hGEYxm2Mz/112/3lVHuJ9Yt7e4mX//1Hmn7feOWPP1+2trbKjWPH3vN7icXL7d97rr+4Wa680v7M8vrmVvnRvxxuuhYu//zP7f1dXLrUdi0cObL0ub2T0foc+++f3btu6zWxePlG2Vpcar4mrq/Py9aVK23PI1ZXy9b160uf29rx9X9q+zXiw3+89/1i4+J207Vw/Py/vvd88Pfavs948PfK1tZWuXHyZNu1cObM0ud2v+N7J6Y5xz7/Uts18czGv55jf/1Pm66Jqc6xb5w8ufS5vZPRS+8pAFBKX58A8Morr5TV1dUux/sfbnso978eP15WZ8803zitrh0ra4//XfON09rjf1eON9403bgL5vVOxr/9w5ebrok/+OZGWV1dLT841XZD/fSRU2V1tb2wfu4bf16emWBNHLsL5rZ2/Nlfn2y6Ft7/8ObeWnj2hbZfI05cK6urq2X+0KebroXzH3mgrK6ulguzWdO18OJstvS53e/4q3881nRN3PfgjXL4X54pT6+daP99Y3W1PP9nf9J0TVz64PvK6upq2Xj66aZr4uW7YG73Mz76lUXTtfCpr1/Y+xpx/GrTtfCDZ18oq6ur5dIH39d0PZz40ufL6upq2Wy4Fm6srpaTd8Hc7nc89Bdnm66Jj35lUVZXV8vTzy/a7iGe37vuuY99uOmaeOHTv1tWV1fL5cZrYuPpp5c+t/sdX/rW6aZr4lce2fueP9Ve4oVP/27TNXHuYx8uq6t73/vtJQzDMH76+NTXL3Syl3ixrK6ulvMfeaDp9435Q58uq6t77w/e63uJw//yTPP3no8fPlJW1461f+85e6Y89422P8l5+ed/rqyu7r03aLkWrt0Fc3sno/U59p/99cmyurrafE08vXaiPHP4n5qvibXH/64ca7wmbqyulmfugrmtHX/wzY2ma+Hf/uHLZXV1tfzgufNtzyOOXy6rq6vlzCc+1nQtnPnEx8rq6mpZNF4LZ++Cud3v+F+PH2+6Jt46x15vuyZObZXV1dVy8g/a4vOpzrEXd8Hc3smYz+dV93qX1XsSABw4cGD0nx04cGAUANzu62uvfTstFosuR2s5+Q9rV8rFS23fWH3/9E45/+LlsnjuaPON0+K5o+VK65/kXF1d+rzeyfiNL7XdTP/p318ti8WizNbbivsXLrxcFotF+zXxj0+UxcWLzdfE5fPnlz63tePb37/SdC384u/fKIvFopw+90rTtbC2sV0Wi0V56QttP7b3pX/3G2WxWJRrjT/K+dqJE0uf2/2Op56/3HRN3PfgjbJxblHO/vDl5t83FotFWXz7/237NeLX3l8Wi0W52vgnOTePHl363O5n/Mf/eb3pWvjst66VxWJRnt1o+5O9p8+9UhaLRbn8a+9v+zXiG18vi8Wi+ScAXDlzZulzu9/xhb9+pema+I//83pZLBbl+TObTdfE82c299bEJz7a9mvE7/+XslgsyvXnnmu6Jq7O50uf2/2ObxxuC0v/r/+2N3dT7SUu//5/absmPvHRslgsyrUTJ+wlDMMwbmN89lvXuthLnDi3d92X/t1vtN1ffuGRslgsyubRo+/5vcTGubbY+L4Hb5Tn1l8q51+83Py958VLi7L4xyfa7iF+/ufKYrEoV86cafvec21t6XN7J6P1Ofa3v3+lLBbtz7HP/vDlsthYb78mnjtaLp8/33RN3FhdLYuLF5c+t7XjT//+atO18Btf2nufcfLcj5quhefObJXFYlFe+kxbaPzSZ363LBaLcv3555uuhVdOn1763O53/MPaNOfY6xfavvecrf9478/8p20fZTvVOfb1559f+tzeyXj11Ver7/Uuo/ccAHi3G/FjN/BrXl977Xu51s9OWju7W3Zv3mq+cdreuVl2L11svnHavXSx7G5uNt849dxv/vcfN10T3/z+3rOOjpx5remaeGVr7/lUrdfEa0f2nn3Vek3c3N5e5rTuqydPvdF0LcSzkyZ7bu9X226cJnt2UsfP7Z0vbjZdE/c9eKNsvXqrXN9u/xzGUkrZefK7TdfE1Qd+qZRSyuuLRdM18ePjx5c5rfvu/3lsp+la+MITe/9fPnHh9aZr4dIre891vPrALzVdD6/+7f8ppZSyvbbWdD28ce3a0ub0Tvvq/9fHc3tfWOytieuf/J2ma+LGFx8ppZTyauM33D0+tzf622fbPpvz//6jifcSX2yLCa9/8ndKKaXsnD1rLyFJt9EXnuhjL3Huyt5e4trHf6vtXuKrXy6llPLjxo8T6nEvsfXqrebvPS/96GbZ3mn/3nP35q3y2pH2n1BZSilvXLvWdC1sHz265Jm9s1qfYz95au//y63XxPXtm+XW1mbzNbF76WK5ub3ddE3cWN07B+2tb36/7fuM3/zvPy6llHLh5bbfL05f3DsX33z4M03XwubDnymllLKzvt50Lbz24otLm9M7be3sbtM1EefYl6/vNl0TR87svffc/mbbT46Z7Bx7fX1pc/pe6j0HAA4ePFhWVlbK4cOH3/brhw8fLisrK+XgwYP7fn3tte/lAAAAIAcAAAARAAAA5AAAAGAYAAAA5AAAACAHAAAAklQTAAAARAAAADAWAAAARAAAAJADAACAnnvPAYC4Gb+yslI2NjZKKaVsbGy8+WvvdPP+dl5fe+17OQAAAMgBAABABAAAADkAAAAYBgAAADkAAADIAQAAgCTVBAAAABEAAACMBQAAABEAAADkAAAAoOfueQAw9tH78ZP6ebzTT+jXvL722vdqAAAAkAMAAIAIAAAAcgAAADAMAAAAcgAAAJADAAAASaoJAAAAIgAAABgLAAAAIgAAAMgBAABAz70nAcDw98Y4dOjQbf27buf1tde+FwMAAIAcAAAARAAAAJADAACAYQAAAJADAACAHAAAAEhSTQAAABABAADAWAAAABABAABADgAAAHquawCguzc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BwAAABEAAAAkAMAAIBhAAAAkAMAAIAcAAAASFJNAAAAEAEAAMBYAAAAEAEAAEAOAAAAeg4A0CQBAABADgAAACIAAADIAQAAwDAAAADIAQAAQA4AAAAkqSYAAACIAAAAYCwAAACIAAAAIAcAAAA9BwBokgAAACAHAAAAEQAAAOQAAABgGAAAAOQAAAAgBwAAAJJUEwAAAEQAAAAwFgAAAEQAAACQAwAAgJ4DADRJAAAAkAMAAIAIAAAAcgAAADAMAAAAcgAAAJADAAAASaoJAAAAIgAAABgLAAAAIgAAAMgBAABAzwEAmiQAAADIAQAAQAQAAAA5AAAAGAYAAAA5AAAAyAEAAIAk1QQAAAARAAAAjAUAAAARAAAA5AAAAKDnAABNEgAAAOQAAAAgAgAAgBwAAAAMAwAAgBwAAADkAAAAQJJqAgAAgAgAAADGAgAAgAgAAAByAAAA0HMAgCYJAAAAcgAAABABAABADgAAAIYBAABADgAAAHIAAAAgSTUBAABABAAAAGMBAABABAAAADkAAADoOQBAkwQAAAA5AAAAiAAAACAHAAAAwwAAACAHAAAAOQAAAJCkmgAAACACAACAsQAAACACAACAHAAAAPQcAKBJAgAAgP+/vTv+lWavCzu+/8v+Bz1c7gOJtpcGjgHFoLdFKRD11sCxGAEjpFYk2FY5iFiguj8gP9xKciFWrCnWIjECT7A2aKIGQ2pyEkPSxDTGn/z92x+uH5jn88zszsx+Z2Zn9vVKNpDnnt2z58znzHx39r27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oEMRygAAIABJREFU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JkAgEkIAAQAmQBAABAEAAKATAAgAGgSAAgAMgGAACATAAgAAIYQAAgAggBAANBGACAACAIAAUAmABAArNkqA4D7+/uy2+2+fbm/v5/8NoZ8fY37t3YCAAFAJgAQAAQBgAAgEwAIAJoEAAKATAAgAMgEAAIAgCEEAAKAIAAQALQRAAgAggBAAJAJAAQAa7a6AODu7u6JJ9fjcnd3N9ltDPn6GvdvCwQAAoBMACAACAIAAUAmABAANAkABACZAEAAkAkABAAAQwgABABBACAAaCMAEAAEAYAAIBMACADWbFUBwOPHj7/9hHp4eHj49r89fvy4+m0M+foa928rBAACgEwAIAAIAgABQCYAEAA0CQAEAJkAQACQCQAEAABDCAAEAEEAIABoIwAQAAQBgAAgEwAIANZsVQFAvLq+60n6Pq+yH3obQ76+xv3bCgGAACATAAgAggBAAJAJAAQATQIAAUAmABAAZAIAAQDAEAIAAUAQAAgA2ggABABBACAAyAQAAoA1W1UAsN/vn3h1fdNutyv7/b76bQz5+hr3bysEAAKATAAgAAgCAAFAJgAQADQJAAQAmQBAAJAJAAQAAEMIAAQAQQAgAGgjABAABAGAACATAAgA1mxVAcCxJ9GPPfl+zm0M+foa928rBAACgEwAIAAIAgABQCYAEAA0CQAEAJkAQACQCQAEAABDCAAEAEEAIABoIwAQAAQBgAAgEwAIANZsVc9I73a7cnt72/rfbm9vewcAQ25jyNfXuH9bIQAQAGQCAAFAEAAIADIBgACgSQAgAMgEAAKATAAgAAAYQgAgAAgCAAFAGwGAACAIAAQAmQBAALBmq3lG+uHhodcT7A8PD9VuY8jX17h/bQ6Hwyovt7/491V3jB/6xOfLp37j09UXTi9+5nPlxY/+cvWF04sf/eXy+c98pvrCaentes7lBz78raoz8d5f/XI5HA7l8V/+XdWZeOm//l45HA7VZ+K3fuHny6c/9anqM/G5F19cfNsOvXzgE1+oOgu3v/j35XA4lN/+wleqzsIf/dn/LYfDoXz5XT9edRb+6ofeWA6HQ/n67/1e1Vn4iy9+cfFtO/byS//5c1Vn4jX/8R/KJ3790+U3X/qd6seNw+FQfvcD/7bqTPzNG597edY+//mqM/Gtr3518W075vLWj3yz6iy841e+Xg6HQ/nD//03VWfht7/wlXI4HMrfvPG5qvPwP97/3nI4HMrf/8mfVJ2HL3z2s4tv27GXd/3K16rOxFs/8s1yOBzK73/lG1Vn4ve/8o1yOBzKn7/tB6vOxB+/80fK4XAoD3/0R1Vn4suf//zi23bs5f3/6YtVZ+L7fulvy+Ew3Vrij9/5I1Vn4s/f9oPlcDiUv/jiF60lXFxcXHpc3vErX1/FWuK//+GflcPhUP7qh+oGpl9+14+Xw+FQvvXVr179WuITv/7p6o89P/pr/6W8+JnPVX/s+anf+HT5rV/4+aqz8P/++TPlcDiUL3z2s1Vn4W+/9rXFt+05l9rnsT/wiS+Uw+FQfSZ+86XfKZ/+xMerz8SLH/3l8rkXX6w6E//wp39aPv2pTy2+bYde3vurX646Cz/w4W+Vw+FQfud//q+qs/DFr/2fcjgcytdfeEvVWfj6C28ph8OhfPNLX6o6C1/73d9dfNuOvXzoE5+vOhNxHvtz/+1LVWfi8V/+XTkcDuVL731X1ZmY6jz2N7/0pcW37TmXb3zjG4Oe513KagKAUq7vHQD+4A/+oNzc3Kzy8uq3fKy8+q2frHZ55rveUJ599Kj8/C/+WtXLc695bfnuV9yUj7267uW7X3FT3vC615VPfvCDVS9Lb9dzLq96/kNVZ+KVr31bubm5KT/zcx+pOhOv/743lZub+jPx+mduyqNnn60+E6997rnFt+3QyzP/7E1VZ+HVb/lYubm5Kc+/+e1VZ+Gn3v/vy83NTfnRV9adhfe/6hXl5uam/MTb3151Fn7qhRcW37ZjL6949WvrzsRbP1lunnlUXvc931v9uHFzc1O+/5m6M/EfXv3yTLzt+eerzsSH3vOexbftmMuj739f1Vl49vU/UW5ubsq/ec8Hqs7C829+e7m5eXn71ZyHf/HMy7+Hj/3sz1adhze94Q2Lb9uxl1fevlB1Jh59//vKzc1N+bF3vLvqTPzYO95dbm5uyk+/qu5MvOPRy/uIf/eTP1l1Jt72/POLb9uxl2de8y/rHjfe/OFyczPdWuIdj+rOxE//41rip154wVrCxcXFpcfl2df/xCrWEm//sZfXre+vvJb40Ve+/Hv40HveYy3xzKPqjz1f8eiflude89rqjz2fffSovL7yY8+Pvfrl38Ob3vCGqrPw4fe9b/lte8al+nnsf/byucXaM/G67/ne8ujmn1Sfie9+xU157XPPVZ2JT37wg+XRs88uvm2HXl752rdVnYVXPf+hcnNzU37obf+66iy84yffX25ubsq7HtWdhXc9evn38L53vrPqLLzwwz+8+LYde3nmu95Q97jxj+ex3/gDb646Ez/zcx8pNzc35V+t5Dz2+975zsW37TmXd7/73YOe613K6gKA/X7f+t/2+33vAGDIbQz5+hr3L/vrv/5rFxcXFxcXFxcXFxcXFxcXFxcXFxcXFxcXFxcXF5cFL2uxqgDg2JPox558P+c2hnx9jfsHAAAAAAAAAGOsKgC4u7sru92uPH78+Il/f/z4cdntduXu7q76bQz5+hr3DwAAAAAAAADGWFUAEE+k73a78vDwUEop5eHh4dv/lp94r3EbQ76+xv0DAAAAAAAAgDFWFQCU8p1X2edL16vr2956f+htDPn6obcNAAAAAAAAADWsLgAopZT7+/snnly/v7/v/Nq2AGDobQz9+qG3DQAAAAAAAADnWmUAAAAAAAAAAAA8SQAAAAAAAAAAABsgAAAAAAAAAACADRAAAAAAAAAAAMAGCAAAAAAAAAAAYAMEAFR1d3dXdrvdU5fHjx8/8XX7/b7sdrvy0ksvnbzNuI2Hh4cn/v3h4aH3bbR5/Phx2e2e/hOI2z31M5x7nab4fXR9/f39fdnv9/1+sAuz9pkYu23PmYktzMMc2z3f9t3d3eD72bUfyPev1va+v78vu92u3N7enrxvcRsf//jHe1+nlFJub2+//b3XMCtLmmNOY3vEZez+iXlMPRPm4WlzrhNKKeWll14a/buvdcwIeR6O7evj+NF1OXYMjJ/51KX5vZY8dmxlJszD9k09q8e2s+PHZTITl2OOY0nen/Z9vJatdX2xtuPDVmbCPJxnyjnoc2lbi3Y5Zw5ObctT23O32z2xPc+5vUueja3MQ/M+monx5jhO5O8x5lx2KdPvH9ruW5+5bV6379/B3d3dxc7EFggAqGLMiaRji858u21fN2Rn26btuqd2Tm33Y8x1mmKHfWqnv9/vRx8UlrCFmRi7bc+ZibXPwxzbvfk7ypehi4Vj89J3Wwzd3n3mNG7z/v7+id/pqd9T88F9LPQudVaWNNf+qe8imuXNMRPm4UlLrBNK+c7f5Zi1Qo1jRin9HnDn79P3QfqxJ7j7/q5LWebYsaWZMA/bNtesHltjerL3spiJyzHXtuha2405eb3W9UUp6zg+bGkmzMN4U89BnOcZ+7trc84c9N2Wx9bHQ5/sPXZ7lzYbW5qHUszEueY6TnTNxZhYbI79Q75+c77bxHHwpZdeGhwAxO/nUmZiSwQAnO3Uk1PNV8bGf2/+27GDXXPH0dTcYY55oHt3d/fUzqq5g2wrpNq+35jrtN2X+N00DyZZfK++le+StjATY7ftuTOx5nmYa7vH/7+/v3/ia+J28r93adsP5P9+alucu984dpvxO8pPIHb9nuJ3mUvPS5yVJc01p20PCPreDvOaYybi79I8vGyJdUIpTz5xMnStUOOYUcqTP3vbg9uu+xj7lK77HTPWdh/HvMJ97mPH1mbCPGzXnLO63++9EmYFzMTlmGtbNL9PU+x7+z4eLWXd64tSLv/4sLWZMA/jLLXODKd+r23OnYNT37P583Wdy2p7snfs7V3SbGxtHuK/m4lxlj5OjHksOvX+4Ziuc/Lx8516MeOxOb6UmdgaAQBnO7Yzb8pPSvU5KOYdY3NnOfbV3l1vE39q5xc7oeaObMx1stgp9zkZt9/vR7+F2Jy2MBNjt+25M7HmeZhju8e2avu58xPnx/T5uIg+2+LcOWmbg/j95LcRjOt0nTzIX9fcDpc2K0uaa/8U18/OWWgzjTlmwjw8ac51QmgeI4b+zmsdM5r379iJgrZQrM+sdP1sY57wLWXeY8fWZsI8bNecs3rqcSSXwUxcjrm2RVeYfeyxapu1ry/CJR8ftjYT5mGcJdaZYch5qlBjDvpsy2PXj8ewtW6vlMuZja3NQ3xfMzHOXPMQT8zn79PnuaOmufYPx+RjTDOIOKZPyHoJM7E1AgDO0nzC6ZTHjx8/8Uce1+36o24rh5on0MfurGKHm425vXN3mM3fX58HBm1P7F2arczE2Ns6ZybWPA9zb/cufRfSXfuB/D1PbYtztndbsNL2JH9z0XZ7e3v0rZbic5PyXFzSrCzpEubUtrgsS8/ENc7DUr/z+Pexr7ioeczo87Pnr+1zv7tOKI19wneu+dzaTJiH7ZpzVmP7DXnVKPMzE5djrm0R+/UaIcba1xf5Ni/t+LC1mTAP4yz9eC+/wKOPmnNwbFse+5rdbviTvae+5hJmY2vz0Py+ZmK4Oeeh62cdur6ba/9wTP7ZcxzRpU8AsPRMbJEAgLOcekvqU3a77io1brv5B9/8urE7q66d35i34j337Xvz76/vW3xfcvW/lZkYu23PmYk1z8Pc273NkGry2CKt+T1PbYtztncu7vucqI8Z77ofza/JfyeXMitLWnpOYxt769bLseRMXOs8LPE7bz5IHrNWqHXMGPKz5wfsfe9324PqsU/4znXs2NpMmIftmnNWYzs114un9kXMz0xcjrm2RfNEffOx4Jhtsfb1Rb7NSzs+bG0mzMM4Sz7eG/Jilvw9z52Dvu9W2XX/8+PUc2+vlMuYja3NQ/P7monh5pyHtnddad5G3ye859g/9BG3HU/+99mGfQKApWdiiwQAnOXcz6AbUpYNuW6XU1VV3Gbz0vfVnEOuU0r7W4H1Kc8u/XP/tjQTY7ftmOutfR6W3O5haCjQ9Xsdui3GzknzuvH5TW0Ls+aJ+q77HrfT/P/593Aps7Kkpea0OSNO0l6WJWbi2udh7t957Dfj64euFWoeM4b+7M2v73u/41jYFPen63LsPs1x7NjSTJiHbZtzVpufz9x24TKYicsx17ZoPoFzzrbYwvrinPswhy3NhHkYb8lzVWNe7V1rDtrOU7Vdjn08aduTvWNvr/k7WXI2tjQPpZiJcy31ODRf5n4c2nfbHZvVHLz10ff3vfR+Yms8SuAsxw5uXTuT5o6o6+1I+jzxOebJ3r5vIxKL2Xw5dr2h1+m6/6cWDKcW2kvb4kyMmYeh11v7PCy53Uv5zgmxIW9zN9Xf5tA5iQcBXfc/v1KvbSG033/nM5K6fr5LmZUlLTWn+WSQhezlWGImrn0e5v6dN/ePze/Rd61Q85gxdHvH8WHI/a79hO8cx44tzYR52LY5ZzV+123zu9t5VcylMBOXY65t0dyHtj0m67sttrC+GPJ466lDAAAZKklEQVTfl7ClmTAP4y11DmDo53rn+3TuHPR5gu/Yds63ee7thaVnY0vz0PzvZmKcueehKxQb+iKyOfYPu93pWCWOH31f2NL3if2l9xNb4zfJWY794fbZUZbS/nYkfd6CZcyTvbGjHfo5IkMPXn2u01xkD7mP8d/Hvj3N1K5hJsbMw6nrrX0eltzu8TV9Fxynfqdjt0XWd05OfYZeDgDy/eh6JWPX2x0vPStLWnJO8/e59pO0l2LpmbjGeZjzdx63d87HBdU8Ziz9iu8xb/E3x7FjSzNhHrZt6WNGiNtmeWbicsy1LZpP9rbpuy22sL5ou1+XdHzY0kyYh/GW2k+PPf9caw66tmXcxqltvNv1e7v3vreX7+tSs7GleYifx0yMN+c8xM+Zrx+/rz4vaJt6/zBEjhn63Fbf49PS+4mtue5HCJxtyAPTIVVU29dl5zzZO2YHEvd/yEK66zpdb/ly7ICSf4ahi4a5XMtMjJmHruttYR6W2u5jXvFybJufsy3a9JmTrt9HyCfqcznc/BzjUk4HAEvPypKW3D81dS3Mmd8lzMS1zcNcv/O4btfb3dU4ITH0mHHOz973frcdc2o84TvlsWMrM2Eetu8SjhlD7wfTMhOXY65t0Xy793PuxxbWF20/zyUdH7YyE+bhPEvtp2PbDFVrDo5tyz5P0OZtfO7t5Z9vqdnYyjyUYiZqmHMeju03+87HHPuHPuL77ff7Jz4KoM87BgwJAC7hGLIF13O2kUnEDqNPpXTsSa7mv/c9KVX71d6nFrClPF25jrlO836curTtOC+9gtrKTIzdtmOut4V5WGK7x++lz/dsOrYfGLotxs5J09AAIH/froWcdwB42pL7pyYnaS/HJczEtc3DXL/zWm9rV/OYMeRnz1/bZ43T9daSl/6K763MhHnYvks4ZpTibTEviZm4HHNti1OP3fpuiy2sL9ru8yUdH7YyE+bhPEvsp8e+3Xsp9eeg7T42nyzsstv1f7K3z+3ln2Op2djKPDT/m5kY79KOE3M/Dh0bAMTtxf2I2zsVr3oHgGVc9yMEqsh/9F2O7eyaf9h9F8djdlbHPisl6rRjP0c+2I25TvzbsZ/x2AFoDQ/utzATY7ftmOttZR7m3O7xvcYsVo7tB4Zui7Fz0jQmAIjfU/xv2xMc+T5d0qwsaa45Pbbd+z4QYh5zzIR5eNIcv/NaT/bWPGb0/dnbTpj0WePE7yF/zTlP+M517NjCTJiH67D0OmLsu5AxHTNxOebcFl3Hi77bYgvri7avuTRbmAnzcL655iCc8+RarTk4dR+a55Ta5Lk99/bCJczGFuah+XOcuq6ZOG7u40Sbvu8KOdf+4Zj4+fJzFH3e9aFvALD0TGyN3yRna37eVdcfcewEunaUsfCMHVCfKm7Mzqr5fY79HG3/ve2txsdcp0/5d+xB/NDP81rCFmZizLYdc70tzcNc273tSe8hurb5mG0xdk7abnNIAND8vnlRdCxquZRZWdJccxoL1vzfxnxsBdOaYybMw5OWWieUMnytUPOYUcqTP/uxY1y+j6fud/y+2n6f5zzhO9exY+0zYR6ux9LriGPrTpZhJi7HXNuiGZS13XafbbGF9UX+uks8Pqx9JsxDHXOvM8959WqtOTi1LU+9bXf+XZ17e+ESZmPt89D8dzNxvrnPZefrx/ru1Kvn8/fJ/1ZzFrrE76rt99TnXR/6buulZ2JrBABU0eezRk4teps70z6f8TF2Z3Vsp3rqLVPadj5Dr9P3ycu2VxbHDjuXvZe4U9zCTIyZh6HXqz0P8fMsNRNTb/fmAnLodmlq2+Zjt8XYOck/05AAIH6Gtuu1BQCXOCtLmmv/dM6MMq85ZsI8PGmJdUIp49YKNY8ZpTwdcbVd8u32ffV6m7FP+M597FjzTJiH69qPzTGrx9a8fU4QMi8zcTnmOpY0v2bsum7t64tw6ceHNc+EeahnznXmua9erTEHfda3x962O2+vc2+vlMuajTXPQylmoralzxEOmY+a+4ch+/s+QUdX5NC8D33PkS89E1siAKCqrgVmn9o1dj59/5jHPtkbO6MuXQ+sj32fIdfpu2Nvq8bi35o72kvfAa59JsbMw5Dr1Z6HuM2lZ2Kq7d7nQWyfn71tm5+zLcbOSfO6QwOArrfeawsALnlWljTH/im2U1yu7ZXeazP1TJiHp825TmheZ8haofYxI99un5k49SD92O9r7BO+Sx071jgT5uE61xJzzGp+QsmrvC+bmbgcc2yLvN8euq5b+/oi38alHx/WOBPmob659tPn/Kw15qDv+jZuu+0txYc+2Xvs9pq3cUmzscZ5KMVMTGWJc4RDI86a+4c+l3y/T/0uYp3aNhd9/hYubSa2QADA1Ykn28a+ffiS9vv9UweGh4cHO8AzrXUm2uahFDPRx1q3+VhmBWC8aztmBMeObtc4E+YBoK6tHEscH+rZwkyYh/NtYQ7amI1xtjoPpZiJMbY8D6WYiSkIALhKd3d3q9tpRIWWi7n7+3uvIKxgbTPRNQ+lmIm+1rbNxzIrAOe7lmNGcOw47ZpmwjwATGPtxxLHh/rWPBPmoZ41z0Ebs3Gerc1DKWbiHFuch1LMxFQEAFyttdVS+/2+dUe3xR3+UtY0E13zEP+Nfta0zccyKwB1XMMxIzh29HMtM2EeAKaz5mOJ48M01joT5qGutc5BG7Nxvi3NQylm4lxbm4dSzMRUBABcrcePH/f6jJRLcH9/b0c3g7XMhHmoZy3bfCyzAlDP1o8ZwbGjv2uYCfMAMK21HkscH6azxpkwD/WtcQ7amI06tjIPpZiJGrY0D6WYiSltZ0oAAAAAAAAA4IoJANik/X6/qQqKfu7v78tutzt6GXqd+/v71u8Vn0uztbfbuRb2EetwqmiN7dj2+VCl9Nsn7Ha71reY6vM1fb5H1z6kz3079j2vtYw9NhNTzkMp086Eebh8jhvXydpyvc45Xtzd3R3d78ZtH/scyoeHh9btf84xqut+dt3msft5bceOc9eUc8/EmHlo3k8zcXmsI66TdQR92UdcJ/sI5hL7mK7Zsg/aLluVTbLTuk59n9x5eHgYdJ3b29unvpeF07rZR6zDsb+xOIF56onRPvuE5vWbt5svbSdFx+5D+t63tuuWcvyzsbasayammod821PNhHm4fI4b18nacr3OOV7Ek6h52+bb6HP92uuC5v0558neUq7r2HHumnLumRgzD83vYyYuj3XEdbKOoC/7iOtkH8Ecbm9vW+ekyT5ou2xVNslO6zrFIqhrMRMnRJoLoVPXiYNiPoli4bRu9hGX7+7u7uirkJp/z13b8tTfd5u4vVxNx74g//vYfcip6zVfJdZ2EjdO4Had4N2iYzMx1TyUMs9MmIfL57hxnawt1+nc40Xzydq2E6jHnkRtPpnctk+O/5a385hZO/fJ3ms5dtRYU849E2PmofnvZuLyWEdcJ+sI+rKPuE72Ecyhz/7FPmi7bFU2yU7rOvV5cifPxqnrxAIpP8Fj4bRu9hGXLZ7sPPb3FQ+Cjv0tDn3CN77vsRO7Xa/QGroP6XPfTu1n9vt95yvCt+bUTEwxD83vO/VMmIfL57hxnawt16fG8SJOtna9Lfypt1E/9v27rjtm1s59sjduc8vHjlpryrlnYsw8NO+nmbg81hHXyTqCvuwjrpN9BHPY7/cnP+bJPmi7bFUuQn5LvK7Pq8lvWXLsrXDzTqtrRxYP5Lu+V75/zQfLzc9POfUger/fP/W5f10/J+P0WTjFdo23T7JwWgf7iOsSv88uzb/LY0/Qjn3Fd5e5A4BTXxP//RpepXVsJpaah1LqzYR5qG/Lxw3HjPlYW65PjeNF3EZ8ff6ac57s7TJm1mo82bv1Y0etNeXcMzFmHpr300yczzqCGqwjtss+ghrsI65H199n1zo1tvPDw8MTf7exPuuzb4lt3rzE33ff/U3b97IvWBcBAIvLO6KuhUjX17XtnGounNo+r++ll15q/fyUrh1gc0fddlvUMUU5Gdspf76ihdN87COub8aOPTAu5ekHQG0nQEup+4Tv2Ffsde1D+r4arLnAz+IB+TV8VuuxmVhiHkqpOxPmoa6tHzccM+Zjbbk+NY4XzSdR27bnsSdRmyfL2z4rvstS7wCw9WNHrTXl3DOx5DsAbH0m+rCOoBbriG2yj6AW+4jrcezvs217xXZu/t3G333ffUuNAKDr+3i3qPUQALCors+ui51JPHBtvuVeU+yc8iKr5sKpeZ3mCfjmdWKH2vV2KvG9m/+9uSOnjlOLoObBNl/n2KXt9iyc5mEfcX37iPgddsUSba/OOvUq+1OXPidjY3vnE6pj9yF979upk6993spr7Y7NxFLzUErdmTAP9VzDccMxYz7WlutS63iRn0TNf2+nnkRtm4FT++8xs9Z1AtGx42U115Rzz8SYeWjeTzMxnnWEdURN1hHbYx9hH1GTfcT1aP59Ns8hxb93vbPkbtf+bk999y3x35pf33d/E9+ra11sltZBAMCi8sIk5AfeXV/X9d9qLpzyif24nfzvXbfTvE5+UuHYdRhuzJM7fa7TdvC0cJqHfcT17SNOve1o1wOktt9VrSd8uxa9fb/HsbeDHfqgLWu+jdhWHZuJJeahlPozYR7quYbjhmPGfKwt16XW8SI/2Zv3H31eRV3K02+XGZdj92/IrNV6snerx46aa8q5Z2LsmsVMnM86wjqiJuuI7bGPsI+oyT7iesTfZ9vvv+1vPbZzPuc0dN8Stz8mANjtjn9siSBoHa5zRc9FOPYZe21f1/UgNR7kNg+GNRdOecHTdTvHKvmh35txTi2C2n7Xp2rLrid5LJymZx9xnfuIU29d2vW7artejbd876px+36Prn1I1/Xi5+t7n9vme2uOzcTc81DKNDNhHuq4luOGY8Z8rC3Xpdbxou3fmtfv+2Rv1pydoe8E0zZrNd7uvXk7Wzt21FxTzj0TY+ahz8987TNxinWEdURt1hHbYh9hH1GbfcT16Pr7LKX/+asx+5ZSxgUAzXcPOXbh8tlKLKbvZ8udepB66sH4sX8r5fTCKfPk3uUa8+TO2M9XtHCann3Ede4jjp1w7LMAbT4YP/cJ32NvoTXkexyreY/Vv33u96kTvVvQNRNzz0Mp082EeajjWo4bjhnzsbZcl1rHi7Z9QPOVfWOf7C3lO/uprnepGbL9az/Zu7VjR8015dwzMXbNYibOYx1hHVGbdcS22EfYR9RmH3E9jr27Utu7VrVt5zH7llIEANfOVmIxQ8vJrq9rK6guaeE05nszzlQLp7YZs3Cann3Ede4jjp1w7Pu2prGtz3nCN26r63Njw9h9yLHrNRfap1zDK7S6ZmLOeShl2pkwD3Vcy3HDMWM+1pbrUut40XU7zbfu7Dr51ufvsG1fcAkBwNaOHTXXlHPPxKUEAFubiVOsI6wjarOO2Bb7CPuI2uwjrsexAGDoOwAM2beUcl4AMCZu5bIIAFhU1wntvEM7duK77b/1XTjFzsyTe9ugnNwe+4jr20cc+7zWU0+C5s/IGnvyNL5Pn+tN8Q4ApXznAYDPaO2eibnmofm9ppoJ81DPNRw3HDPmY225LrWOF11Pojb/vrv2yfHfjr1yuu1vdckAYKvHjppryrlnYukAYKsz0Yd1hHVETdYR22MfYR9Rk33E9WhGo9mQc4ZD9y1x+0MDgLg9f/Prd50rei5GPEDN5VLsdPID7rzT6Xqg3bbTih1t85V78XWe3NuGKRZOXTNq4TQP+4jr20fEA9r8Kus+JyzzW6ieczK973XG7kNOXS9+lt3u+Kuvjs3VVrTNxFzzUMo8M2Ee6rmG44ZjxnysLdel1vGi7yvH224ztmPbWqaU7n3MkgHAVo8dNdeUc8/E0gHAVmeiD+uI69zuU7GO2B77CPuImuwjrkf8feZzOvHvfR8bDN23xH8bEwDEfcvfK2bp1LuhcBkEACwudn75kncuXV/Xd3HTfOAdl9vb284Fjyf31uechdOpS37CpW2e8sWiqg77iOvbR7QtJPs+Cdt8lVXfv+/43TefZO07d2P3IX32V/E1XYvquL/NEwJbnZn8e5hjHkqZbyammof43W1xJo7Z+nHDMWM+1pbrU+N4cexJ1OZx4dTnb/bdF5WyXACw9WNHrTXl3DOxZACw9ZnowzqCWqwjtsk+glrsI65H88n0PvuEY7MxZN9SyvgA4NT3uraPilorAQAXoVlBHXtA2vfrunZazYNknAjw5N52TLFw6to+Fk7zso+4LnHysunYYrYptuHd3d3gJ3z7/F0PfbK3a/v13V/F7bSdyI3baC66tzozeSbmmIdS5puJqeYhrrPFmThly8cNx4z5WFuuT43jxaknUft8LEtXQNa1DZcKALZ+7Ki1ppx7JpYMALY+E31ZR1CDdcR22UdQg33E9Yi/z4eHhyf2C10v8Dg1G333LaWcFwC0fS/7gXURAAAAFyVOkHrwcdx+v3/qwcLDw8MmF+Nm4rS2eShluzMB0MbxYpitHzvMw3BbnwkAgLk1AwCYkwAAALg4d3d3TjIeEfV2foXX/f39yc91XSsz0a1rHkrZ9kwAtHG86Odajh3mob9rmQkAgDkJAFiKAAAAuEhesdVtv9+3noTd+gluM9Guax7ivwFcG8eL067p2GEe+rmmmQAAmIsAgKUIAACAixSfU8qT7u/vr/YkrJl42jXPA0AXx4vjru3YYR5Ou7aZAACYiwCApXgEBAAAAAAAAAAbIAAAAK7efr/3yrArdH9/X3a73dHL0Ovc398/dZ34TF1vPwywTdYR12mudUQp1hIAAMAwHqECAFfPifvr1OfEfX6btj7Xub29feL7OGkPsG3WEddprnVEKdYSAADAMB6hAgBXz4n76xQn4btOpt/d3T11Iv7UdeLk/ePHj7/9b07aA2ybdcR1mmsdUYq1BAAAMIxHqADA1XPi/jqdOglfytOzceo6cYK++Ra+TtoDbJt1xHWaax3R/HdrCQAAoA+PUAGA1YlXVJ36vNTb29uTb6laSvuJ+66T+bvdruz3+87vle/f3d3dU7eZ/z1/3/1+Xx4eHnr9jIzX58R9bNd4+14BAMD6WUdQw1zriOa/W0sAAAB9CAAAgFXp+rzUfCL82GerZjVP3OcnFeJkbX4SoetkfPPkftvtUM8Ur9xr+7xfJ+0BLod1BLXMtY4oxVoCAAAYRgAAAKxG22eplvL056XG1+UT7HESNp/kr3nivnmdx48ff/vfmteJk7httxPft/nf4mRx1ysPGefUSfjmkzH5Oscu+factAe4DNYR1hE1zbWOKMVaAgAAGEYAAACsRtcr7/LbpXZ9Xdd/q3niPp48yLeT//3Uifv8yq+ur2e8Pifh87boc538xJCT9gCXwTrCOqKmudYRpVhLAAAAwwgAAIBViM+yPfXqtfi6rs/GjVf1NU/G1jxxn0+4d91OfEZv278P+b6Md+okfNvv+9Sr/WK+mm/L7KQ9wPKsI6wjaptrHVGKtQQAADCMAAAAWIVTJ+RDvF3uqRP3zVfS1Txxnzlxf7n6fHbvmOvkbeikPcDyrCOsI2qbax1RirUEAAAwjAAAAFiFoa/c6/q6tlfYOXF/naY6cZ9nzEl7gOVZR1hH1DbXOqIUawkAAGAYAQAAsBpdn8mbT9Z3fV3Xf+t74j5eFejE/TZ4BwCA62IdYR1Rk3cAAAAALpUAAABYjXjb3fyqvDhRGp+XGl+XT3TH1+W39W070Ron4pufwRpf58T9Nkxx4r5tRp20B7gM1hHWETXNtY4oxVoCAAAYRgAAAKxKvPIuX/JJ7a6v63tyPU60Ni+3t7edJ9yduF+fc07cn7q0vW3vsYsT+gDzsI6glrnWEaVYSwAAAMMIAACA1YmT5HHJr8Qb+nVdJ8ubJ2njlVhO3G/HFCfu27aRk/YAl8U6ghrmWkeUYi0BAAAMIw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yAAAAAAAAAAAAANkAAAAAAAAAAAAAbIAAAAAAAAAAAgA0QAAAAAAAAAADABggAAAAAAAAAAGADBAAAAAAAAAAAsAECAAAAAAAAAADYAAEAAAAAAAAAAGzA/wccG4I/m6jzCQ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783358951"/>
              </p:ext>
            </p:extLst>
          </p:nvPr>
        </p:nvGraphicFramePr>
        <p:xfrm>
          <a:off x="272815" y="893666"/>
          <a:ext cx="11274952" cy="5623284"/>
        </p:xfrm>
        <a:graphic>
          <a:graphicData uri="http://schemas.openxmlformats.org/drawingml/2006/table">
            <a:tbl>
              <a:tblPr/>
              <a:tblGrid>
                <a:gridCol w="1191662">
                  <a:extLst>
                    <a:ext uri="{9D8B030D-6E8A-4147-A177-3AD203B41FA5}">
                      <a16:colId xmlns:a16="http://schemas.microsoft.com/office/drawing/2014/main" val="2981453857"/>
                    </a:ext>
                  </a:extLst>
                </a:gridCol>
                <a:gridCol w="10083290">
                  <a:extLst>
                    <a:ext uri="{9D8B030D-6E8A-4147-A177-3AD203B41FA5}">
                      <a16:colId xmlns:a16="http://schemas.microsoft.com/office/drawing/2014/main" val="4278084957"/>
                    </a:ext>
                  </a:extLst>
                </a:gridCol>
              </a:tblGrid>
              <a:tr h="159985">
                <a:tc>
                  <a:txBody>
                    <a:bodyPr/>
                    <a:lstStyle/>
                    <a:p>
                      <a:pPr algn="l" rtl="0" fontAlgn="t"/>
                      <a:r>
                        <a:rPr lang="en-US" sz="1050" b="1">
                          <a:effectLst/>
                        </a:rPr>
                        <a:t>Team/Methodology</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b="1">
                          <a:effectLst/>
                        </a:rPr>
                        <a:t>Narrative of main limitations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9371"/>
                  </a:ext>
                </a:extLst>
              </a:tr>
              <a:tr h="789197">
                <a:tc>
                  <a:txBody>
                    <a:bodyPr/>
                    <a:lstStyle/>
                    <a:p>
                      <a:pPr algn="l" rtl="0" fontAlgn="t"/>
                      <a:r>
                        <a:rPr lang="en-US" sz="1050" b="1" dirty="0">
                          <a:effectLst/>
                        </a:rPr>
                        <a:t>1 </a:t>
                      </a:r>
                      <a:r>
                        <a:rPr lang="en-US" sz="1050" b="1" dirty="0" err="1">
                          <a:effectLst/>
                        </a:rPr>
                        <a:t>LaRC</a:t>
                      </a:r>
                      <a:r>
                        <a:rPr lang="en-US" sz="1050" b="1" dirty="0">
                          <a:effectLst/>
                        </a:rPr>
                        <a:t> - SPA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Lidar capability greater or equal to CALIOP daytime performance assumed, that is capable of locating, layering, and typing/classifying the aerosol between fine-mode and coarse-mode and identifying dust. "Lite" Polar07+lidar retrieval. Aerosol retrievals performed over ocean, which is an ideal situation compared to retrievals over land or cloud which will degrade performance. A fully combined retrieval which makes use of Lidar05 (HSRL-channels) will yield improvements over this "Lite" retrieval. The advantages of the SPA are that it gives idealized </a:t>
                      </a:r>
                      <a:r>
                        <a:rPr lang="en-US" sz="1050" dirty="0" err="1">
                          <a:effectLst/>
                        </a:rPr>
                        <a:t>polarimeter</a:t>
                      </a:r>
                      <a:r>
                        <a:rPr lang="en-US" sz="1050" dirty="0">
                          <a:effectLst/>
                        </a:rPr>
                        <a:t>-only performance assuming aerosol location/type is known, which in many cases it may be, e.g. over the ocean. And the retrieval was performed for a wide range of aerosol optical depth loadings, different aerosol microphysical properties, and varying instrument-sun viewing geometry configurations.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9406224"/>
                  </a:ext>
                </a:extLst>
              </a:tr>
              <a:tr h="175580">
                <a:tc>
                  <a:txBody>
                    <a:bodyPr/>
                    <a:lstStyle/>
                    <a:p>
                      <a:pPr algn="l" rtl="0" fontAlgn="t"/>
                      <a:r>
                        <a:rPr lang="en-US" sz="1050" b="1">
                          <a:effectLst/>
                        </a:rPr>
                        <a:t>1 LaRC - SPA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Same performance degradations for land-based retrievals as </a:t>
                      </a:r>
                      <a:r>
                        <a:rPr lang="en-US" sz="1050" dirty="0" err="1">
                          <a:effectLst/>
                        </a:rPr>
                        <a:t>LaRC</a:t>
                      </a:r>
                      <a:r>
                        <a:rPr lang="en-US" sz="1050" dirty="0">
                          <a:effectLst/>
                        </a:rPr>
                        <a:t> SPA polar. Performance improvements with a fully combined retrieval will be reduced using Lidar09.</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4153948"/>
                  </a:ext>
                </a:extLst>
              </a:tr>
              <a:tr h="463617">
                <a:tc>
                  <a:txBody>
                    <a:bodyPr/>
                    <a:lstStyle/>
                    <a:p>
                      <a:pPr algn="l" rtl="0" fontAlgn="t"/>
                      <a:r>
                        <a:rPr lang="en-US" sz="1050" b="1">
                          <a:effectLst/>
                        </a:rPr>
                        <a:t>2 LaRC - DRS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Only performed retrieval for SIT-A canonical aerosol case 6a. Very strong performance was partly due to use of Lidar06 (HSRL-2 channels), instead of using Lidar05 (HSRL-1), which will degrade performance. The Lidar05 will be used in the future. Performance over land and clouds is expected to reduced. Performance also needs to be evaluated for multiple instrument solar zenith angles and multiple AOD loadings.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0576596"/>
                  </a:ext>
                </a:extLst>
              </a:tr>
              <a:tr h="184628">
                <a:tc>
                  <a:txBody>
                    <a:bodyPr/>
                    <a:lstStyle/>
                    <a:p>
                      <a:pPr algn="l" rtl="0" fontAlgn="t"/>
                      <a:r>
                        <a:rPr lang="en-US" sz="1050" b="1">
                          <a:effectLst/>
                        </a:rPr>
                        <a:t>2 LaRC - DRS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To be completed.</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5254653"/>
                  </a:ext>
                </a:extLst>
              </a:tr>
              <a:tr h="311801">
                <a:tc>
                  <a:txBody>
                    <a:bodyPr/>
                    <a:lstStyle/>
                    <a:p>
                      <a:pPr algn="l" rtl="0" fontAlgn="t"/>
                      <a:r>
                        <a:rPr lang="en-US" sz="1050" b="1">
                          <a:effectLst/>
                        </a:rPr>
                        <a:t>3 OU - ICA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Constant assumption of aerosol microphysical properties and optical properties for all four aerosol species; analysis made assuming perfect convergence to the globally optimized solution; linear assumption of forward model in response to the perturbation x in Jacobian evaluation </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43300919"/>
                  </a:ext>
                </a:extLst>
              </a:tr>
              <a:tr h="184628">
                <a:tc>
                  <a:txBody>
                    <a:bodyPr/>
                    <a:lstStyle/>
                    <a:p>
                      <a:pPr algn="l" rtl="0" fontAlgn="t"/>
                      <a:r>
                        <a:rPr lang="en-US" sz="1050" b="1">
                          <a:effectLst/>
                        </a:rPr>
                        <a:t>3 OU - ICA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same as OU - ICA for polar - orbiting</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8581015"/>
                  </a:ext>
                </a:extLst>
              </a:tr>
              <a:tr h="599962">
                <a:tc>
                  <a:txBody>
                    <a:bodyPr/>
                    <a:lstStyle/>
                    <a:p>
                      <a:pPr algn="l" rtl="0" fontAlgn="t"/>
                      <a:r>
                        <a:rPr lang="en-US" sz="1050" b="1">
                          <a:effectLst/>
                        </a:rPr>
                        <a:t>4 LaRC - ICA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b"/>
                      <a:r>
                        <a:rPr lang="en-US" sz="1050" b="0" dirty="0">
                          <a:solidFill>
                            <a:srgbClr val="000000"/>
                          </a:solidFill>
                          <a:effectLst/>
                          <a:latin typeface="Calibri" panose="020F0502020204030204" pitchFamily="34" charset="0"/>
                        </a:rPr>
                        <a:t>Retrieval stability and global minimization errors not included; forward model error mostly not included (but has less strict assumptions about variability of aerosol properties than other methods); assumes random normal measurement uncertainties and does not include systematic measurement errors (i.e. calibration) or spectral correlation in errors. Includes 4 canonical cases only over water in principal plane. Does not take into account spatial inhomogeneity or any potential difficulties in combining </a:t>
                      </a:r>
                      <a:r>
                        <a:rPr lang="en-US" sz="1050" b="0" dirty="0" err="1">
                          <a:solidFill>
                            <a:srgbClr val="000000"/>
                          </a:solidFill>
                          <a:effectLst/>
                          <a:latin typeface="Calibri" panose="020F0502020204030204" pitchFamily="34" charset="0"/>
                        </a:rPr>
                        <a:t>lidar</a:t>
                      </a:r>
                      <a:r>
                        <a:rPr lang="en-US" sz="1050" b="0" dirty="0">
                          <a:solidFill>
                            <a:srgbClr val="000000"/>
                          </a:solidFill>
                          <a:effectLst/>
                          <a:latin typeface="Calibri" panose="020F0502020204030204" pitchFamily="34" charset="0"/>
                        </a:rPr>
                        <a:t> and </a:t>
                      </a:r>
                      <a:r>
                        <a:rPr lang="en-US" sz="1050" b="0" dirty="0" err="1">
                          <a:solidFill>
                            <a:srgbClr val="000000"/>
                          </a:solidFill>
                          <a:effectLst/>
                          <a:latin typeface="Calibri" panose="020F0502020204030204" pitchFamily="34" charset="0"/>
                        </a:rPr>
                        <a:t>polarimeter</a:t>
                      </a:r>
                      <a:r>
                        <a:rPr lang="en-US" sz="1050" b="0" dirty="0">
                          <a:solidFill>
                            <a:srgbClr val="000000"/>
                          </a:solidFill>
                          <a:effectLst/>
                          <a:latin typeface="Calibri" panose="020F0502020204030204" pitchFamily="34" charset="0"/>
                        </a:rPr>
                        <a:t> (i.e. mismatched footprint).</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3223367"/>
                  </a:ext>
                </a:extLst>
              </a:tr>
              <a:tr h="311801">
                <a:tc>
                  <a:txBody>
                    <a:bodyPr/>
                    <a:lstStyle/>
                    <a:p>
                      <a:pPr algn="l" rtl="0" fontAlgn="t"/>
                      <a:r>
                        <a:rPr lang="en-US" sz="1050" b="1">
                          <a:effectLst/>
                        </a:rPr>
                        <a:t>4 LaRC - ICA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Same as </a:t>
                      </a:r>
                      <a:r>
                        <a:rPr lang="en-US" sz="1050" dirty="0" err="1">
                          <a:effectLst/>
                        </a:rPr>
                        <a:t>LaRC</a:t>
                      </a:r>
                      <a:r>
                        <a:rPr lang="en-US" sz="1050" dirty="0">
                          <a:effectLst/>
                        </a:rPr>
                        <a:t> -ICA GPM, but neglecting systematic measurement error may have larger proportionate effect in this case and simplifications of the aerosol scene in the canonical cases also expected to have more impact.</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0919658"/>
                  </a:ext>
                </a:extLst>
              </a:tr>
              <a:tr h="311801">
                <a:tc>
                  <a:txBody>
                    <a:bodyPr/>
                    <a:lstStyle/>
                    <a:p>
                      <a:pPr algn="l" rtl="0" fontAlgn="t"/>
                      <a:r>
                        <a:rPr lang="en-US" sz="1050" b="1">
                          <a:effectLst/>
                        </a:rPr>
                        <a:t>5 GSFC - DRS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uses two monomodal layers instead of two bimodal layers specified in canonical cases; α error was set to 12% instead of 17 Mm-1 used by other groups; 1.28 </a:t>
                      </a:r>
                      <a:r>
                        <a:rPr lang="en-US" sz="1050" dirty="0" err="1">
                          <a:effectLst/>
                        </a:rPr>
                        <a:t>μm</a:t>
                      </a:r>
                      <a:r>
                        <a:rPr lang="en-US" sz="1050" dirty="0">
                          <a:effectLst/>
                        </a:rPr>
                        <a:t> polarimeter channel was included; coarse mode CRI was retrieved; 10 angles used in 0.67 </a:t>
                      </a:r>
                      <a:r>
                        <a:rPr lang="en-US" sz="1050" dirty="0" err="1">
                          <a:effectLst/>
                        </a:rPr>
                        <a:t>μm</a:t>
                      </a:r>
                      <a:r>
                        <a:rPr lang="en-US" sz="1050" dirty="0">
                          <a:effectLst/>
                        </a:rPr>
                        <a:t> channel of polarimeter; additionally, all limitations of OU - DRS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0909122"/>
                  </a:ext>
                </a:extLst>
              </a:tr>
              <a:tr h="311801">
                <a:tc>
                  <a:txBody>
                    <a:bodyPr/>
                    <a:lstStyle/>
                    <a:p>
                      <a:pPr algn="l" rtl="0" fontAlgn="t"/>
                      <a:r>
                        <a:rPr lang="en-US" sz="1050" b="1">
                          <a:effectLst/>
                        </a:rPr>
                        <a:t>5 GSFC - DRS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uses two monomodal layers instead of the two bimodal layers specified in canonical cases; 1.28 </a:t>
                      </a:r>
                      <a:r>
                        <a:rPr lang="en-US" sz="1050" dirty="0" err="1">
                          <a:effectLst/>
                        </a:rPr>
                        <a:t>μm</a:t>
                      </a:r>
                      <a:r>
                        <a:rPr lang="en-US" sz="1050" dirty="0">
                          <a:effectLst/>
                        </a:rPr>
                        <a:t> polarimeter channel was included; coarse mode CRI was retrieved; 10 angles used in 0.67 </a:t>
                      </a:r>
                      <a:r>
                        <a:rPr lang="en-US" sz="1050" dirty="0" err="1">
                          <a:effectLst/>
                        </a:rPr>
                        <a:t>μm</a:t>
                      </a:r>
                      <a:r>
                        <a:rPr lang="en-US" sz="1050" dirty="0">
                          <a:effectLst/>
                        </a:rPr>
                        <a:t> channel of polarimeter; additionally, all limitations of OU - DRS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1270590"/>
                  </a:ext>
                </a:extLst>
              </a:tr>
              <a:tr h="311801">
                <a:tc>
                  <a:txBody>
                    <a:bodyPr/>
                    <a:lstStyle/>
                    <a:p>
                      <a:pPr algn="l" rtl="0" fontAlgn="t"/>
                      <a:r>
                        <a:rPr lang="en-US" sz="1050" b="1">
                          <a:effectLst/>
                        </a:rPr>
                        <a:t>6 GSFC - SPA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uses two monomodal layers; α error was set to 12% instead of 17 Mm-1 used by other groups; 1.28 </a:t>
                      </a:r>
                      <a:r>
                        <a:rPr lang="en-US" sz="1050" dirty="0" err="1">
                          <a:effectLst/>
                        </a:rPr>
                        <a:t>μm</a:t>
                      </a:r>
                      <a:r>
                        <a:rPr lang="en-US" sz="1050" dirty="0">
                          <a:effectLst/>
                        </a:rPr>
                        <a:t> polarimeter channel was included; coarse mode CRI was retrieved; 10 angles used in 0.67 </a:t>
                      </a:r>
                      <a:r>
                        <a:rPr lang="en-US" sz="1050" dirty="0" err="1">
                          <a:effectLst/>
                        </a:rPr>
                        <a:t>μm</a:t>
                      </a:r>
                      <a:r>
                        <a:rPr lang="en-US" sz="1050" dirty="0">
                          <a:effectLst/>
                        </a:rPr>
                        <a:t> channel of polarimeter; additionally, all limitations of OU - DRS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0974107"/>
                  </a:ext>
                </a:extLst>
              </a:tr>
              <a:tr h="303775">
                <a:tc>
                  <a:txBody>
                    <a:bodyPr/>
                    <a:lstStyle/>
                    <a:p>
                      <a:pPr algn="l" rtl="0" fontAlgn="t"/>
                      <a:r>
                        <a:rPr lang="en-US" sz="1050" b="1">
                          <a:effectLst/>
                        </a:rPr>
                        <a:t>6 GSFC - SPA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uses two monomodal layers; 1.28 </a:t>
                      </a:r>
                      <a:r>
                        <a:rPr lang="en-US" sz="1050" dirty="0" err="1">
                          <a:effectLst/>
                        </a:rPr>
                        <a:t>μm</a:t>
                      </a:r>
                      <a:r>
                        <a:rPr lang="en-US" sz="1050" dirty="0">
                          <a:effectLst/>
                        </a:rPr>
                        <a:t> polarimeter channel was included; coarse mode CRI was retrieved; 10 angles used in 0.67 </a:t>
                      </a:r>
                      <a:r>
                        <a:rPr lang="en-US" sz="1050" dirty="0" err="1">
                          <a:effectLst/>
                        </a:rPr>
                        <a:t>μm</a:t>
                      </a:r>
                      <a:r>
                        <a:rPr lang="en-US" sz="1050" dirty="0">
                          <a:effectLst/>
                        </a:rPr>
                        <a:t> of channel polarimeter; additionally, all limitations of OU - DRS</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3856753"/>
                  </a:ext>
                </a:extLst>
              </a:tr>
              <a:tr h="311801">
                <a:tc>
                  <a:txBody>
                    <a:bodyPr/>
                    <a:lstStyle/>
                    <a:p>
                      <a:pPr algn="l" rtl="0" fontAlgn="t"/>
                      <a:r>
                        <a:rPr lang="sv-SE" sz="1050" b="1">
                          <a:effectLst/>
                        </a:rPr>
                        <a:t>7 LaRC - lidar DRS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There are a few questions about the lidar05 instrument specs as listed in the RFI. There has not been a decision as to size of the </a:t>
                      </a:r>
                      <a:r>
                        <a:rPr lang="en-US" sz="1050" dirty="0" err="1">
                          <a:effectLst/>
                        </a:rPr>
                        <a:t>lidar</a:t>
                      </a:r>
                      <a:r>
                        <a:rPr lang="en-US" sz="1050" dirty="0">
                          <a:effectLst/>
                        </a:rPr>
                        <a:t> footprint on the surface. This determines the Field-of-View and laser divergence. For this simulation assumed 90m footprint.</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7280"/>
                  </a:ext>
                </a:extLst>
              </a:tr>
              <a:tr h="331268">
                <a:tc>
                  <a:txBody>
                    <a:bodyPr/>
                    <a:lstStyle/>
                    <a:p>
                      <a:pPr algn="l" rtl="0" fontAlgn="t"/>
                      <a:r>
                        <a:rPr lang="sv-SE" sz="1050" b="1">
                          <a:effectLst/>
                        </a:rPr>
                        <a:t>7 LaRC - lidar DRS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b"/>
                      <a:r>
                        <a:rPr lang="en-US" sz="1050" dirty="0">
                          <a:effectLst/>
                        </a:rPr>
                        <a:t>The value applied for the Lidar09 532 nm calibration uncertainty was an estimate and needs to be specified. There are a few questions about the </a:t>
                      </a:r>
                      <a:r>
                        <a:rPr lang="en-US" sz="1050" dirty="0" err="1">
                          <a:effectLst/>
                        </a:rPr>
                        <a:t>lidar</a:t>
                      </a:r>
                      <a:r>
                        <a:rPr lang="en-US" sz="1050" dirty="0">
                          <a:effectLst/>
                        </a:rPr>
                        <a:t> instrument specs as listed in the RFI. There has not been a decision as to size of the </a:t>
                      </a:r>
                      <a:r>
                        <a:rPr lang="en-US" sz="1050" dirty="0" err="1">
                          <a:effectLst/>
                        </a:rPr>
                        <a:t>lidar</a:t>
                      </a:r>
                      <a:r>
                        <a:rPr lang="en-US" sz="1050" dirty="0">
                          <a:effectLst/>
                        </a:rPr>
                        <a:t> footprint on the surface. This determines the Field-of-View and laser divergence. For this simulation assumed 45m footprint.</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8704485"/>
                  </a:ext>
                </a:extLst>
              </a:tr>
              <a:tr h="155682">
                <a:tc>
                  <a:txBody>
                    <a:bodyPr/>
                    <a:lstStyle/>
                    <a:p>
                      <a:pPr algn="l" rtl="0" fontAlgn="t"/>
                      <a:r>
                        <a:rPr lang="en-US" sz="1050" b="1">
                          <a:effectLst/>
                        </a:rPr>
                        <a:t>8 OU - DRS polar</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t"/>
                      <a:r>
                        <a:rPr lang="en-US" sz="1050" dirty="0">
                          <a:effectLst/>
                        </a:rPr>
                        <a:t>Retrieval assumes Gaussian noises for all signals; measurement bias excluded; Assumption of no correlation in measurements; May further double the sample size for higher precision </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2033079"/>
                  </a:ext>
                </a:extLst>
              </a:tr>
              <a:tr h="159985">
                <a:tc>
                  <a:txBody>
                    <a:bodyPr/>
                    <a:lstStyle/>
                    <a:p>
                      <a:pPr algn="l" rtl="0" fontAlgn="t"/>
                      <a:r>
                        <a:rPr lang="en-US" sz="1050" b="1">
                          <a:effectLst/>
                        </a:rPr>
                        <a:t>8 OU - DRS GPM</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rtl="0" fontAlgn="b"/>
                      <a:r>
                        <a:rPr lang="en-US" sz="1050" dirty="0">
                          <a:solidFill>
                            <a:srgbClr val="000000"/>
                          </a:solidFill>
                          <a:effectLst/>
                        </a:rPr>
                        <a:t>same as OU - DRS for polar - orbiting</a:t>
                      </a:r>
                    </a:p>
                  </a:txBody>
                  <a:tcPr marL="6151" marR="6151" marT="4100" marB="4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70067333"/>
                  </a:ext>
                </a:extLst>
              </a:tr>
            </a:tbl>
          </a:graphicData>
        </a:graphic>
      </p:graphicFrame>
    </p:spTree>
    <p:extLst>
      <p:ext uri="{BB962C8B-B14F-4D97-AF65-F5344CB8AC3E}">
        <p14:creationId xmlns:p14="http://schemas.microsoft.com/office/powerpoint/2010/main" val="3983172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2AD3C69E-3CE7-41B5-9DC7-C4FAB68BC560}"/>
              </a:ext>
            </a:extLst>
          </p:cNvPr>
          <p:cNvPicPr>
            <a:picLocks noChangeAspect="1"/>
          </p:cNvPicPr>
          <p:nvPr/>
        </p:nvPicPr>
        <p:blipFill>
          <a:blip r:embed="rId2"/>
          <a:stretch>
            <a:fillRect/>
          </a:stretch>
        </p:blipFill>
        <p:spPr>
          <a:xfrm>
            <a:off x="121812" y="1044756"/>
            <a:ext cx="4750385" cy="3441663"/>
          </a:xfrm>
          <a:prstGeom prst="rect">
            <a:avLst/>
          </a:prstGeom>
        </p:spPr>
      </p:pic>
      <p:sp>
        <p:nvSpPr>
          <p:cNvPr id="22" name="TextBox 21"/>
          <p:cNvSpPr txBox="1"/>
          <p:nvPr/>
        </p:nvSpPr>
        <p:spPr>
          <a:xfrm>
            <a:off x="2084543" y="1371083"/>
            <a:ext cx="590226"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SSP</a:t>
            </a:r>
          </a:p>
        </p:txBody>
      </p:sp>
      <p:sp>
        <p:nvSpPr>
          <p:cNvPr id="24" name="TextBox 23">
            <a:extLst>
              <a:ext uri="{FF2B5EF4-FFF2-40B4-BE49-F238E27FC236}">
                <a16:creationId xmlns:a16="http://schemas.microsoft.com/office/drawing/2014/main" id="{191BE597-1FA1-42B5-A6EC-618EDCB9DB4E}"/>
              </a:ext>
            </a:extLst>
          </p:cNvPr>
          <p:cNvSpPr txBox="1"/>
          <p:nvPr/>
        </p:nvSpPr>
        <p:spPr>
          <a:xfrm>
            <a:off x="583684" y="1273329"/>
            <a:ext cx="1139736"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Radar13</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Ka Doppler</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W Doppler</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5" name="TextBox 24">
            <a:extLst>
              <a:ext uri="{FF2B5EF4-FFF2-40B4-BE49-F238E27FC236}">
                <a16:creationId xmlns:a16="http://schemas.microsoft.com/office/drawing/2014/main" id="{5C9C969F-92C3-4BF8-94E0-743BCE360333}"/>
              </a:ext>
            </a:extLst>
          </p:cNvPr>
          <p:cNvSpPr txBox="1"/>
          <p:nvPr/>
        </p:nvSpPr>
        <p:spPr>
          <a:xfrm>
            <a:off x="3409302" y="3646756"/>
            <a:ext cx="1470531" cy="605422"/>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Polarimeter 07</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60 Angle</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6" name="TextBox 25">
            <a:extLst>
              <a:ext uri="{FF2B5EF4-FFF2-40B4-BE49-F238E27FC236}">
                <a16:creationId xmlns:a16="http://schemas.microsoft.com/office/drawing/2014/main" id="{22A62002-5C62-4BE8-9C01-D516FEF4F9E9}"/>
              </a:ext>
            </a:extLst>
          </p:cNvPr>
          <p:cNvSpPr txBox="1"/>
          <p:nvPr/>
        </p:nvSpPr>
        <p:spPr>
          <a:xfrm>
            <a:off x="3385093" y="3075474"/>
            <a:ext cx="1420325" cy="348878"/>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Radiometer07</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7" name="TextBox 26">
            <a:extLst>
              <a:ext uri="{FF2B5EF4-FFF2-40B4-BE49-F238E27FC236}">
                <a16:creationId xmlns:a16="http://schemas.microsoft.com/office/drawing/2014/main" id="{3964FBD3-C043-4301-830A-E56F1E4B79D1}"/>
              </a:ext>
            </a:extLst>
          </p:cNvPr>
          <p:cNvSpPr txBox="1"/>
          <p:nvPr/>
        </p:nvSpPr>
        <p:spPr>
          <a:xfrm>
            <a:off x="3385092" y="1968952"/>
            <a:ext cx="1380506"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Lidar05</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532, 1064 nm</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532 HSRL</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9" name="TextBox 28">
            <a:extLst>
              <a:ext uri="{FF2B5EF4-FFF2-40B4-BE49-F238E27FC236}">
                <a16:creationId xmlns:a16="http://schemas.microsoft.com/office/drawing/2014/main" id="{6B10F451-F2E1-4874-AAA3-C1862D187307}"/>
              </a:ext>
            </a:extLst>
          </p:cNvPr>
          <p:cNvSpPr txBox="1"/>
          <p:nvPr/>
        </p:nvSpPr>
        <p:spPr>
          <a:xfrm>
            <a:off x="2182684" y="3874022"/>
            <a:ext cx="1262461"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4mx2.6m</a:t>
            </a:r>
          </a:p>
        </p:txBody>
      </p:sp>
      <p:sp>
        <p:nvSpPr>
          <p:cNvPr id="30" name="TextBox 29">
            <a:extLst>
              <a:ext uri="{FF2B5EF4-FFF2-40B4-BE49-F238E27FC236}">
                <a16:creationId xmlns:a16="http://schemas.microsoft.com/office/drawing/2014/main" id="{132E4768-FAEB-4FB1-AA9D-2FF76B8F2C89}"/>
              </a:ext>
            </a:extLst>
          </p:cNvPr>
          <p:cNvSpPr txBox="1"/>
          <p:nvPr/>
        </p:nvSpPr>
        <p:spPr>
          <a:xfrm>
            <a:off x="3385093" y="3335611"/>
            <a:ext cx="1636474" cy="348878"/>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Spectrometer 03</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 name="Title 1"/>
          <p:cNvSpPr>
            <a:spLocks noGrp="1"/>
          </p:cNvSpPr>
          <p:nvPr>
            <p:ph type="title"/>
          </p:nvPr>
        </p:nvSpPr>
        <p:spPr>
          <a:xfrm>
            <a:off x="-9151" y="-8189"/>
            <a:ext cx="12192000" cy="1052945"/>
          </a:xfrm>
        </p:spPr>
        <p:txBody>
          <a:bodyPr/>
          <a:lstStyle/>
          <a:p>
            <a:pPr lvl="0"/>
            <a:r>
              <a:rPr lang="en-US" dirty="0"/>
              <a:t>Architecture 8G SSP Fact Sheet</a:t>
            </a:r>
          </a:p>
        </p:txBody>
      </p:sp>
      <p:graphicFrame>
        <p:nvGraphicFramePr>
          <p:cNvPr id="33" name="Table 32">
            <a:extLst>
              <a:ext uri="{FF2B5EF4-FFF2-40B4-BE49-F238E27FC236}">
                <a16:creationId xmlns:a16="http://schemas.microsoft.com/office/drawing/2014/main" id="{1945564A-237A-4FD9-A2EA-F7F7A2E9DF76}"/>
              </a:ext>
            </a:extLst>
          </p:cNvPr>
          <p:cNvGraphicFramePr>
            <a:graphicFrameLocks noGrp="1"/>
          </p:cNvGraphicFramePr>
          <p:nvPr/>
        </p:nvGraphicFramePr>
        <p:xfrm>
          <a:off x="8159687" y="1349628"/>
          <a:ext cx="2755051" cy="3206608"/>
        </p:xfrm>
        <a:graphic>
          <a:graphicData uri="http://schemas.openxmlformats.org/drawingml/2006/table">
            <a:tbl>
              <a:tblPr firstRow="1" bandRow="1">
                <a:tableStyleId>{5C22544A-7EE6-4342-B048-85BDC9FD1C3A}</a:tableStyleId>
              </a:tblPr>
              <a:tblGrid>
                <a:gridCol w="938706">
                  <a:extLst>
                    <a:ext uri="{9D8B030D-6E8A-4147-A177-3AD203B41FA5}">
                      <a16:colId xmlns:a16="http://schemas.microsoft.com/office/drawing/2014/main" val="785375858"/>
                    </a:ext>
                  </a:extLst>
                </a:gridCol>
                <a:gridCol w="1070333">
                  <a:extLst>
                    <a:ext uri="{9D8B030D-6E8A-4147-A177-3AD203B41FA5}">
                      <a16:colId xmlns:a16="http://schemas.microsoft.com/office/drawing/2014/main" val="782531643"/>
                    </a:ext>
                  </a:extLst>
                </a:gridCol>
                <a:gridCol w="746012">
                  <a:extLst>
                    <a:ext uri="{9D8B030D-6E8A-4147-A177-3AD203B41FA5}">
                      <a16:colId xmlns:a16="http://schemas.microsoft.com/office/drawing/2014/main" val="1746647041"/>
                    </a:ext>
                  </a:extLst>
                </a:gridCol>
              </a:tblGrid>
              <a:tr h="520700">
                <a:tc>
                  <a:txBody>
                    <a:bodyPr/>
                    <a:lstStyle/>
                    <a:p>
                      <a:endParaRPr lang="en-US" sz="1200" i="1" dirty="0"/>
                    </a:p>
                  </a:txBody>
                  <a:tcPr marL="76200" marR="76200" marT="38100" marB="38100"/>
                </a:tc>
                <a:tc>
                  <a:txBody>
                    <a:bodyPr/>
                    <a:lstStyle/>
                    <a:p>
                      <a:r>
                        <a:rPr lang="en-US" sz="1500" i="1" dirty="0"/>
                        <a:t>Dry Mass/Fuel</a:t>
                      </a:r>
                    </a:p>
                  </a:txBody>
                  <a:tcPr marL="76200" marR="76200" marT="38100" marB="38100"/>
                </a:tc>
                <a:tc>
                  <a:txBody>
                    <a:bodyPr/>
                    <a:lstStyle/>
                    <a:p>
                      <a:r>
                        <a:rPr lang="en-US" sz="1500" i="1" dirty="0"/>
                        <a:t>Load Power</a:t>
                      </a:r>
                    </a:p>
                  </a:txBody>
                  <a:tcPr marL="76200" marR="76200" marT="38100" marB="38100"/>
                </a:tc>
                <a:extLst>
                  <a:ext uri="{0D108BD9-81ED-4DB2-BD59-A6C34878D82A}">
                    <a16:rowId xmlns:a16="http://schemas.microsoft.com/office/drawing/2014/main" val="3072033186"/>
                  </a:ext>
                </a:extLst>
              </a:tr>
              <a:tr h="325849">
                <a:tc>
                  <a:txBody>
                    <a:bodyPr/>
                    <a:lstStyle/>
                    <a:p>
                      <a:r>
                        <a:rPr lang="en-US" sz="1200" b="1" i="1" dirty="0"/>
                        <a:t>SSP SC</a:t>
                      </a:r>
                    </a:p>
                  </a:txBody>
                  <a:tcPr marL="76200" marR="76200" marT="38100" marB="38100"/>
                </a:tc>
                <a:tc>
                  <a:txBody>
                    <a:bodyPr/>
                    <a:lstStyle/>
                    <a:p>
                      <a:pPr algn="r"/>
                      <a:r>
                        <a:rPr lang="en-US" sz="1200" b="1" i="1" dirty="0"/>
                        <a:t>1125/262</a:t>
                      </a:r>
                    </a:p>
                  </a:txBody>
                  <a:tcPr marL="76200" marR="76200" marT="38100" marB="38100"/>
                </a:tc>
                <a:tc>
                  <a:txBody>
                    <a:bodyPr/>
                    <a:lstStyle/>
                    <a:p>
                      <a:pPr algn="r"/>
                      <a:r>
                        <a:rPr lang="en-US" sz="1200" b="1" i="1" dirty="0"/>
                        <a:t>402</a:t>
                      </a:r>
                    </a:p>
                  </a:txBody>
                  <a:tcPr marL="76200" marR="76200" marT="38100" marB="38100"/>
                </a:tc>
                <a:extLst>
                  <a:ext uri="{0D108BD9-81ED-4DB2-BD59-A6C34878D82A}">
                    <a16:rowId xmlns:a16="http://schemas.microsoft.com/office/drawing/2014/main" val="3481801033"/>
                  </a:ext>
                </a:extLst>
              </a:tr>
              <a:tr h="325849">
                <a:tc>
                  <a:txBody>
                    <a:bodyPr/>
                    <a:lstStyle/>
                    <a:p>
                      <a:r>
                        <a:rPr lang="en-US" sz="1200" b="1" i="1" dirty="0"/>
                        <a:t>Payload</a:t>
                      </a:r>
                    </a:p>
                  </a:txBody>
                  <a:tcPr marL="76200" marR="76200" marT="38100" marB="38100"/>
                </a:tc>
                <a:tc>
                  <a:txBody>
                    <a:bodyPr/>
                    <a:lstStyle/>
                    <a:p>
                      <a:pPr algn="r"/>
                      <a:endParaRPr lang="en-US" sz="1200" b="1" i="1" dirty="0"/>
                    </a:p>
                  </a:txBody>
                  <a:tcPr marL="76200" marR="76200" marT="38100" marB="38100"/>
                </a:tc>
                <a:tc>
                  <a:txBody>
                    <a:bodyPr/>
                    <a:lstStyle/>
                    <a:p>
                      <a:pPr algn="r"/>
                      <a:endParaRPr lang="en-US" sz="1200" b="1" i="1" dirty="0"/>
                    </a:p>
                  </a:txBody>
                  <a:tcPr marL="76200" marR="76200" marT="38100" marB="38100"/>
                </a:tc>
                <a:extLst>
                  <a:ext uri="{0D108BD9-81ED-4DB2-BD59-A6C34878D82A}">
                    <a16:rowId xmlns:a16="http://schemas.microsoft.com/office/drawing/2014/main" val="3703376910"/>
                  </a:ext>
                </a:extLst>
              </a:tr>
              <a:tr h="392265">
                <a:tc>
                  <a:txBody>
                    <a:bodyPr/>
                    <a:lstStyle/>
                    <a:p>
                      <a:r>
                        <a:rPr lang="en-US" sz="1200" i="1" dirty="0"/>
                        <a:t>Radar13</a:t>
                      </a:r>
                    </a:p>
                  </a:txBody>
                  <a:tcPr marL="76200" marR="76200" marT="38100" marB="38100"/>
                </a:tc>
                <a:tc>
                  <a:txBody>
                    <a:bodyPr/>
                    <a:lstStyle/>
                    <a:p>
                      <a:pPr algn="r"/>
                      <a:r>
                        <a:rPr lang="en-US" sz="1200" i="1" dirty="0"/>
                        <a:t>44.2</a:t>
                      </a:r>
                    </a:p>
                  </a:txBody>
                  <a:tcPr marL="76200" marR="76200" marT="38100" marB="38100"/>
                </a:tc>
                <a:tc>
                  <a:txBody>
                    <a:bodyPr/>
                    <a:lstStyle/>
                    <a:p>
                      <a:pPr algn="r"/>
                      <a:r>
                        <a:rPr lang="en-US" sz="1200" i="1" dirty="0"/>
                        <a:t>78</a:t>
                      </a:r>
                    </a:p>
                  </a:txBody>
                  <a:tcPr marL="76200" marR="76200" marT="38100" marB="38100"/>
                </a:tc>
                <a:extLst>
                  <a:ext uri="{0D108BD9-81ED-4DB2-BD59-A6C34878D82A}">
                    <a16:rowId xmlns:a16="http://schemas.microsoft.com/office/drawing/2014/main" val="834726571"/>
                  </a:ext>
                </a:extLst>
              </a:tr>
              <a:tr h="325849">
                <a:tc>
                  <a:txBody>
                    <a:bodyPr/>
                    <a:lstStyle/>
                    <a:p>
                      <a:r>
                        <a:rPr lang="en-US" sz="1200" i="1" dirty="0"/>
                        <a:t>Lidar05</a:t>
                      </a:r>
                    </a:p>
                  </a:txBody>
                  <a:tcPr marL="76200" marR="76200" marT="38100" marB="38100"/>
                </a:tc>
                <a:tc>
                  <a:txBody>
                    <a:bodyPr/>
                    <a:lstStyle/>
                    <a:p>
                      <a:pPr algn="r"/>
                      <a:r>
                        <a:rPr lang="en-US" sz="1200" i="1" dirty="0"/>
                        <a:t>435.5</a:t>
                      </a:r>
                    </a:p>
                  </a:txBody>
                  <a:tcPr marL="76200" marR="76200" marT="38100" marB="38100"/>
                </a:tc>
                <a:tc>
                  <a:txBody>
                    <a:bodyPr/>
                    <a:lstStyle/>
                    <a:p>
                      <a:pPr algn="r"/>
                      <a:r>
                        <a:rPr lang="en-US" sz="1200" i="1" dirty="0"/>
                        <a:t>643.5</a:t>
                      </a:r>
                    </a:p>
                  </a:txBody>
                  <a:tcPr marL="76200" marR="76200" marT="38100" marB="38100"/>
                </a:tc>
                <a:extLst>
                  <a:ext uri="{0D108BD9-81ED-4DB2-BD59-A6C34878D82A}">
                    <a16:rowId xmlns:a16="http://schemas.microsoft.com/office/drawing/2014/main" val="1853894492"/>
                  </a:ext>
                </a:extLst>
              </a:tr>
              <a:tr h="325849">
                <a:tc>
                  <a:txBody>
                    <a:bodyPr/>
                    <a:lstStyle/>
                    <a:p>
                      <a:r>
                        <a:rPr lang="en-US" sz="1200" i="1" dirty="0"/>
                        <a:t>Polar07</a:t>
                      </a:r>
                    </a:p>
                  </a:txBody>
                  <a:tcPr marL="76200" marR="76200" marT="38100" marB="38100"/>
                </a:tc>
                <a:tc>
                  <a:txBody>
                    <a:bodyPr/>
                    <a:lstStyle/>
                    <a:p>
                      <a:pPr algn="r"/>
                      <a:r>
                        <a:rPr lang="en-US" sz="1200" i="1" dirty="0"/>
                        <a:t>61.1</a:t>
                      </a:r>
                    </a:p>
                  </a:txBody>
                  <a:tcPr marL="76200" marR="76200" marT="38100" marB="38100"/>
                </a:tc>
                <a:tc>
                  <a:txBody>
                    <a:bodyPr/>
                    <a:lstStyle/>
                    <a:p>
                      <a:pPr algn="r"/>
                      <a:r>
                        <a:rPr lang="en-US" sz="1200" i="1" dirty="0"/>
                        <a:t>59.8</a:t>
                      </a:r>
                    </a:p>
                  </a:txBody>
                  <a:tcPr marL="76200" marR="76200" marT="38100" marB="38100"/>
                </a:tc>
                <a:extLst>
                  <a:ext uri="{0D108BD9-81ED-4DB2-BD59-A6C34878D82A}">
                    <a16:rowId xmlns:a16="http://schemas.microsoft.com/office/drawing/2014/main" val="1309748896"/>
                  </a:ext>
                </a:extLst>
              </a:tr>
              <a:tr h="325849">
                <a:tc>
                  <a:txBody>
                    <a:bodyPr/>
                    <a:lstStyle/>
                    <a:p>
                      <a:r>
                        <a:rPr lang="en-US" sz="1200" i="1" dirty="0"/>
                        <a:t>Radio07</a:t>
                      </a:r>
                    </a:p>
                  </a:txBody>
                  <a:tcPr marL="76200" marR="76200" marT="38100" marB="38100"/>
                </a:tc>
                <a:tc>
                  <a:txBody>
                    <a:bodyPr/>
                    <a:lstStyle/>
                    <a:p>
                      <a:pPr algn="r"/>
                      <a:r>
                        <a:rPr lang="en-US" sz="1200" i="1" dirty="0"/>
                        <a:t>3.9</a:t>
                      </a:r>
                    </a:p>
                  </a:txBody>
                  <a:tcPr marL="76200" marR="76200" marT="38100" marB="38100"/>
                </a:tc>
                <a:tc>
                  <a:txBody>
                    <a:bodyPr/>
                    <a:lstStyle/>
                    <a:p>
                      <a:pPr algn="r"/>
                      <a:r>
                        <a:rPr lang="en-US" sz="1200" i="1" dirty="0"/>
                        <a:t>15.6</a:t>
                      </a:r>
                    </a:p>
                  </a:txBody>
                  <a:tcPr marL="76200" marR="76200" marT="38100" marB="38100"/>
                </a:tc>
                <a:extLst>
                  <a:ext uri="{0D108BD9-81ED-4DB2-BD59-A6C34878D82A}">
                    <a16:rowId xmlns:a16="http://schemas.microsoft.com/office/drawing/2014/main" val="2540189232"/>
                  </a:ext>
                </a:extLst>
              </a:tr>
              <a:tr h="325849">
                <a:tc>
                  <a:txBody>
                    <a:bodyPr/>
                    <a:lstStyle/>
                    <a:p>
                      <a:r>
                        <a:rPr lang="en-US" sz="1200" i="1" dirty="0"/>
                        <a:t>Spect03</a:t>
                      </a:r>
                    </a:p>
                  </a:txBody>
                  <a:tcPr marL="76200" marR="76200" marT="38100" marB="38100"/>
                </a:tc>
                <a:tc>
                  <a:txBody>
                    <a:bodyPr/>
                    <a:lstStyle/>
                    <a:p>
                      <a:pPr algn="r"/>
                      <a:r>
                        <a:rPr lang="en-US" sz="1200" i="1" dirty="0"/>
                        <a:t>22.8</a:t>
                      </a:r>
                    </a:p>
                  </a:txBody>
                  <a:tcPr marL="76200" marR="76200" marT="38100" marB="38100"/>
                </a:tc>
                <a:tc>
                  <a:txBody>
                    <a:bodyPr/>
                    <a:lstStyle/>
                    <a:p>
                      <a:pPr algn="r"/>
                      <a:r>
                        <a:rPr lang="en-US" sz="1200" i="1" dirty="0"/>
                        <a:t>43.9</a:t>
                      </a:r>
                    </a:p>
                  </a:txBody>
                  <a:tcPr marL="76200" marR="76200" marT="38100" marB="38100"/>
                </a:tc>
                <a:extLst>
                  <a:ext uri="{0D108BD9-81ED-4DB2-BD59-A6C34878D82A}">
                    <a16:rowId xmlns:a16="http://schemas.microsoft.com/office/drawing/2014/main" val="3488327481"/>
                  </a:ext>
                </a:extLst>
              </a:tr>
              <a:tr h="325849">
                <a:tc>
                  <a:txBody>
                    <a:bodyPr/>
                    <a:lstStyle/>
                    <a:p>
                      <a:r>
                        <a:rPr lang="en-US" sz="1200" b="1" i="1" dirty="0"/>
                        <a:t>Total P/L</a:t>
                      </a:r>
                    </a:p>
                  </a:txBody>
                  <a:tcPr marL="76200" marR="76200" marT="38100" marB="38100"/>
                </a:tc>
                <a:tc>
                  <a:txBody>
                    <a:bodyPr/>
                    <a:lstStyle/>
                    <a:p>
                      <a:pPr algn="r"/>
                      <a:r>
                        <a:rPr lang="en-US" sz="1200" b="1" i="1" dirty="0"/>
                        <a:t>568</a:t>
                      </a:r>
                    </a:p>
                  </a:txBody>
                  <a:tcPr marL="76200" marR="76200" marT="38100" marB="38100"/>
                </a:tc>
                <a:tc>
                  <a:txBody>
                    <a:bodyPr/>
                    <a:lstStyle/>
                    <a:p>
                      <a:pPr algn="r"/>
                      <a:r>
                        <a:rPr lang="en-US" sz="1200" b="1" i="1" dirty="0"/>
                        <a:t>841</a:t>
                      </a:r>
                    </a:p>
                  </a:txBody>
                  <a:tcPr marL="76200" marR="76200" marT="38100" marB="38100"/>
                </a:tc>
                <a:extLst>
                  <a:ext uri="{0D108BD9-81ED-4DB2-BD59-A6C34878D82A}">
                    <a16:rowId xmlns:a16="http://schemas.microsoft.com/office/drawing/2014/main" val="1898959779"/>
                  </a:ext>
                </a:extLst>
              </a:tr>
            </a:tbl>
          </a:graphicData>
        </a:graphic>
      </p:graphicFrame>
      <p:sp>
        <p:nvSpPr>
          <p:cNvPr id="3" name="Rectangle 2">
            <a:extLst>
              <a:ext uri="{FF2B5EF4-FFF2-40B4-BE49-F238E27FC236}">
                <a16:creationId xmlns:a16="http://schemas.microsoft.com/office/drawing/2014/main" id="{30E934E7-E45A-4CF8-A48A-B831CB873283}"/>
              </a:ext>
            </a:extLst>
          </p:cNvPr>
          <p:cNvSpPr/>
          <p:nvPr/>
        </p:nvSpPr>
        <p:spPr>
          <a:xfrm>
            <a:off x="121812" y="4547806"/>
            <a:ext cx="6096000" cy="1375056"/>
          </a:xfrm>
          <a:prstGeom prst="rect">
            <a:avLst/>
          </a:prstGeom>
        </p:spPr>
        <p:txBody>
          <a:bodyPr>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1" i="1" u="none" strike="noStrike" kern="1200" cap="none" spc="0" normalizeH="0" baseline="0" noProof="0" dirty="0">
                <a:ln>
                  <a:noFill/>
                </a:ln>
                <a:solidFill>
                  <a:prstClr val="black"/>
                </a:solidFill>
                <a:effectLst/>
                <a:uLnTx/>
                <a:uFillTx/>
                <a:latin typeface="Calibri" panose="020F0502020204030204"/>
                <a:ea typeface="宋体" charset="0"/>
                <a:cs typeface="+mn-cs"/>
              </a:rPr>
              <a:t>Payload &amp; SC:  $475-$564M</a:t>
            </a:r>
          </a:p>
          <a:p>
            <a:pPr marL="0" marR="0" lvl="0" indent="0" algn="l" defTabSz="560961" rtl="0" eaLnBrk="1" fontAlgn="auto" latinLnBrk="0" hangingPunct="1">
              <a:lnSpc>
                <a:spcPct val="100000"/>
              </a:lnSpc>
              <a:spcBef>
                <a:spcPts val="0"/>
              </a:spcBef>
              <a:spcAft>
                <a:spcPts val="0"/>
              </a:spcAft>
              <a:buClrTx/>
              <a:buSzTx/>
              <a:buFontTx/>
              <a:buNone/>
              <a:tabLst/>
              <a:defRPr/>
            </a:pPr>
            <a:endPar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endParaRP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Launch Options:  ACCP Single SC Dedicated </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or Shared Ride with Another Program on </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ESPA Grande &amp; Falcon-9 to Polar Sun Sync Orbit</a:t>
            </a:r>
          </a:p>
        </p:txBody>
      </p:sp>
      <p:pic>
        <p:nvPicPr>
          <p:cNvPr id="4" name="Picture 3">
            <a:extLst>
              <a:ext uri="{FF2B5EF4-FFF2-40B4-BE49-F238E27FC236}">
                <a16:creationId xmlns:a16="http://schemas.microsoft.com/office/drawing/2014/main" id="{650B55E1-E3B4-4B16-8329-C35A7FFEA9F3}"/>
              </a:ext>
            </a:extLst>
          </p:cNvPr>
          <p:cNvPicPr>
            <a:picLocks noChangeAspect="1"/>
          </p:cNvPicPr>
          <p:nvPr/>
        </p:nvPicPr>
        <p:blipFill>
          <a:blip r:embed="rId3"/>
          <a:stretch>
            <a:fillRect/>
          </a:stretch>
        </p:blipFill>
        <p:spPr>
          <a:xfrm>
            <a:off x="5167018" y="3075474"/>
            <a:ext cx="1730035" cy="3204819"/>
          </a:xfrm>
          <a:prstGeom prst="rect">
            <a:avLst/>
          </a:prstGeom>
        </p:spPr>
      </p:pic>
      <p:sp>
        <p:nvSpPr>
          <p:cNvPr id="6" name="TextBox 5">
            <a:extLst>
              <a:ext uri="{FF2B5EF4-FFF2-40B4-BE49-F238E27FC236}">
                <a16:creationId xmlns:a16="http://schemas.microsoft.com/office/drawing/2014/main" id="{5B8BF82A-A124-41F2-8398-099C77BAEF9B}"/>
              </a:ext>
            </a:extLst>
          </p:cNvPr>
          <p:cNvSpPr txBox="1"/>
          <p:nvPr/>
        </p:nvSpPr>
        <p:spPr>
          <a:xfrm>
            <a:off x="7252615" y="4801768"/>
            <a:ext cx="4569193" cy="432106"/>
          </a:xfrm>
          <a:prstGeom prst="rect">
            <a:avLst/>
          </a:prstGeom>
          <a:noFill/>
        </p:spPr>
        <p:txBody>
          <a:bodyPr wrap="squar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Total </a:t>
            </a:r>
            <a:r>
              <a:rPr kumimoji="0" lang="en-US" sz="2208" b="0" i="0" u="none" strike="noStrike" kern="1200" cap="none" spc="0" normalizeH="0" baseline="0" noProof="0" dirty="0" err="1">
                <a:ln>
                  <a:noFill/>
                </a:ln>
                <a:solidFill>
                  <a:prstClr val="black"/>
                </a:solidFill>
                <a:effectLst/>
                <a:uLnTx/>
                <a:uFillTx/>
                <a:latin typeface="Calibri" panose="020F0502020204030204"/>
                <a:ea typeface="宋体" charset="0"/>
                <a:cs typeface="+mn-cs"/>
              </a:rPr>
              <a:t>Obs</a:t>
            </a: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 Mass=1955kg; </a:t>
            </a:r>
            <a:r>
              <a:rPr kumimoji="0" lang="en-US" sz="2208" b="0" i="0" u="none" strike="noStrike" kern="1200" cap="none" spc="0" normalizeH="0" baseline="0" noProof="0" dirty="0" err="1">
                <a:ln>
                  <a:noFill/>
                </a:ln>
                <a:solidFill>
                  <a:prstClr val="black"/>
                </a:solidFill>
                <a:effectLst/>
                <a:uLnTx/>
                <a:uFillTx/>
                <a:latin typeface="Calibri" panose="020F0502020204030204"/>
                <a:ea typeface="宋体" charset="0"/>
                <a:cs typeface="+mn-cs"/>
              </a:rPr>
              <a:t>Pwr</a:t>
            </a: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=1243W</a:t>
            </a:r>
          </a:p>
        </p:txBody>
      </p:sp>
    </p:spTree>
    <p:extLst>
      <p:ext uri="{BB962C8B-B14F-4D97-AF65-F5344CB8AC3E}">
        <p14:creationId xmlns:p14="http://schemas.microsoft.com/office/powerpoint/2010/main" val="4527936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30D0519-176B-473A-9625-13C510A2D67A}"/>
              </a:ext>
            </a:extLst>
          </p:cNvPr>
          <p:cNvPicPr>
            <a:picLocks noChangeAspect="1"/>
          </p:cNvPicPr>
          <p:nvPr/>
        </p:nvPicPr>
        <p:blipFill>
          <a:blip r:embed="rId2"/>
          <a:stretch>
            <a:fillRect/>
          </a:stretch>
        </p:blipFill>
        <p:spPr>
          <a:xfrm>
            <a:off x="3702563" y="3316934"/>
            <a:ext cx="4750385" cy="3441663"/>
          </a:xfrm>
          <a:prstGeom prst="rect">
            <a:avLst/>
          </a:prstGeom>
        </p:spPr>
      </p:pic>
      <p:sp>
        <p:nvSpPr>
          <p:cNvPr id="2" name="Title 1"/>
          <p:cNvSpPr>
            <a:spLocks noGrp="1"/>
          </p:cNvSpPr>
          <p:nvPr>
            <p:ph type="title" idx="4294967295"/>
          </p:nvPr>
        </p:nvSpPr>
        <p:spPr>
          <a:xfrm>
            <a:off x="4245806" y="39856"/>
            <a:ext cx="2467313" cy="759944"/>
          </a:xfrm>
          <a:solidFill>
            <a:schemeClr val="tx1">
              <a:alpha val="71000"/>
            </a:schemeClr>
          </a:solidFill>
        </p:spPr>
        <p:txBody>
          <a:bodyPr>
            <a:normAutofit fontScale="90000"/>
          </a:bodyPr>
          <a:lstStyle/>
          <a:p>
            <a:pPr lvl="0"/>
            <a:r>
              <a:rPr lang="en-US" dirty="0"/>
              <a:t>8G SSP </a:t>
            </a:r>
            <a:br>
              <a:rPr lang="en-US" dirty="0"/>
            </a:br>
            <a:r>
              <a:rPr lang="en-US" dirty="0"/>
              <a:t>Instruments</a:t>
            </a:r>
          </a:p>
        </p:txBody>
      </p:sp>
      <p:sp>
        <p:nvSpPr>
          <p:cNvPr id="33" name="TextBox 32">
            <a:extLst>
              <a:ext uri="{FF2B5EF4-FFF2-40B4-BE49-F238E27FC236}">
                <a16:creationId xmlns:a16="http://schemas.microsoft.com/office/drawing/2014/main" id="{63C936FA-3A03-406B-BD92-6B9DF8A44147}"/>
              </a:ext>
            </a:extLst>
          </p:cNvPr>
          <p:cNvSpPr txBox="1"/>
          <p:nvPr/>
        </p:nvSpPr>
        <p:spPr>
          <a:xfrm>
            <a:off x="3779795" y="3493589"/>
            <a:ext cx="1440907"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450km</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Polar Sun Sync</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1:30p.m.</a:t>
            </a:r>
          </a:p>
        </p:txBody>
      </p:sp>
      <p:pic>
        <p:nvPicPr>
          <p:cNvPr id="5" name="Picture 4">
            <a:extLst>
              <a:ext uri="{FF2B5EF4-FFF2-40B4-BE49-F238E27FC236}">
                <a16:creationId xmlns:a16="http://schemas.microsoft.com/office/drawing/2014/main" id="{607BAA03-EE5E-4820-8981-749C36FF5C69}"/>
              </a:ext>
            </a:extLst>
          </p:cNvPr>
          <p:cNvPicPr>
            <a:picLocks noChangeAspect="1"/>
          </p:cNvPicPr>
          <p:nvPr/>
        </p:nvPicPr>
        <p:blipFill>
          <a:blip r:embed="rId3"/>
          <a:stretch>
            <a:fillRect/>
          </a:stretch>
        </p:blipFill>
        <p:spPr>
          <a:xfrm>
            <a:off x="34801" y="4600813"/>
            <a:ext cx="3730125" cy="1961667"/>
          </a:xfrm>
          <a:prstGeom prst="rect">
            <a:avLst/>
          </a:prstGeom>
        </p:spPr>
      </p:pic>
      <p:pic>
        <p:nvPicPr>
          <p:cNvPr id="6" name="Picture 5">
            <a:extLst>
              <a:ext uri="{FF2B5EF4-FFF2-40B4-BE49-F238E27FC236}">
                <a16:creationId xmlns:a16="http://schemas.microsoft.com/office/drawing/2014/main" id="{45090EAE-E8B8-4E45-A6FC-2BA244256CA1}"/>
              </a:ext>
            </a:extLst>
          </p:cNvPr>
          <p:cNvPicPr>
            <a:picLocks noChangeAspect="1"/>
          </p:cNvPicPr>
          <p:nvPr/>
        </p:nvPicPr>
        <p:blipFill>
          <a:blip r:embed="rId4"/>
          <a:stretch>
            <a:fillRect/>
          </a:stretch>
        </p:blipFill>
        <p:spPr>
          <a:xfrm>
            <a:off x="8202748" y="3316934"/>
            <a:ext cx="3252375" cy="3341250"/>
          </a:xfrm>
          <a:prstGeom prst="rect">
            <a:avLst/>
          </a:prstGeom>
        </p:spPr>
      </p:pic>
      <p:sp>
        <p:nvSpPr>
          <p:cNvPr id="7" name="TextBox 6">
            <a:extLst>
              <a:ext uri="{FF2B5EF4-FFF2-40B4-BE49-F238E27FC236}">
                <a16:creationId xmlns:a16="http://schemas.microsoft.com/office/drawing/2014/main" id="{FDA27B9D-2772-4C89-8168-098B160B635B}"/>
              </a:ext>
            </a:extLst>
          </p:cNvPr>
          <p:cNvSpPr txBox="1"/>
          <p:nvPr/>
        </p:nvSpPr>
        <p:spPr>
          <a:xfrm>
            <a:off x="6943638" y="5164866"/>
            <a:ext cx="1019831"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Spec03</a:t>
            </a:r>
          </a:p>
        </p:txBody>
      </p:sp>
      <p:sp>
        <p:nvSpPr>
          <p:cNvPr id="21" name="TextBox 20">
            <a:extLst>
              <a:ext uri="{FF2B5EF4-FFF2-40B4-BE49-F238E27FC236}">
                <a16:creationId xmlns:a16="http://schemas.microsoft.com/office/drawing/2014/main" id="{264B74C8-B4DE-4FD5-88B4-6BBB70E63250}"/>
              </a:ext>
            </a:extLst>
          </p:cNvPr>
          <p:cNvSpPr txBox="1"/>
          <p:nvPr/>
        </p:nvSpPr>
        <p:spPr>
          <a:xfrm>
            <a:off x="6943637" y="4144310"/>
            <a:ext cx="1144865"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Radio07</a:t>
            </a:r>
          </a:p>
        </p:txBody>
      </p:sp>
      <p:sp>
        <p:nvSpPr>
          <p:cNvPr id="22" name="TextBox 21">
            <a:extLst>
              <a:ext uri="{FF2B5EF4-FFF2-40B4-BE49-F238E27FC236}">
                <a16:creationId xmlns:a16="http://schemas.microsoft.com/office/drawing/2014/main" id="{7110DE9F-06BC-41D2-9C19-3D685C3F6B88}"/>
              </a:ext>
            </a:extLst>
          </p:cNvPr>
          <p:cNvSpPr txBox="1"/>
          <p:nvPr/>
        </p:nvSpPr>
        <p:spPr>
          <a:xfrm>
            <a:off x="6947449" y="5544950"/>
            <a:ext cx="1081002"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Polar07</a:t>
            </a:r>
          </a:p>
        </p:txBody>
      </p:sp>
      <p:sp>
        <p:nvSpPr>
          <p:cNvPr id="23" name="TextBox 22">
            <a:extLst>
              <a:ext uri="{FF2B5EF4-FFF2-40B4-BE49-F238E27FC236}">
                <a16:creationId xmlns:a16="http://schemas.microsoft.com/office/drawing/2014/main" id="{1FA8BB14-494C-44D7-ABB3-952559786F94}"/>
              </a:ext>
            </a:extLst>
          </p:cNvPr>
          <p:cNvSpPr txBox="1"/>
          <p:nvPr/>
        </p:nvSpPr>
        <p:spPr>
          <a:xfrm>
            <a:off x="5131038" y="4910049"/>
            <a:ext cx="1164101"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Radar13</a:t>
            </a:r>
          </a:p>
        </p:txBody>
      </p:sp>
      <p:sp>
        <p:nvSpPr>
          <p:cNvPr id="24" name="TextBox 23">
            <a:extLst>
              <a:ext uri="{FF2B5EF4-FFF2-40B4-BE49-F238E27FC236}">
                <a16:creationId xmlns:a16="http://schemas.microsoft.com/office/drawing/2014/main" id="{28BB4B23-8CF8-411F-AB95-E1314EC89BC9}"/>
              </a:ext>
            </a:extLst>
          </p:cNvPr>
          <p:cNvSpPr txBox="1"/>
          <p:nvPr/>
        </p:nvSpPr>
        <p:spPr>
          <a:xfrm>
            <a:off x="6936240" y="4659485"/>
            <a:ext cx="1055097"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Lidar05</a:t>
            </a:r>
          </a:p>
        </p:txBody>
      </p:sp>
      <p:pic>
        <p:nvPicPr>
          <p:cNvPr id="9" name="Picture 8">
            <a:extLst>
              <a:ext uri="{FF2B5EF4-FFF2-40B4-BE49-F238E27FC236}">
                <a16:creationId xmlns:a16="http://schemas.microsoft.com/office/drawing/2014/main" id="{D530ACDD-06EF-400A-B38A-499F1F29C9BD}"/>
              </a:ext>
            </a:extLst>
          </p:cNvPr>
          <p:cNvPicPr>
            <a:picLocks noChangeAspect="1"/>
          </p:cNvPicPr>
          <p:nvPr/>
        </p:nvPicPr>
        <p:blipFill>
          <a:blip r:embed="rId5"/>
          <a:stretch>
            <a:fillRect/>
          </a:stretch>
        </p:blipFill>
        <p:spPr>
          <a:xfrm>
            <a:off x="17401" y="5318"/>
            <a:ext cx="3702563" cy="4056250"/>
          </a:xfrm>
          <a:prstGeom prst="rect">
            <a:avLst/>
          </a:prstGeom>
        </p:spPr>
      </p:pic>
      <p:pic>
        <p:nvPicPr>
          <p:cNvPr id="10" name="Picture 9">
            <a:extLst>
              <a:ext uri="{FF2B5EF4-FFF2-40B4-BE49-F238E27FC236}">
                <a16:creationId xmlns:a16="http://schemas.microsoft.com/office/drawing/2014/main" id="{F826C7E6-C8EF-461A-84E7-3BCCCE6265A2}"/>
              </a:ext>
            </a:extLst>
          </p:cNvPr>
          <p:cNvPicPr>
            <a:picLocks noChangeAspect="1"/>
          </p:cNvPicPr>
          <p:nvPr/>
        </p:nvPicPr>
        <p:blipFill>
          <a:blip r:embed="rId6"/>
          <a:stretch>
            <a:fillRect/>
          </a:stretch>
        </p:blipFill>
        <p:spPr>
          <a:xfrm>
            <a:off x="7319006" y="5318"/>
            <a:ext cx="4855594" cy="3180833"/>
          </a:xfrm>
          <a:prstGeom prst="rect">
            <a:avLst/>
          </a:prstGeom>
        </p:spPr>
      </p:pic>
      <p:pic>
        <p:nvPicPr>
          <p:cNvPr id="12" name="Picture 11">
            <a:extLst>
              <a:ext uri="{FF2B5EF4-FFF2-40B4-BE49-F238E27FC236}">
                <a16:creationId xmlns:a16="http://schemas.microsoft.com/office/drawing/2014/main" id="{B75463F2-6B39-4470-B05D-3182AD9E8063}"/>
              </a:ext>
            </a:extLst>
          </p:cNvPr>
          <p:cNvPicPr>
            <a:picLocks noChangeAspect="1"/>
          </p:cNvPicPr>
          <p:nvPr/>
        </p:nvPicPr>
        <p:blipFill>
          <a:blip r:embed="rId7"/>
          <a:stretch>
            <a:fillRect/>
          </a:stretch>
        </p:blipFill>
        <p:spPr>
          <a:xfrm>
            <a:off x="4147274" y="1074966"/>
            <a:ext cx="2664375" cy="2145000"/>
          </a:xfrm>
          <a:prstGeom prst="rect">
            <a:avLst/>
          </a:prstGeom>
        </p:spPr>
      </p:pic>
    </p:spTree>
    <p:extLst>
      <p:ext uri="{BB962C8B-B14F-4D97-AF65-F5344CB8AC3E}">
        <p14:creationId xmlns:p14="http://schemas.microsoft.com/office/powerpoint/2010/main" val="3502529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4E3E8-7B88-5B45-8E80-CD50FD61BA19}"/>
              </a:ext>
            </a:extLst>
          </p:cNvPr>
          <p:cNvSpPr>
            <a:spLocks noGrp="1"/>
          </p:cNvSpPr>
          <p:nvPr>
            <p:ph type="title"/>
          </p:nvPr>
        </p:nvSpPr>
        <p:spPr/>
        <p:txBody>
          <a:bodyPr/>
          <a:lstStyle/>
          <a:p>
            <a:r>
              <a:rPr lang="en-US" dirty="0"/>
              <a:t>Scoring the Science Benefits of Architectures</a:t>
            </a:r>
          </a:p>
        </p:txBody>
      </p:sp>
      <p:sp>
        <p:nvSpPr>
          <p:cNvPr id="3" name="Slide Number Placeholder 2">
            <a:extLst>
              <a:ext uri="{FF2B5EF4-FFF2-40B4-BE49-F238E27FC236}">
                <a16:creationId xmlns:a16="http://schemas.microsoft.com/office/drawing/2014/main" id="{0FFFDCF9-7732-D84D-8F0B-4B86AE354328}"/>
              </a:ext>
            </a:extLst>
          </p:cNvPr>
          <p:cNvSpPr>
            <a:spLocks noGrp="1"/>
          </p:cNvSpPr>
          <p:nvPr>
            <p:ph type="sldNum" sz="quarter" idx="12"/>
          </p:nvPr>
        </p:nvSpPr>
        <p:spPr/>
        <p:txBody>
          <a:bodyPr/>
          <a:lstStyle/>
          <a:p>
            <a:pPr defTabSz="609585"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609585" fontAlgn="auto">
                <a:spcBef>
                  <a:spcPts val="0"/>
                </a:spcBef>
                <a:spcAft>
                  <a:spcPts val="0"/>
                </a:spcAft>
              </a:pPr>
              <a:t>4</a:t>
            </a:fld>
            <a:endParaRPr lang="en-US" b="0">
              <a:solidFill>
                <a:prstClr val="black">
                  <a:tint val="75000"/>
                </a:prstClr>
              </a:solidFill>
              <a:latin typeface="Calibri" panose="020F0502020204030204"/>
              <a:ea typeface="+mn-ea"/>
              <a:cs typeface="+mn-cs"/>
            </a:endParaRPr>
          </a:p>
        </p:txBody>
      </p:sp>
      <p:sp>
        <p:nvSpPr>
          <p:cNvPr id="29" name="Slide Number Placeholder 3">
            <a:extLst>
              <a:ext uri="{FF2B5EF4-FFF2-40B4-BE49-F238E27FC236}">
                <a16:creationId xmlns:a16="http://schemas.microsoft.com/office/drawing/2014/main" id="{C3E027B8-FB94-174B-B02C-7FA9C307ED9B}"/>
              </a:ext>
            </a:extLst>
          </p:cNvPr>
          <p:cNvSpPr txBox="1">
            <a:spLocks/>
          </p:cNvSpPr>
          <p:nvPr/>
        </p:nvSpPr>
        <p:spPr>
          <a:xfrm>
            <a:off x="9448800" y="8664707"/>
            <a:ext cx="2743200" cy="486833"/>
          </a:xfrm>
          <a:prstGeom prst="rect">
            <a:avLst/>
          </a:prstGeom>
        </p:spPr>
        <p:txBody>
          <a:bodyPr vert="horz" lIns="121920" tIns="60960" rIns="121920" bIns="60960" rtlCol="0" anchor="ctr"/>
          <a:lstStyle>
            <a:defPPr>
              <a:defRPr lang="en-US"/>
            </a:defPPr>
            <a:lvl1pPr marL="0" algn="r"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377" fontAlgn="auto">
              <a:spcBef>
                <a:spcPts val="0"/>
              </a:spcBef>
              <a:spcAft>
                <a:spcPts val="0"/>
              </a:spcAft>
              <a:defRPr/>
            </a:pPr>
            <a:fld id="{C8C7A367-6FB6-401D-987E-F9B6AE9F551B}" type="slidenum">
              <a:rPr lang="en-US" sz="1200" b="0">
                <a:solidFill>
                  <a:prstClr val="black">
                    <a:tint val="75000"/>
                  </a:prstClr>
                </a:solidFill>
                <a:latin typeface="Calibri" panose="020F0502020204030204"/>
              </a:rPr>
              <a:pPr defTabSz="914377" fontAlgn="auto">
                <a:spcBef>
                  <a:spcPts val="0"/>
                </a:spcBef>
                <a:spcAft>
                  <a:spcPts val="0"/>
                </a:spcAft>
                <a:defRPr/>
              </a:pPr>
              <a:t>4</a:t>
            </a:fld>
            <a:endParaRPr lang="en-US" sz="1200" b="0" dirty="0">
              <a:solidFill>
                <a:prstClr val="black">
                  <a:tint val="75000"/>
                </a:prstClr>
              </a:solidFill>
              <a:latin typeface="Calibri" panose="020F0502020204030204"/>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7EE05738-1F1F-7242-94D7-D70C0D687930}"/>
                  </a:ext>
                </a:extLst>
              </p:cNvPr>
              <p:cNvSpPr txBox="1"/>
              <p:nvPr/>
            </p:nvSpPr>
            <p:spPr>
              <a:xfrm>
                <a:off x="831596" y="2679201"/>
                <a:ext cx="12189651" cy="1830758"/>
              </a:xfrm>
              <a:prstGeom prst="rect">
                <a:avLst/>
              </a:prstGeom>
              <a:noFill/>
            </p:spPr>
            <p:txBody>
              <a:bodyPr wrap="square" rtlCol="0">
                <a:spAutoFit/>
              </a:bodyPr>
              <a:lstStyle/>
              <a:p>
                <a:pPr algn="l" defTabSz="914377" fontAlgn="auto">
                  <a:spcBef>
                    <a:spcPts val="0"/>
                  </a:spcBef>
                  <a:spcAft>
                    <a:spcPts val="0"/>
                  </a:spcAft>
                  <a:defRPr/>
                </a:pPr>
                <a:r>
                  <a:rPr lang="en-US" sz="8000" b="0" dirty="0">
                    <a:solidFill>
                      <a:prstClr val="black"/>
                    </a:solidFill>
                    <a:latin typeface="Calibri" panose="020F0502020204030204"/>
                    <a:ea typeface="+mn-ea"/>
                    <a:cs typeface="+mn-cs"/>
                  </a:rPr>
                  <a:t>         = </a:t>
                </a:r>
                <a14:m>
                  <m:oMath xmlns:m="http://schemas.openxmlformats.org/officeDocument/2006/math">
                    <m:f>
                      <m:fPr>
                        <m:ctrlPr>
                          <a:rPr lang="en-US" sz="8000" b="0" i="1">
                            <a:solidFill>
                              <a:prstClr val="black"/>
                            </a:solidFill>
                            <a:latin typeface="Cambria Math" panose="02040503050406030204" pitchFamily="18" charset="0"/>
                            <a:ea typeface="+mn-ea"/>
                            <a:cs typeface="+mn-cs"/>
                          </a:rPr>
                        </m:ctrlPr>
                      </m:fPr>
                      <m:num>
                        <m:r>
                          <a:rPr lang="en-US" sz="8000" b="0" i="1">
                            <a:solidFill>
                              <a:prstClr val="black"/>
                            </a:solidFill>
                            <a:latin typeface="Cambria Math" panose="02040503050406030204" pitchFamily="18" charset="0"/>
                            <a:ea typeface="+mn-ea"/>
                            <a:cs typeface="+mn-cs"/>
                          </a:rPr>
                          <m:t>1</m:t>
                        </m:r>
                      </m:num>
                      <m:den>
                        <m:r>
                          <a:rPr lang="en-US" sz="8000" b="0" i="1">
                            <a:solidFill>
                              <a:prstClr val="black"/>
                            </a:solidFill>
                            <a:latin typeface="Cambria Math" panose="02040503050406030204" pitchFamily="18" charset="0"/>
                            <a:ea typeface="+mn-ea"/>
                            <a:cs typeface="+mn-cs"/>
                          </a:rPr>
                          <m:t>𝑁</m:t>
                        </m:r>
                      </m:den>
                    </m:f>
                  </m:oMath>
                </a14:m>
                <a:r>
                  <a:rPr lang="en-US" sz="8000" b="0" dirty="0">
                    <a:solidFill>
                      <a:prstClr val="black"/>
                    </a:solidFill>
                    <a:latin typeface="Calibri" panose="020F0502020204030204"/>
                    <a:ea typeface="+mn-ea"/>
                    <a:cs typeface="+mn-cs"/>
                  </a:rPr>
                  <a:t> </a:t>
                </a:r>
                <a14:m>
                  <m:oMath xmlns:m="http://schemas.openxmlformats.org/officeDocument/2006/math">
                    <m:nary>
                      <m:naryPr>
                        <m:chr m:val="∑"/>
                        <m:subHide m:val="on"/>
                        <m:supHide m:val="on"/>
                        <m:ctrlPr>
                          <a:rPr lang="en-US" sz="8000" b="0" i="1" dirty="0">
                            <a:solidFill>
                              <a:prstClr val="black"/>
                            </a:solidFill>
                            <a:latin typeface="Cambria Math" panose="02040503050406030204" pitchFamily="18" charset="0"/>
                            <a:ea typeface="+mn-ea"/>
                            <a:cs typeface="+mn-cs"/>
                          </a:rPr>
                        </m:ctrlPr>
                      </m:naryPr>
                      <m:sub/>
                      <m:sup/>
                      <m:e/>
                    </m:nary>
                    <m:r>
                      <a:rPr lang="en-US" sz="8000" b="0" i="1" dirty="0">
                        <a:solidFill>
                          <a:prstClr val="black"/>
                        </a:solidFill>
                        <a:latin typeface="Cambria Math" panose="02040503050406030204" pitchFamily="18" charset="0"/>
                        <a:ea typeface="Cambria Math" panose="02040503050406030204" pitchFamily="18" charset="0"/>
                        <a:cs typeface="+mn-cs"/>
                      </a:rPr>
                      <m:t>   ×</m:t>
                    </m:r>
                  </m:oMath>
                </a14:m>
                <a:endParaRPr lang="en-US" sz="8000" b="0" dirty="0">
                  <a:solidFill>
                    <a:prstClr val="black"/>
                  </a:solidFill>
                  <a:latin typeface="Calibri" panose="020F0502020204030204"/>
                  <a:ea typeface="+mn-ea"/>
                  <a:cs typeface="+mn-cs"/>
                </a:endParaRPr>
              </a:p>
            </p:txBody>
          </p:sp>
        </mc:Choice>
        <mc:Fallback xmlns="">
          <p:sp>
            <p:nvSpPr>
              <p:cNvPr id="27" name="TextBox 26">
                <a:extLst>
                  <a:ext uri="{FF2B5EF4-FFF2-40B4-BE49-F238E27FC236}">
                    <a16:creationId xmlns:a16="http://schemas.microsoft.com/office/drawing/2014/main" id="{7EE05738-1F1F-7242-94D7-D70C0D687930}"/>
                  </a:ext>
                </a:extLst>
              </p:cNvPr>
              <p:cNvSpPr txBox="1">
                <a:spLocks noRot="1" noChangeAspect="1" noMove="1" noResize="1" noEditPoints="1" noAdjustHandles="1" noChangeArrowheads="1" noChangeShapeType="1" noTextEdit="1"/>
              </p:cNvSpPr>
              <p:nvPr/>
            </p:nvSpPr>
            <p:spPr>
              <a:xfrm>
                <a:off x="831596" y="2679201"/>
                <a:ext cx="12189651" cy="1830758"/>
              </a:xfrm>
              <a:prstGeom prst="rect">
                <a:avLst/>
              </a:prstGeom>
              <a:blipFill>
                <a:blip r:embed="rId2"/>
                <a:stretch>
                  <a:fillRect b="-17000"/>
                </a:stretch>
              </a:blipFill>
            </p:spPr>
            <p:txBody>
              <a:bodyPr/>
              <a:lstStyle/>
              <a:p>
                <a:r>
                  <a:rPr lang="en-US">
                    <a:noFill/>
                  </a:rPr>
                  <a:t> </a:t>
                </a:r>
              </a:p>
            </p:txBody>
          </p:sp>
        </mc:Fallback>
      </mc:AlternateContent>
      <p:sp>
        <p:nvSpPr>
          <p:cNvPr id="30" name="Rounded Rectangle 29">
            <a:extLst>
              <a:ext uri="{FF2B5EF4-FFF2-40B4-BE49-F238E27FC236}">
                <a16:creationId xmlns:a16="http://schemas.microsoft.com/office/drawing/2014/main" id="{F8BBFF28-EBC2-4740-B0A9-87742C86DC29}"/>
              </a:ext>
            </a:extLst>
          </p:cNvPr>
          <p:cNvSpPr/>
          <p:nvPr/>
        </p:nvSpPr>
        <p:spPr>
          <a:xfrm>
            <a:off x="5505587" y="3078945"/>
            <a:ext cx="1463040" cy="1085849"/>
          </a:xfrm>
          <a:prstGeom prst="roundRect">
            <a:avLst/>
          </a:prstGeom>
          <a:solidFill>
            <a:schemeClr val="accent6">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defTabSz="914377" fontAlgn="auto">
              <a:spcBef>
                <a:spcPts val="0"/>
              </a:spcBef>
              <a:spcAft>
                <a:spcPts val="0"/>
              </a:spcAft>
              <a:defRPr/>
            </a:pPr>
            <a:r>
              <a:rPr lang="en-US" sz="1551" dirty="0">
                <a:solidFill>
                  <a:srgbClr val="0432FF"/>
                </a:solidFill>
                <a:latin typeface="Calibri" panose="020F0502020204030204"/>
              </a:rPr>
              <a:t>Utility</a:t>
            </a:r>
            <a:r>
              <a:rPr lang="en-US" sz="1551" dirty="0">
                <a:solidFill>
                  <a:prstClr val="black"/>
                </a:solidFill>
                <a:latin typeface="Calibri" panose="020F0502020204030204"/>
              </a:rPr>
              <a:t> of GV for  </a:t>
            </a:r>
            <a:r>
              <a:rPr lang="en-US" sz="1551" dirty="0">
                <a:solidFill>
                  <a:prstClr val="black"/>
                </a:solidFill>
                <a:latin typeface="Calibri" panose="020F0502020204030204"/>
                <a:hlinkClick r:id="" action="ppaction://noaction"/>
              </a:rPr>
              <a:t>Objective</a:t>
            </a:r>
            <a:endParaRPr lang="en-US" sz="1551" dirty="0">
              <a:solidFill>
                <a:prstClr val="black"/>
              </a:solidFill>
              <a:latin typeface="Calibri" panose="020F0502020204030204"/>
            </a:endParaRPr>
          </a:p>
        </p:txBody>
      </p:sp>
      <p:sp>
        <p:nvSpPr>
          <p:cNvPr id="31" name="Rounded Rectangle 30">
            <a:extLst>
              <a:ext uri="{FF2B5EF4-FFF2-40B4-BE49-F238E27FC236}">
                <a16:creationId xmlns:a16="http://schemas.microsoft.com/office/drawing/2014/main" id="{163A7434-3969-4841-8951-0A6615A8BF62}"/>
              </a:ext>
            </a:extLst>
          </p:cNvPr>
          <p:cNvSpPr/>
          <p:nvPr/>
        </p:nvSpPr>
        <p:spPr>
          <a:xfrm>
            <a:off x="8116286" y="3078944"/>
            <a:ext cx="1599671" cy="1085849"/>
          </a:xfrm>
          <a:prstGeom prst="roundRect">
            <a:avLst/>
          </a:prstGeom>
          <a:solidFill>
            <a:schemeClr val="accent4">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defTabSz="914377" fontAlgn="auto">
              <a:spcBef>
                <a:spcPts val="0"/>
              </a:spcBef>
              <a:spcAft>
                <a:spcPts val="0"/>
              </a:spcAft>
              <a:defRPr/>
            </a:pPr>
            <a:r>
              <a:rPr lang="en-US" sz="1551" dirty="0">
                <a:solidFill>
                  <a:srgbClr val="0432FF"/>
                </a:solidFill>
                <a:latin typeface="Calibri" panose="020F0502020204030204"/>
              </a:rPr>
              <a:t>Quality</a:t>
            </a:r>
            <a:r>
              <a:rPr lang="en-US" sz="1551" dirty="0">
                <a:solidFill>
                  <a:prstClr val="black"/>
                </a:solidFill>
                <a:latin typeface="Calibri" panose="020F0502020204030204"/>
              </a:rPr>
              <a:t> of GV given Measurements</a:t>
            </a:r>
          </a:p>
        </p:txBody>
      </p:sp>
      <p:sp>
        <p:nvSpPr>
          <p:cNvPr id="32" name="Rounded Rectangle 31">
            <a:extLst>
              <a:ext uri="{FF2B5EF4-FFF2-40B4-BE49-F238E27FC236}">
                <a16:creationId xmlns:a16="http://schemas.microsoft.com/office/drawing/2014/main" id="{319A71D3-4CE2-234A-A507-DADA58325DF8}"/>
              </a:ext>
            </a:extLst>
          </p:cNvPr>
          <p:cNvSpPr/>
          <p:nvPr/>
        </p:nvSpPr>
        <p:spPr>
          <a:xfrm>
            <a:off x="1067125" y="3241122"/>
            <a:ext cx="1657351" cy="1085849"/>
          </a:xfrm>
          <a:prstGeom prst="roundRect">
            <a:avLst/>
          </a:prstGeom>
          <a:solidFill>
            <a:schemeClr val="bg1">
              <a:lumMod val="85000"/>
            </a:schemeClr>
          </a:solidFill>
        </p:spPr>
        <p:style>
          <a:lnRef idx="1">
            <a:schemeClr val="accent5"/>
          </a:lnRef>
          <a:fillRef idx="2">
            <a:schemeClr val="accent5"/>
          </a:fillRef>
          <a:effectRef idx="1">
            <a:schemeClr val="accent5"/>
          </a:effectRef>
          <a:fontRef idx="minor">
            <a:schemeClr val="dk1"/>
          </a:fontRef>
        </p:style>
        <p:txBody>
          <a:bodyPr rtlCol="0" anchor="ctr"/>
          <a:lstStyle/>
          <a:p>
            <a:pPr defTabSz="914377" fontAlgn="auto">
              <a:spcBef>
                <a:spcPts val="0"/>
              </a:spcBef>
              <a:spcAft>
                <a:spcPts val="0"/>
              </a:spcAft>
              <a:defRPr/>
            </a:pPr>
            <a:r>
              <a:rPr lang="en-US" sz="2400" dirty="0">
                <a:solidFill>
                  <a:prstClr val="black"/>
                </a:solidFill>
                <a:latin typeface="Calibri" panose="020F0502020204030204"/>
              </a:rPr>
              <a:t>Science Benefit Score</a:t>
            </a:r>
          </a:p>
        </p:txBody>
      </p:sp>
      <p:sp>
        <p:nvSpPr>
          <p:cNvPr id="36" name="TextBox 35">
            <a:extLst>
              <a:ext uri="{FF2B5EF4-FFF2-40B4-BE49-F238E27FC236}">
                <a16:creationId xmlns:a16="http://schemas.microsoft.com/office/drawing/2014/main" id="{4F1E5950-4C41-9849-98A3-F09CFC1473B7}"/>
              </a:ext>
            </a:extLst>
          </p:cNvPr>
          <p:cNvSpPr txBox="1"/>
          <p:nvPr/>
        </p:nvSpPr>
        <p:spPr>
          <a:xfrm>
            <a:off x="4487588" y="4164793"/>
            <a:ext cx="540469" cy="369332"/>
          </a:xfrm>
          <a:prstGeom prst="rect">
            <a:avLst/>
          </a:prstGeom>
          <a:noFill/>
        </p:spPr>
        <p:txBody>
          <a:bodyPr wrap="none" rtlCol="0">
            <a:spAutoFit/>
          </a:bodyPr>
          <a:lstStyle/>
          <a:p>
            <a:pPr algn="l" defTabSz="914377" fontAlgn="auto">
              <a:spcBef>
                <a:spcPts val="0"/>
              </a:spcBef>
              <a:spcAft>
                <a:spcPts val="0"/>
              </a:spcAft>
            </a:pPr>
            <a:r>
              <a:rPr lang="en-US" b="0" dirty="0">
                <a:solidFill>
                  <a:prstClr val="black"/>
                </a:solidFill>
                <a:latin typeface="Calibri" panose="020F0502020204030204"/>
                <a:ea typeface="+mn-ea"/>
                <a:cs typeface="+mn-cs"/>
              </a:rPr>
              <a:t>GVs</a:t>
            </a:r>
          </a:p>
        </p:txBody>
      </p:sp>
      <p:sp>
        <p:nvSpPr>
          <p:cNvPr id="37" name="TextBox 36">
            <a:extLst>
              <a:ext uri="{FF2B5EF4-FFF2-40B4-BE49-F238E27FC236}">
                <a16:creationId xmlns:a16="http://schemas.microsoft.com/office/drawing/2014/main" id="{6C964091-8A4A-3848-B8F6-6ABE2E2C031E}"/>
              </a:ext>
            </a:extLst>
          </p:cNvPr>
          <p:cNvSpPr txBox="1"/>
          <p:nvPr/>
        </p:nvSpPr>
        <p:spPr>
          <a:xfrm>
            <a:off x="5870187" y="4205421"/>
            <a:ext cx="755976" cy="369332"/>
          </a:xfrm>
          <a:prstGeom prst="rect">
            <a:avLst/>
          </a:prstGeom>
          <a:noFill/>
        </p:spPr>
        <p:txBody>
          <a:bodyPr wrap="none" rtlCol="0">
            <a:spAutoFit/>
          </a:bodyPr>
          <a:lstStyle/>
          <a:p>
            <a:pPr algn="l" defTabSz="914377" fontAlgn="auto">
              <a:spcBef>
                <a:spcPts val="0"/>
              </a:spcBef>
              <a:spcAft>
                <a:spcPts val="0"/>
              </a:spcAft>
            </a:pPr>
            <a:r>
              <a:rPr lang="en-US" b="0" dirty="0">
                <a:solidFill>
                  <a:prstClr val="black"/>
                </a:solidFill>
                <a:latin typeface="Calibri" panose="020F0502020204030204"/>
                <a:ea typeface="+mn-ea"/>
                <a:cs typeface="+mn-cs"/>
              </a:rPr>
              <a:t>(SALT)</a:t>
            </a:r>
          </a:p>
        </p:txBody>
      </p:sp>
      <p:sp>
        <p:nvSpPr>
          <p:cNvPr id="38" name="TextBox 37">
            <a:extLst>
              <a:ext uri="{FF2B5EF4-FFF2-40B4-BE49-F238E27FC236}">
                <a16:creationId xmlns:a16="http://schemas.microsoft.com/office/drawing/2014/main" id="{A576396B-7521-6248-B7DF-CE21EEA84501}"/>
              </a:ext>
            </a:extLst>
          </p:cNvPr>
          <p:cNvSpPr txBox="1"/>
          <p:nvPr/>
        </p:nvSpPr>
        <p:spPr>
          <a:xfrm>
            <a:off x="8579309" y="4152080"/>
            <a:ext cx="601447" cy="369332"/>
          </a:xfrm>
          <a:prstGeom prst="rect">
            <a:avLst/>
          </a:prstGeom>
          <a:noFill/>
        </p:spPr>
        <p:txBody>
          <a:bodyPr wrap="none" rtlCol="0">
            <a:spAutoFit/>
          </a:bodyPr>
          <a:lstStyle/>
          <a:p>
            <a:pPr algn="l" defTabSz="914377" fontAlgn="auto">
              <a:spcBef>
                <a:spcPts val="0"/>
              </a:spcBef>
              <a:spcAft>
                <a:spcPts val="0"/>
              </a:spcAft>
            </a:pPr>
            <a:r>
              <a:rPr lang="en-US" b="0" dirty="0">
                <a:solidFill>
                  <a:prstClr val="black"/>
                </a:solidFill>
                <a:latin typeface="Calibri" panose="020F0502020204030204"/>
                <a:ea typeface="+mn-ea"/>
                <a:cs typeface="+mn-cs"/>
              </a:rPr>
              <a:t>(SIT)</a:t>
            </a:r>
          </a:p>
        </p:txBody>
      </p:sp>
      <p:sp>
        <p:nvSpPr>
          <p:cNvPr id="12" name="Rounded Rectangle 11">
            <a:extLst>
              <a:ext uri="{FF2B5EF4-FFF2-40B4-BE49-F238E27FC236}">
                <a16:creationId xmlns:a16="http://schemas.microsoft.com/office/drawing/2014/main" id="{FAB06517-BBD8-0040-9D74-9F3888815D2D}"/>
              </a:ext>
            </a:extLst>
          </p:cNvPr>
          <p:cNvSpPr/>
          <p:nvPr/>
        </p:nvSpPr>
        <p:spPr>
          <a:xfrm>
            <a:off x="3733108" y="1500795"/>
            <a:ext cx="4727400" cy="1079711"/>
          </a:xfrm>
          <a:prstGeom prst="roundRect">
            <a:avLst/>
          </a:prstGeom>
          <a:solidFill>
            <a:schemeClr val="accent6">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l" defTabSz="914377" fontAlgn="auto">
              <a:spcBef>
                <a:spcPts val="0"/>
              </a:spcBef>
              <a:spcAft>
                <a:spcPts val="0"/>
              </a:spcAft>
              <a:defRPr/>
            </a:pPr>
            <a:r>
              <a:rPr lang="en-US" sz="1551" dirty="0">
                <a:solidFill>
                  <a:srgbClr val="0432FF"/>
                </a:solidFill>
                <a:latin typeface="Calibri" panose="020F0502020204030204"/>
              </a:rPr>
              <a:t>Utility</a:t>
            </a:r>
            <a:r>
              <a:rPr lang="en-US" sz="1551" dirty="0">
                <a:solidFill>
                  <a:prstClr val="black"/>
                </a:solidFill>
                <a:latin typeface="Calibri" panose="020F0502020204030204"/>
              </a:rPr>
              <a:t>: degree to which Geophysical Variable (GV)  addresses the objective if it were measured perfectly. </a:t>
            </a:r>
          </a:p>
        </p:txBody>
      </p:sp>
      <p:sp>
        <p:nvSpPr>
          <p:cNvPr id="13" name="Rounded Rectangle 12">
            <a:extLst>
              <a:ext uri="{FF2B5EF4-FFF2-40B4-BE49-F238E27FC236}">
                <a16:creationId xmlns:a16="http://schemas.microsoft.com/office/drawing/2014/main" id="{8EAE8D1B-D9AD-DF44-BE38-11744E3A62D6}"/>
              </a:ext>
            </a:extLst>
          </p:cNvPr>
          <p:cNvSpPr/>
          <p:nvPr/>
        </p:nvSpPr>
        <p:spPr>
          <a:xfrm>
            <a:off x="6678216" y="4882042"/>
            <a:ext cx="4727400" cy="1079711"/>
          </a:xfrm>
          <a:prstGeom prst="roundRect">
            <a:avLst/>
          </a:prstGeom>
          <a:solidFill>
            <a:schemeClr val="accent4">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l" defTabSz="914377" fontAlgn="auto">
              <a:spcBef>
                <a:spcPts val="0"/>
              </a:spcBef>
              <a:spcAft>
                <a:spcPts val="0"/>
              </a:spcAft>
              <a:defRPr/>
            </a:pPr>
            <a:r>
              <a:rPr lang="en-US" sz="1551" dirty="0">
                <a:solidFill>
                  <a:srgbClr val="0432FF"/>
                </a:solidFill>
                <a:latin typeface="Calibri" panose="020F0502020204030204"/>
              </a:rPr>
              <a:t>Quality</a:t>
            </a:r>
            <a:r>
              <a:rPr lang="en-US" sz="1551" dirty="0">
                <a:solidFill>
                  <a:prstClr val="black"/>
                </a:solidFill>
                <a:latin typeface="Calibri" panose="020F0502020204030204"/>
              </a:rPr>
              <a:t>: degree to which measurements provide the desired geophysical variable</a:t>
            </a:r>
            <a:r>
              <a:rPr lang="en-US" sz="1551" dirty="0">
                <a:solidFill>
                  <a:srgbClr val="0432FF"/>
                </a:solidFill>
                <a:latin typeface="Calibri" panose="020F0502020204030204"/>
              </a:rPr>
              <a:t>. OSSEs inform the quality assessment.</a:t>
            </a:r>
          </a:p>
        </p:txBody>
      </p:sp>
      <p:sp>
        <p:nvSpPr>
          <p:cNvPr id="14" name="TextBox 13">
            <a:extLst>
              <a:ext uri="{FF2B5EF4-FFF2-40B4-BE49-F238E27FC236}">
                <a16:creationId xmlns:a16="http://schemas.microsoft.com/office/drawing/2014/main" id="{D0B69747-F4EA-AF43-A412-67804C45C6B5}"/>
              </a:ext>
            </a:extLst>
          </p:cNvPr>
          <p:cNvSpPr txBox="1"/>
          <p:nvPr/>
        </p:nvSpPr>
        <p:spPr>
          <a:xfrm>
            <a:off x="1124493" y="4364848"/>
            <a:ext cx="1535292" cy="369332"/>
          </a:xfrm>
          <a:prstGeom prst="rect">
            <a:avLst/>
          </a:prstGeom>
          <a:noFill/>
        </p:spPr>
        <p:txBody>
          <a:bodyPr wrap="none" rtlCol="0">
            <a:spAutoFit/>
          </a:bodyPr>
          <a:lstStyle/>
          <a:p>
            <a:pPr algn="l" defTabSz="914377" fontAlgn="auto">
              <a:spcBef>
                <a:spcPts val="0"/>
              </a:spcBef>
              <a:spcAft>
                <a:spcPts val="0"/>
              </a:spcAft>
            </a:pPr>
            <a:r>
              <a:rPr lang="en-US" b="0" dirty="0">
                <a:solidFill>
                  <a:prstClr val="black"/>
                </a:solidFill>
                <a:latin typeface="Calibri" panose="020F0502020204030204"/>
                <a:ea typeface="+mn-ea"/>
                <a:cs typeface="+mn-cs"/>
              </a:rPr>
              <a:t>(for Objective)</a:t>
            </a:r>
          </a:p>
        </p:txBody>
      </p:sp>
      <p:sp>
        <p:nvSpPr>
          <p:cNvPr id="4" name="TextBox 3">
            <a:extLst>
              <a:ext uri="{FF2B5EF4-FFF2-40B4-BE49-F238E27FC236}">
                <a16:creationId xmlns:a16="http://schemas.microsoft.com/office/drawing/2014/main" id="{7E7AF613-211C-9349-8CE7-19266E2CD3D8}"/>
              </a:ext>
            </a:extLst>
          </p:cNvPr>
          <p:cNvSpPr txBox="1"/>
          <p:nvPr/>
        </p:nvSpPr>
        <p:spPr>
          <a:xfrm>
            <a:off x="4730497" y="5998465"/>
            <a:ext cx="184731" cy="461665"/>
          </a:xfrm>
          <a:prstGeom prst="rect">
            <a:avLst/>
          </a:prstGeom>
          <a:noFill/>
        </p:spPr>
        <p:txBody>
          <a:bodyPr wrap="none" rtlCol="0">
            <a:spAutoFit/>
          </a:bodyPr>
          <a:lstStyle/>
          <a:p>
            <a:pPr algn="l" defTabSz="609585" fontAlgn="auto">
              <a:spcBef>
                <a:spcPts val="0"/>
              </a:spcBef>
              <a:spcAft>
                <a:spcPts val="0"/>
              </a:spcAft>
            </a:pPr>
            <a:endParaRPr lang="en-US" sz="2400" b="0" dirty="0">
              <a:solidFill>
                <a:prstClr val="black"/>
              </a:solidFill>
              <a:latin typeface="Calibri" panose="020F0502020204030204"/>
              <a:ea typeface="+mn-ea"/>
              <a:cs typeface="+mn-cs"/>
            </a:endParaRPr>
          </a:p>
        </p:txBody>
      </p:sp>
      <p:sp>
        <p:nvSpPr>
          <p:cNvPr id="18" name="TextBox 17">
            <a:extLst>
              <a:ext uri="{FF2B5EF4-FFF2-40B4-BE49-F238E27FC236}">
                <a16:creationId xmlns:a16="http://schemas.microsoft.com/office/drawing/2014/main" id="{B938501B-BE39-5244-9F66-310F30F4019F}"/>
              </a:ext>
            </a:extLst>
          </p:cNvPr>
          <p:cNvSpPr txBox="1"/>
          <p:nvPr/>
        </p:nvSpPr>
        <p:spPr>
          <a:xfrm>
            <a:off x="307643" y="5233625"/>
            <a:ext cx="5624488" cy="646331"/>
          </a:xfrm>
          <a:prstGeom prst="rect">
            <a:avLst/>
          </a:prstGeom>
          <a:noFill/>
        </p:spPr>
        <p:txBody>
          <a:bodyPr wrap="none" rtlCol="0">
            <a:spAutoFit/>
          </a:bodyPr>
          <a:lstStyle/>
          <a:p>
            <a:pPr algn="l" defTabSz="914377" fontAlgn="auto">
              <a:spcBef>
                <a:spcPts val="0"/>
              </a:spcBef>
              <a:spcAft>
                <a:spcPts val="0"/>
              </a:spcAft>
            </a:pPr>
            <a:r>
              <a:rPr lang="en-US" b="0" dirty="0">
                <a:solidFill>
                  <a:prstClr val="black"/>
                </a:solidFill>
                <a:latin typeface="Calibri" panose="020F0502020204030204"/>
                <a:ea typeface="+mn-ea"/>
                <a:cs typeface="+mn-cs"/>
              </a:rPr>
              <a:t>Similar to approach outlined  on </a:t>
            </a:r>
            <a:r>
              <a:rPr lang="en-US" b="0" i="1" dirty="0">
                <a:solidFill>
                  <a:prstClr val="black"/>
                </a:solidFill>
                <a:latin typeface="Calibri" panose="020F0502020204030204"/>
                <a:ea typeface="+mn-ea"/>
                <a:cs typeface="+mn-cs"/>
              </a:rPr>
              <a:t>Continuity of NASA Earth </a:t>
            </a:r>
          </a:p>
          <a:p>
            <a:pPr algn="l" defTabSz="914377" fontAlgn="auto">
              <a:spcBef>
                <a:spcPts val="0"/>
              </a:spcBef>
              <a:spcAft>
                <a:spcPts val="0"/>
              </a:spcAft>
            </a:pPr>
            <a:r>
              <a:rPr lang="en-US" b="0" i="1" dirty="0">
                <a:solidFill>
                  <a:prstClr val="black"/>
                </a:solidFill>
                <a:latin typeface="Calibri" panose="020F0502020204030204"/>
                <a:ea typeface="+mn-ea"/>
                <a:cs typeface="+mn-cs"/>
              </a:rPr>
              <a:t>Observations from Space </a:t>
            </a:r>
            <a:r>
              <a:rPr lang="en-US" b="0" dirty="0">
                <a:solidFill>
                  <a:prstClr val="black"/>
                </a:solidFill>
                <a:latin typeface="Calibri" panose="020F0502020204030204"/>
                <a:ea typeface="+mn-ea"/>
                <a:cs typeface="+mn-cs"/>
              </a:rPr>
              <a:t>report (NAS 2015)</a:t>
            </a:r>
          </a:p>
        </p:txBody>
      </p:sp>
    </p:spTree>
    <p:extLst>
      <p:ext uri="{BB962C8B-B14F-4D97-AF65-F5344CB8AC3E}">
        <p14:creationId xmlns:p14="http://schemas.microsoft.com/office/powerpoint/2010/main" val="271213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F84392-962E-42D7-A511-525883074951}"/>
              </a:ext>
            </a:extLst>
          </p:cNvPr>
          <p:cNvPicPr>
            <a:picLocks noChangeAspect="1"/>
          </p:cNvPicPr>
          <p:nvPr/>
        </p:nvPicPr>
        <p:blipFill>
          <a:blip r:embed="rId2"/>
          <a:stretch>
            <a:fillRect/>
          </a:stretch>
        </p:blipFill>
        <p:spPr>
          <a:xfrm>
            <a:off x="4198682" y="2845948"/>
            <a:ext cx="2296360" cy="3575760"/>
          </a:xfrm>
          <a:prstGeom prst="rect">
            <a:avLst/>
          </a:prstGeom>
        </p:spPr>
      </p:pic>
      <p:pic>
        <p:nvPicPr>
          <p:cNvPr id="4" name="Picture 3">
            <a:extLst>
              <a:ext uri="{FF2B5EF4-FFF2-40B4-BE49-F238E27FC236}">
                <a16:creationId xmlns:a16="http://schemas.microsoft.com/office/drawing/2014/main" id="{F9DCC3A8-F24C-4F73-8532-2E4E902002AB}"/>
              </a:ext>
            </a:extLst>
          </p:cNvPr>
          <p:cNvPicPr>
            <a:picLocks noChangeAspect="1"/>
          </p:cNvPicPr>
          <p:nvPr/>
        </p:nvPicPr>
        <p:blipFill>
          <a:blip r:embed="rId3"/>
          <a:stretch>
            <a:fillRect/>
          </a:stretch>
        </p:blipFill>
        <p:spPr>
          <a:xfrm>
            <a:off x="3314" y="1012651"/>
            <a:ext cx="4511733" cy="3106264"/>
          </a:xfrm>
          <a:prstGeom prst="rect">
            <a:avLst/>
          </a:prstGeom>
        </p:spPr>
      </p:pic>
      <p:cxnSp>
        <p:nvCxnSpPr>
          <p:cNvPr id="16" name="Straight Arrow Connector 15"/>
          <p:cNvCxnSpPr>
            <a:cxnSpLocks/>
          </p:cNvCxnSpPr>
          <p:nvPr/>
        </p:nvCxnSpPr>
        <p:spPr>
          <a:xfrm>
            <a:off x="1566293" y="1986059"/>
            <a:ext cx="692888" cy="548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94172" y="1307402"/>
            <a:ext cx="1139736"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Radar13</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Ka Doppler</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W Doppler</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1" name="TextBox 20"/>
          <p:cNvSpPr txBox="1"/>
          <p:nvPr/>
        </p:nvSpPr>
        <p:spPr>
          <a:xfrm>
            <a:off x="2841903" y="1367589"/>
            <a:ext cx="622286"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SSG</a:t>
            </a:r>
          </a:p>
        </p:txBody>
      </p:sp>
      <p:sp>
        <p:nvSpPr>
          <p:cNvPr id="15" name="TextBox 14">
            <a:extLst>
              <a:ext uri="{FF2B5EF4-FFF2-40B4-BE49-F238E27FC236}">
                <a16:creationId xmlns:a16="http://schemas.microsoft.com/office/drawing/2014/main" id="{A29E00E6-A46C-4D77-B17F-8F4E66BE7429}"/>
              </a:ext>
            </a:extLst>
          </p:cNvPr>
          <p:cNvSpPr txBox="1"/>
          <p:nvPr/>
        </p:nvSpPr>
        <p:spPr>
          <a:xfrm>
            <a:off x="3455212" y="3510417"/>
            <a:ext cx="1380506"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Lidar09</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532, 1064 nm</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Back-Scatter</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0" name="TextBox 19">
            <a:extLst>
              <a:ext uri="{FF2B5EF4-FFF2-40B4-BE49-F238E27FC236}">
                <a16:creationId xmlns:a16="http://schemas.microsoft.com/office/drawing/2014/main" id="{F21D99E7-438E-407E-97DC-60D1A530E429}"/>
              </a:ext>
            </a:extLst>
          </p:cNvPr>
          <p:cNvSpPr txBox="1"/>
          <p:nvPr/>
        </p:nvSpPr>
        <p:spPr>
          <a:xfrm>
            <a:off x="3442891" y="1634268"/>
            <a:ext cx="1470531" cy="605422"/>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Polarimeter 07</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60 Angle</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23" name="TextBox 22">
            <a:extLst>
              <a:ext uri="{FF2B5EF4-FFF2-40B4-BE49-F238E27FC236}">
                <a16:creationId xmlns:a16="http://schemas.microsoft.com/office/drawing/2014/main" id="{F11C1D06-C1E7-4E43-B8FC-44581A929AFF}"/>
              </a:ext>
            </a:extLst>
          </p:cNvPr>
          <p:cNvSpPr txBox="1"/>
          <p:nvPr/>
        </p:nvSpPr>
        <p:spPr>
          <a:xfrm>
            <a:off x="3433946" y="2306524"/>
            <a:ext cx="1471621" cy="861967"/>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Radiometer 10</a:t>
            </a:r>
          </a:p>
          <a:p>
            <a:pPr marL="0" marR="0" lvl="0" indent="0" algn="l" defTabSz="560961" rtl="0" eaLnBrk="1" fontAlgn="auto"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0" u="none" strike="noStrike" kern="1200" cap="none" spc="0" normalizeH="0" baseline="0" noProof="0" dirty="0">
                <a:ln>
                  <a:noFill/>
                </a:ln>
                <a:solidFill>
                  <a:prstClr val="black"/>
                </a:solidFill>
                <a:effectLst/>
                <a:uLnTx/>
                <a:uFillTx/>
                <a:latin typeface="Calibri" panose="020F0502020204030204"/>
                <a:ea typeface="宋体" charset="0"/>
                <a:cs typeface="+mn-cs"/>
              </a:rPr>
              <a:t>Radiometer 9b</a:t>
            </a:r>
            <a:endParaRPr kumimoji="0" lang="en-US" sz="2000" b="0" i="0" u="none" strike="noStrike" kern="1200" cap="none" spc="0" normalizeH="0" baseline="0" noProof="0" dirty="0">
              <a:ln>
                <a:noFill/>
              </a:ln>
              <a:solidFill>
                <a:prstClr val="black"/>
              </a:solidFill>
              <a:effectLst/>
              <a:uLnTx/>
              <a:uFillTx/>
              <a:latin typeface="Calibri" panose="020F0502020204030204"/>
              <a:ea typeface="宋体" charset="0"/>
              <a:cs typeface="+mn-cs"/>
            </a:endParaRPr>
          </a:p>
        </p:txBody>
      </p:sp>
      <p:sp>
        <p:nvSpPr>
          <p:cNvPr id="8" name="TextBox 7">
            <a:extLst>
              <a:ext uri="{FF2B5EF4-FFF2-40B4-BE49-F238E27FC236}">
                <a16:creationId xmlns:a16="http://schemas.microsoft.com/office/drawing/2014/main" id="{ED900D0A-8661-4021-A71D-8DA00C95AE04}"/>
              </a:ext>
            </a:extLst>
          </p:cNvPr>
          <p:cNvSpPr txBox="1"/>
          <p:nvPr/>
        </p:nvSpPr>
        <p:spPr>
          <a:xfrm>
            <a:off x="2156999" y="3949990"/>
            <a:ext cx="1262461"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4mx2.6m</a:t>
            </a:r>
          </a:p>
        </p:txBody>
      </p:sp>
      <p:graphicFrame>
        <p:nvGraphicFramePr>
          <p:cNvPr id="9" name="Table 8">
            <a:extLst>
              <a:ext uri="{FF2B5EF4-FFF2-40B4-BE49-F238E27FC236}">
                <a16:creationId xmlns:a16="http://schemas.microsoft.com/office/drawing/2014/main" id="{CA4FA9E0-8487-4519-857F-DA0BD5F7BA5C}"/>
              </a:ext>
            </a:extLst>
          </p:cNvPr>
          <p:cNvGraphicFramePr>
            <a:graphicFrameLocks noGrp="1"/>
          </p:cNvGraphicFramePr>
          <p:nvPr/>
        </p:nvGraphicFramePr>
        <p:xfrm>
          <a:off x="8041022" y="1575980"/>
          <a:ext cx="3024294" cy="2876098"/>
        </p:xfrm>
        <a:graphic>
          <a:graphicData uri="http://schemas.openxmlformats.org/drawingml/2006/table">
            <a:tbl>
              <a:tblPr firstRow="1" bandRow="1">
                <a:tableStyleId>{5C22544A-7EE6-4342-B048-85BDC9FD1C3A}</a:tableStyleId>
              </a:tblPr>
              <a:tblGrid>
                <a:gridCol w="1294016">
                  <a:extLst>
                    <a:ext uri="{9D8B030D-6E8A-4147-A177-3AD203B41FA5}">
                      <a16:colId xmlns:a16="http://schemas.microsoft.com/office/drawing/2014/main" val="785375858"/>
                    </a:ext>
                  </a:extLst>
                </a:gridCol>
                <a:gridCol w="1053585">
                  <a:extLst>
                    <a:ext uri="{9D8B030D-6E8A-4147-A177-3AD203B41FA5}">
                      <a16:colId xmlns:a16="http://schemas.microsoft.com/office/drawing/2014/main" val="782531643"/>
                    </a:ext>
                  </a:extLst>
                </a:gridCol>
                <a:gridCol w="676693">
                  <a:extLst>
                    <a:ext uri="{9D8B030D-6E8A-4147-A177-3AD203B41FA5}">
                      <a16:colId xmlns:a16="http://schemas.microsoft.com/office/drawing/2014/main" val="1746647041"/>
                    </a:ext>
                  </a:extLst>
                </a:gridCol>
              </a:tblGrid>
              <a:tr h="637858">
                <a:tc>
                  <a:txBody>
                    <a:bodyPr/>
                    <a:lstStyle/>
                    <a:p>
                      <a:endParaRPr lang="en-US" sz="1200" i="1" dirty="0"/>
                    </a:p>
                  </a:txBody>
                  <a:tcPr marL="76200" marR="76200" marT="38100" marB="38100"/>
                </a:tc>
                <a:tc>
                  <a:txBody>
                    <a:bodyPr/>
                    <a:lstStyle/>
                    <a:p>
                      <a:r>
                        <a:rPr lang="en-US" sz="1200" i="1" dirty="0"/>
                        <a:t>Dry Mass/Fuel</a:t>
                      </a:r>
                    </a:p>
                    <a:p>
                      <a:r>
                        <a:rPr lang="en-US" sz="1200" i="1" dirty="0"/>
                        <a:t>kg</a:t>
                      </a:r>
                    </a:p>
                  </a:txBody>
                  <a:tcPr marL="76200" marR="76200" marT="38100" marB="38100"/>
                </a:tc>
                <a:tc>
                  <a:txBody>
                    <a:bodyPr/>
                    <a:lstStyle/>
                    <a:p>
                      <a:r>
                        <a:rPr lang="en-US" sz="1200" i="1" dirty="0"/>
                        <a:t>Load</a:t>
                      </a:r>
                    </a:p>
                    <a:p>
                      <a:r>
                        <a:rPr lang="en-US" sz="1200" i="1" dirty="0"/>
                        <a:t>Power</a:t>
                      </a:r>
                    </a:p>
                    <a:p>
                      <a:r>
                        <a:rPr lang="en-US" sz="1200" i="1" dirty="0"/>
                        <a:t>W</a:t>
                      </a:r>
                    </a:p>
                  </a:txBody>
                  <a:tcPr marL="76200" marR="76200" marT="38100" marB="38100"/>
                </a:tc>
                <a:extLst>
                  <a:ext uri="{0D108BD9-81ED-4DB2-BD59-A6C34878D82A}">
                    <a16:rowId xmlns:a16="http://schemas.microsoft.com/office/drawing/2014/main" val="3072033186"/>
                  </a:ext>
                </a:extLst>
              </a:tr>
              <a:tr h="279780">
                <a:tc>
                  <a:txBody>
                    <a:bodyPr/>
                    <a:lstStyle/>
                    <a:p>
                      <a:r>
                        <a:rPr lang="en-US" sz="1200" b="1" i="1" dirty="0"/>
                        <a:t>SSG SC</a:t>
                      </a:r>
                    </a:p>
                  </a:txBody>
                  <a:tcPr marL="76200" marR="76200" marT="38100" marB="38100"/>
                </a:tc>
                <a:tc>
                  <a:txBody>
                    <a:bodyPr/>
                    <a:lstStyle/>
                    <a:p>
                      <a:pPr algn="r"/>
                      <a:r>
                        <a:rPr lang="en-US" sz="1200" b="1" i="1" dirty="0"/>
                        <a:t>1103/304</a:t>
                      </a:r>
                    </a:p>
                  </a:txBody>
                  <a:tcPr marL="76200" marR="76200" marT="38100" marB="38100"/>
                </a:tc>
                <a:tc>
                  <a:txBody>
                    <a:bodyPr/>
                    <a:lstStyle/>
                    <a:p>
                      <a:pPr algn="r"/>
                      <a:r>
                        <a:rPr lang="en-US" sz="1200" b="1" i="1" dirty="0"/>
                        <a:t>420</a:t>
                      </a:r>
                    </a:p>
                  </a:txBody>
                  <a:tcPr marL="76200" marR="76200" marT="38100" marB="38100"/>
                </a:tc>
                <a:extLst>
                  <a:ext uri="{0D108BD9-81ED-4DB2-BD59-A6C34878D82A}">
                    <a16:rowId xmlns:a16="http://schemas.microsoft.com/office/drawing/2014/main" val="903450330"/>
                  </a:ext>
                </a:extLst>
              </a:tr>
              <a:tr h="279780">
                <a:tc>
                  <a:txBody>
                    <a:bodyPr/>
                    <a:lstStyle/>
                    <a:p>
                      <a:r>
                        <a:rPr lang="en-US" sz="1200" b="1" i="1" dirty="0"/>
                        <a:t>Payload</a:t>
                      </a:r>
                    </a:p>
                  </a:txBody>
                  <a:tcPr marL="76200" marR="76200" marT="38100" marB="38100"/>
                </a:tc>
                <a:tc>
                  <a:txBody>
                    <a:bodyPr/>
                    <a:lstStyle/>
                    <a:p>
                      <a:pPr algn="r"/>
                      <a:endParaRPr lang="en-US" sz="1200" b="1" i="1" dirty="0"/>
                    </a:p>
                  </a:txBody>
                  <a:tcPr marL="76200" marR="76200" marT="38100" marB="38100"/>
                </a:tc>
                <a:tc>
                  <a:txBody>
                    <a:bodyPr/>
                    <a:lstStyle/>
                    <a:p>
                      <a:pPr algn="r"/>
                      <a:endParaRPr lang="en-US" sz="1200" b="1" i="1" dirty="0"/>
                    </a:p>
                  </a:txBody>
                  <a:tcPr marL="76200" marR="76200" marT="38100" marB="38100"/>
                </a:tc>
                <a:extLst>
                  <a:ext uri="{0D108BD9-81ED-4DB2-BD59-A6C34878D82A}">
                    <a16:rowId xmlns:a16="http://schemas.microsoft.com/office/drawing/2014/main" val="3481801033"/>
                  </a:ext>
                </a:extLst>
              </a:tr>
              <a:tr h="279780">
                <a:tc>
                  <a:txBody>
                    <a:bodyPr/>
                    <a:lstStyle/>
                    <a:p>
                      <a:r>
                        <a:rPr lang="en-US" sz="1200" i="1" dirty="0"/>
                        <a:t>Radar13</a:t>
                      </a:r>
                    </a:p>
                  </a:txBody>
                  <a:tcPr marL="76200" marR="76200" marT="38100" marB="38100"/>
                </a:tc>
                <a:tc>
                  <a:txBody>
                    <a:bodyPr/>
                    <a:lstStyle/>
                    <a:p>
                      <a:pPr algn="r"/>
                      <a:r>
                        <a:rPr lang="en-US" sz="1200" i="1" dirty="0"/>
                        <a:t>44.2</a:t>
                      </a:r>
                    </a:p>
                  </a:txBody>
                  <a:tcPr marL="76200" marR="76200" marT="38100" marB="38100"/>
                </a:tc>
                <a:tc>
                  <a:txBody>
                    <a:bodyPr/>
                    <a:lstStyle/>
                    <a:p>
                      <a:pPr algn="r"/>
                      <a:r>
                        <a:rPr lang="en-US" sz="1200" i="1" dirty="0"/>
                        <a:t>78</a:t>
                      </a:r>
                    </a:p>
                  </a:txBody>
                  <a:tcPr marL="76200" marR="76200" marT="38100" marB="38100"/>
                </a:tc>
                <a:extLst>
                  <a:ext uri="{0D108BD9-81ED-4DB2-BD59-A6C34878D82A}">
                    <a16:rowId xmlns:a16="http://schemas.microsoft.com/office/drawing/2014/main" val="834726571"/>
                  </a:ext>
                </a:extLst>
              </a:tr>
              <a:tr h="279780">
                <a:tc>
                  <a:txBody>
                    <a:bodyPr/>
                    <a:lstStyle/>
                    <a:p>
                      <a:r>
                        <a:rPr lang="en-US" sz="1200" i="1" dirty="0"/>
                        <a:t>Lidar09</a:t>
                      </a:r>
                    </a:p>
                  </a:txBody>
                  <a:tcPr marL="76200" marR="76200" marT="38100" marB="38100"/>
                </a:tc>
                <a:tc>
                  <a:txBody>
                    <a:bodyPr/>
                    <a:lstStyle/>
                    <a:p>
                      <a:pPr algn="r"/>
                      <a:r>
                        <a:rPr lang="en-US" sz="1200" i="1" dirty="0"/>
                        <a:t>74.1</a:t>
                      </a:r>
                    </a:p>
                  </a:txBody>
                  <a:tcPr marL="76200" marR="76200" marT="38100" marB="38100"/>
                </a:tc>
                <a:tc>
                  <a:txBody>
                    <a:bodyPr/>
                    <a:lstStyle/>
                    <a:p>
                      <a:pPr algn="r"/>
                      <a:r>
                        <a:rPr lang="en-US" sz="1200" i="1" dirty="0"/>
                        <a:t>341.9</a:t>
                      </a:r>
                    </a:p>
                  </a:txBody>
                  <a:tcPr marL="76200" marR="76200" marT="38100" marB="38100"/>
                </a:tc>
                <a:extLst>
                  <a:ext uri="{0D108BD9-81ED-4DB2-BD59-A6C34878D82A}">
                    <a16:rowId xmlns:a16="http://schemas.microsoft.com/office/drawing/2014/main" val="1853894492"/>
                  </a:ext>
                </a:extLst>
              </a:tr>
              <a:tr h="279780">
                <a:tc>
                  <a:txBody>
                    <a:bodyPr/>
                    <a:lstStyle/>
                    <a:p>
                      <a:r>
                        <a:rPr lang="en-US" sz="1200" i="1" dirty="0"/>
                        <a:t>Polar07</a:t>
                      </a:r>
                    </a:p>
                  </a:txBody>
                  <a:tcPr marL="76200" marR="76200" marT="38100" marB="38100"/>
                </a:tc>
                <a:tc>
                  <a:txBody>
                    <a:bodyPr/>
                    <a:lstStyle/>
                    <a:p>
                      <a:pPr algn="r"/>
                      <a:r>
                        <a:rPr lang="en-US" sz="1200" i="1" dirty="0"/>
                        <a:t>61.1</a:t>
                      </a:r>
                    </a:p>
                  </a:txBody>
                  <a:tcPr marL="76200" marR="76200" marT="38100" marB="38100"/>
                </a:tc>
                <a:tc>
                  <a:txBody>
                    <a:bodyPr/>
                    <a:lstStyle/>
                    <a:p>
                      <a:pPr algn="r"/>
                      <a:r>
                        <a:rPr lang="en-US" sz="1200" i="1" dirty="0"/>
                        <a:t>59.8</a:t>
                      </a:r>
                    </a:p>
                  </a:txBody>
                  <a:tcPr marL="76200" marR="76200" marT="38100" marB="38100"/>
                </a:tc>
                <a:extLst>
                  <a:ext uri="{0D108BD9-81ED-4DB2-BD59-A6C34878D82A}">
                    <a16:rowId xmlns:a16="http://schemas.microsoft.com/office/drawing/2014/main" val="1309748896"/>
                  </a:ext>
                </a:extLst>
              </a:tr>
              <a:tr h="279780">
                <a:tc>
                  <a:txBody>
                    <a:bodyPr/>
                    <a:lstStyle/>
                    <a:p>
                      <a:r>
                        <a:rPr lang="en-US" sz="1200" i="1" dirty="0"/>
                        <a:t>Radio9b</a:t>
                      </a:r>
                    </a:p>
                  </a:txBody>
                  <a:tcPr marL="76200" marR="76200" marT="38100" marB="38100"/>
                </a:tc>
                <a:tc>
                  <a:txBody>
                    <a:bodyPr/>
                    <a:lstStyle/>
                    <a:p>
                      <a:pPr algn="r"/>
                      <a:r>
                        <a:rPr lang="en-US" sz="1200" i="1" dirty="0"/>
                        <a:t>45.5</a:t>
                      </a:r>
                    </a:p>
                  </a:txBody>
                  <a:tcPr marL="76200" marR="76200" marT="38100" marB="38100"/>
                </a:tc>
                <a:tc>
                  <a:txBody>
                    <a:bodyPr/>
                    <a:lstStyle/>
                    <a:p>
                      <a:pPr algn="r"/>
                      <a:r>
                        <a:rPr lang="en-US" sz="1200" i="1" dirty="0"/>
                        <a:t>48.1</a:t>
                      </a:r>
                    </a:p>
                  </a:txBody>
                  <a:tcPr marL="76200" marR="76200" marT="38100" marB="38100"/>
                </a:tc>
                <a:extLst>
                  <a:ext uri="{0D108BD9-81ED-4DB2-BD59-A6C34878D82A}">
                    <a16:rowId xmlns:a16="http://schemas.microsoft.com/office/drawing/2014/main" val="2540189232"/>
                  </a:ext>
                </a:extLst>
              </a:tr>
              <a:tr h="279780">
                <a:tc>
                  <a:txBody>
                    <a:bodyPr/>
                    <a:lstStyle/>
                    <a:p>
                      <a:r>
                        <a:rPr lang="en-US" sz="1200" i="1" dirty="0"/>
                        <a:t>Radio10</a:t>
                      </a:r>
                    </a:p>
                  </a:txBody>
                  <a:tcPr marL="76200" marR="76200" marT="38100" marB="38100"/>
                </a:tc>
                <a:tc>
                  <a:txBody>
                    <a:bodyPr/>
                    <a:lstStyle/>
                    <a:p>
                      <a:pPr algn="r"/>
                      <a:r>
                        <a:rPr lang="en-US" sz="1200" i="1" dirty="0"/>
                        <a:t>1.69</a:t>
                      </a:r>
                    </a:p>
                  </a:txBody>
                  <a:tcPr marL="76200" marR="76200" marT="38100" marB="38100"/>
                </a:tc>
                <a:tc>
                  <a:txBody>
                    <a:bodyPr/>
                    <a:lstStyle/>
                    <a:p>
                      <a:pPr algn="r"/>
                      <a:r>
                        <a:rPr lang="en-US" sz="1200" i="1" dirty="0"/>
                        <a:t>10.4</a:t>
                      </a:r>
                    </a:p>
                  </a:txBody>
                  <a:tcPr marL="76200" marR="76200" marT="38100" marB="38100"/>
                </a:tc>
                <a:extLst>
                  <a:ext uri="{0D108BD9-81ED-4DB2-BD59-A6C34878D82A}">
                    <a16:rowId xmlns:a16="http://schemas.microsoft.com/office/drawing/2014/main" val="1530917980"/>
                  </a:ext>
                </a:extLst>
              </a:tr>
              <a:tr h="279780">
                <a:tc>
                  <a:txBody>
                    <a:bodyPr/>
                    <a:lstStyle/>
                    <a:p>
                      <a:r>
                        <a:rPr lang="en-US" sz="1200" b="1" i="1" dirty="0"/>
                        <a:t>Total P/L</a:t>
                      </a:r>
                    </a:p>
                  </a:txBody>
                  <a:tcPr marL="76200" marR="76200" marT="38100" marB="38100"/>
                </a:tc>
                <a:tc>
                  <a:txBody>
                    <a:bodyPr/>
                    <a:lstStyle/>
                    <a:p>
                      <a:pPr algn="r"/>
                      <a:r>
                        <a:rPr lang="en-US" sz="1200" b="1" i="1" dirty="0"/>
                        <a:t>227</a:t>
                      </a:r>
                    </a:p>
                  </a:txBody>
                  <a:tcPr marL="76200" marR="76200" marT="38100" marB="38100"/>
                </a:tc>
                <a:tc>
                  <a:txBody>
                    <a:bodyPr/>
                    <a:lstStyle/>
                    <a:p>
                      <a:pPr algn="r"/>
                      <a:r>
                        <a:rPr lang="en-US" sz="1200" b="1" i="1" dirty="0"/>
                        <a:t>538</a:t>
                      </a:r>
                    </a:p>
                  </a:txBody>
                  <a:tcPr marL="76200" marR="76200" marT="38100" marB="38100"/>
                </a:tc>
                <a:extLst>
                  <a:ext uri="{0D108BD9-81ED-4DB2-BD59-A6C34878D82A}">
                    <a16:rowId xmlns:a16="http://schemas.microsoft.com/office/drawing/2014/main" val="1898959779"/>
                  </a:ext>
                </a:extLst>
              </a:tr>
            </a:tbl>
          </a:graphicData>
        </a:graphic>
      </p:graphicFrame>
      <p:sp>
        <p:nvSpPr>
          <p:cNvPr id="32" name="TextBox 31">
            <a:extLst>
              <a:ext uri="{FF2B5EF4-FFF2-40B4-BE49-F238E27FC236}">
                <a16:creationId xmlns:a16="http://schemas.microsoft.com/office/drawing/2014/main" id="{1F2A598E-E68F-46A3-81BC-82915F37C0D7}"/>
              </a:ext>
            </a:extLst>
          </p:cNvPr>
          <p:cNvSpPr txBox="1"/>
          <p:nvPr/>
        </p:nvSpPr>
        <p:spPr>
          <a:xfrm>
            <a:off x="299647" y="4726705"/>
            <a:ext cx="4355038" cy="137505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1" i="1" u="none" strike="noStrike" kern="1200" cap="none" spc="0" normalizeH="0" baseline="0" noProof="0" dirty="0">
                <a:ln>
                  <a:noFill/>
                </a:ln>
                <a:solidFill>
                  <a:prstClr val="black"/>
                </a:solidFill>
                <a:effectLst/>
                <a:uLnTx/>
                <a:uFillTx/>
                <a:latin typeface="Calibri" panose="020F0502020204030204"/>
                <a:ea typeface="宋体" charset="0"/>
                <a:cs typeface="+mn-cs"/>
              </a:rPr>
              <a:t>Payload &amp; SC:  $216-$364M</a:t>
            </a:r>
          </a:p>
          <a:p>
            <a:pPr marL="0" marR="0" lvl="0" indent="0" algn="l" defTabSz="560961" rtl="0" eaLnBrk="1" fontAlgn="auto" latinLnBrk="0" hangingPunct="1">
              <a:lnSpc>
                <a:spcPct val="100000"/>
              </a:lnSpc>
              <a:spcBef>
                <a:spcPts val="0"/>
              </a:spcBef>
              <a:spcAft>
                <a:spcPts val="0"/>
              </a:spcAft>
              <a:buClrTx/>
              <a:buSzTx/>
              <a:buFontTx/>
              <a:buNone/>
              <a:tabLst/>
              <a:defRPr/>
            </a:pPr>
            <a:endPar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endParaRP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Launch Options:  ACCP Single SC Dedicated </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or Shared Ride with Another Program on </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1667" b="0" i="1" u="none" strike="noStrike" kern="1200" cap="none" spc="0" normalizeH="0" baseline="0" noProof="0" dirty="0">
                <a:ln>
                  <a:noFill/>
                </a:ln>
                <a:solidFill>
                  <a:prstClr val="black"/>
                </a:solidFill>
                <a:effectLst/>
                <a:uLnTx/>
                <a:uFillTx/>
                <a:latin typeface="Calibri" panose="020F0502020204030204"/>
                <a:ea typeface="宋体" charset="0"/>
                <a:cs typeface="+mn-cs"/>
              </a:rPr>
              <a:t>ESPA Grande &amp; Falcon-9 to 65 deg Inclined Orbit</a:t>
            </a:r>
          </a:p>
        </p:txBody>
      </p:sp>
      <p:sp>
        <p:nvSpPr>
          <p:cNvPr id="2" name="Title 1"/>
          <p:cNvSpPr>
            <a:spLocks noGrp="1"/>
          </p:cNvSpPr>
          <p:nvPr>
            <p:ph type="title"/>
          </p:nvPr>
        </p:nvSpPr>
        <p:spPr>
          <a:xfrm>
            <a:off x="0" y="-12880"/>
            <a:ext cx="12192000" cy="1052945"/>
          </a:xfrm>
        </p:spPr>
        <p:txBody>
          <a:bodyPr/>
          <a:lstStyle/>
          <a:p>
            <a:pPr lvl="0"/>
            <a:r>
              <a:rPr lang="en-US" dirty="0"/>
              <a:t>Architecture 8G SSG Fact Sheet</a:t>
            </a:r>
          </a:p>
        </p:txBody>
      </p:sp>
      <p:sp>
        <p:nvSpPr>
          <p:cNvPr id="14" name="TextBox 13">
            <a:extLst>
              <a:ext uri="{FF2B5EF4-FFF2-40B4-BE49-F238E27FC236}">
                <a16:creationId xmlns:a16="http://schemas.microsoft.com/office/drawing/2014/main" id="{52FB331E-AD87-42F1-8E72-ED25627AA48E}"/>
              </a:ext>
            </a:extLst>
          </p:cNvPr>
          <p:cNvSpPr txBox="1"/>
          <p:nvPr/>
        </p:nvSpPr>
        <p:spPr>
          <a:xfrm>
            <a:off x="7391246" y="4992004"/>
            <a:ext cx="4323845" cy="432106"/>
          </a:xfrm>
          <a:prstGeom prst="rect">
            <a:avLst/>
          </a:prstGeom>
          <a:noFill/>
        </p:spPr>
        <p:txBody>
          <a:bodyPr wrap="squar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Total </a:t>
            </a:r>
            <a:r>
              <a:rPr kumimoji="0" lang="en-US" sz="2208" b="0" i="0" u="none" strike="noStrike" kern="1200" cap="none" spc="0" normalizeH="0" baseline="0" noProof="0" dirty="0" err="1">
                <a:ln>
                  <a:noFill/>
                </a:ln>
                <a:solidFill>
                  <a:prstClr val="black"/>
                </a:solidFill>
                <a:effectLst/>
                <a:uLnTx/>
                <a:uFillTx/>
                <a:latin typeface="Calibri" panose="020F0502020204030204"/>
                <a:ea typeface="宋体" charset="0"/>
                <a:cs typeface="+mn-cs"/>
              </a:rPr>
              <a:t>Obs</a:t>
            </a: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 Mass=1634kg; </a:t>
            </a:r>
            <a:r>
              <a:rPr kumimoji="0" lang="en-US" sz="2208" b="0" i="0" u="none" strike="noStrike" kern="1200" cap="none" spc="0" normalizeH="0" baseline="0" noProof="0" dirty="0" err="1">
                <a:ln>
                  <a:noFill/>
                </a:ln>
                <a:solidFill>
                  <a:prstClr val="black"/>
                </a:solidFill>
                <a:effectLst/>
                <a:uLnTx/>
                <a:uFillTx/>
                <a:latin typeface="Calibri" panose="020F0502020204030204"/>
                <a:ea typeface="宋体" charset="0"/>
                <a:cs typeface="+mn-cs"/>
              </a:rPr>
              <a:t>Pwr</a:t>
            </a: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=958W</a:t>
            </a:r>
          </a:p>
        </p:txBody>
      </p:sp>
    </p:spTree>
    <p:extLst>
      <p:ext uri="{BB962C8B-B14F-4D97-AF65-F5344CB8AC3E}">
        <p14:creationId xmlns:p14="http://schemas.microsoft.com/office/powerpoint/2010/main" val="15735841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DCC3A8-F24C-4F73-8532-2E4E902002AB}"/>
              </a:ext>
            </a:extLst>
          </p:cNvPr>
          <p:cNvPicPr>
            <a:picLocks noChangeAspect="1"/>
          </p:cNvPicPr>
          <p:nvPr/>
        </p:nvPicPr>
        <p:blipFill>
          <a:blip r:embed="rId2"/>
          <a:stretch>
            <a:fillRect/>
          </a:stretch>
        </p:blipFill>
        <p:spPr>
          <a:xfrm>
            <a:off x="3543802" y="535754"/>
            <a:ext cx="4511733" cy="3106264"/>
          </a:xfrm>
          <a:prstGeom prst="rect">
            <a:avLst/>
          </a:prstGeom>
        </p:spPr>
      </p:pic>
      <p:sp>
        <p:nvSpPr>
          <p:cNvPr id="2" name="Title 1"/>
          <p:cNvSpPr>
            <a:spLocks noGrp="1"/>
          </p:cNvSpPr>
          <p:nvPr>
            <p:ph type="title" idx="4294967295"/>
          </p:nvPr>
        </p:nvSpPr>
        <p:spPr>
          <a:xfrm>
            <a:off x="3702563" y="12989"/>
            <a:ext cx="5267854" cy="862542"/>
          </a:xfrm>
          <a:solidFill>
            <a:schemeClr val="tx1">
              <a:alpha val="71000"/>
            </a:schemeClr>
          </a:solidFill>
        </p:spPr>
        <p:txBody>
          <a:bodyPr>
            <a:normAutofit/>
          </a:bodyPr>
          <a:lstStyle/>
          <a:p>
            <a:pPr lvl="0"/>
            <a:r>
              <a:rPr lang="en-US" dirty="0"/>
              <a:t>8G SSG Instruments</a:t>
            </a:r>
          </a:p>
        </p:txBody>
      </p:sp>
      <p:sp>
        <p:nvSpPr>
          <p:cNvPr id="33" name="TextBox 32">
            <a:extLst>
              <a:ext uri="{FF2B5EF4-FFF2-40B4-BE49-F238E27FC236}">
                <a16:creationId xmlns:a16="http://schemas.microsoft.com/office/drawing/2014/main" id="{63C936FA-3A03-406B-BD92-6B9DF8A44147}"/>
              </a:ext>
            </a:extLst>
          </p:cNvPr>
          <p:cNvSpPr txBox="1"/>
          <p:nvPr/>
        </p:nvSpPr>
        <p:spPr>
          <a:xfrm>
            <a:off x="4581162" y="3548107"/>
            <a:ext cx="1425390" cy="771878"/>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407km</a:t>
            </a:r>
          </a:p>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0" i="0" u="none" strike="noStrike" kern="1200" cap="none" spc="0" normalizeH="0" baseline="0" noProof="0" dirty="0">
                <a:ln>
                  <a:noFill/>
                </a:ln>
                <a:solidFill>
                  <a:prstClr val="black"/>
                </a:solidFill>
                <a:effectLst/>
                <a:uLnTx/>
                <a:uFillTx/>
                <a:latin typeface="Calibri" panose="020F0502020204030204"/>
                <a:ea typeface="宋体" charset="0"/>
                <a:cs typeface="+mn-cs"/>
              </a:rPr>
              <a:t>65 deg incl</a:t>
            </a:r>
          </a:p>
        </p:txBody>
      </p:sp>
      <p:pic>
        <p:nvPicPr>
          <p:cNvPr id="14" name="Picture 13">
            <a:extLst>
              <a:ext uri="{FF2B5EF4-FFF2-40B4-BE49-F238E27FC236}">
                <a16:creationId xmlns:a16="http://schemas.microsoft.com/office/drawing/2014/main" id="{1E18739D-DB10-44F9-BD78-EB766AD86499}"/>
              </a:ext>
            </a:extLst>
          </p:cNvPr>
          <p:cNvPicPr>
            <a:picLocks noChangeAspect="1"/>
          </p:cNvPicPr>
          <p:nvPr/>
        </p:nvPicPr>
        <p:blipFill>
          <a:blip r:embed="rId3"/>
          <a:stretch>
            <a:fillRect/>
          </a:stretch>
        </p:blipFill>
        <p:spPr>
          <a:xfrm>
            <a:off x="17401" y="5318"/>
            <a:ext cx="3702563" cy="4056250"/>
          </a:xfrm>
          <a:prstGeom prst="rect">
            <a:avLst/>
          </a:prstGeom>
        </p:spPr>
      </p:pic>
      <p:sp>
        <p:nvSpPr>
          <p:cNvPr id="15" name="TextBox 14">
            <a:extLst>
              <a:ext uri="{FF2B5EF4-FFF2-40B4-BE49-F238E27FC236}">
                <a16:creationId xmlns:a16="http://schemas.microsoft.com/office/drawing/2014/main" id="{6078F190-22A5-4C41-BAC2-439A1F10F68A}"/>
              </a:ext>
            </a:extLst>
          </p:cNvPr>
          <p:cNvSpPr txBox="1"/>
          <p:nvPr/>
        </p:nvSpPr>
        <p:spPr>
          <a:xfrm>
            <a:off x="5100276" y="2322469"/>
            <a:ext cx="1164101"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Radar13</a:t>
            </a:r>
          </a:p>
        </p:txBody>
      </p:sp>
      <p:sp>
        <p:nvSpPr>
          <p:cNvPr id="17" name="TextBox 16">
            <a:extLst>
              <a:ext uri="{FF2B5EF4-FFF2-40B4-BE49-F238E27FC236}">
                <a16:creationId xmlns:a16="http://schemas.microsoft.com/office/drawing/2014/main" id="{A3771BB2-5941-41D8-B55D-D2825B6165A4}"/>
              </a:ext>
            </a:extLst>
          </p:cNvPr>
          <p:cNvSpPr txBox="1"/>
          <p:nvPr/>
        </p:nvSpPr>
        <p:spPr>
          <a:xfrm>
            <a:off x="7047485" y="1792243"/>
            <a:ext cx="1144865"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Radio10</a:t>
            </a:r>
          </a:p>
        </p:txBody>
      </p:sp>
      <p:sp>
        <p:nvSpPr>
          <p:cNvPr id="20" name="TextBox 19">
            <a:extLst>
              <a:ext uri="{FF2B5EF4-FFF2-40B4-BE49-F238E27FC236}">
                <a16:creationId xmlns:a16="http://schemas.microsoft.com/office/drawing/2014/main" id="{C0C37DFE-3289-4C58-9B4D-415BD1392637}"/>
              </a:ext>
            </a:extLst>
          </p:cNvPr>
          <p:cNvSpPr txBox="1"/>
          <p:nvPr/>
        </p:nvSpPr>
        <p:spPr>
          <a:xfrm>
            <a:off x="7047484" y="1479715"/>
            <a:ext cx="1081002"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Polar07</a:t>
            </a:r>
          </a:p>
        </p:txBody>
      </p:sp>
      <p:sp>
        <p:nvSpPr>
          <p:cNvPr id="21" name="TextBox 20">
            <a:extLst>
              <a:ext uri="{FF2B5EF4-FFF2-40B4-BE49-F238E27FC236}">
                <a16:creationId xmlns:a16="http://schemas.microsoft.com/office/drawing/2014/main" id="{F9F47088-6452-4631-A2A6-7155B69A60E4}"/>
              </a:ext>
            </a:extLst>
          </p:cNvPr>
          <p:cNvSpPr txBox="1"/>
          <p:nvPr/>
        </p:nvSpPr>
        <p:spPr>
          <a:xfrm>
            <a:off x="7028250" y="2821250"/>
            <a:ext cx="1055097"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Lidar09</a:t>
            </a:r>
          </a:p>
        </p:txBody>
      </p:sp>
      <p:sp>
        <p:nvSpPr>
          <p:cNvPr id="22" name="TextBox 21">
            <a:extLst>
              <a:ext uri="{FF2B5EF4-FFF2-40B4-BE49-F238E27FC236}">
                <a16:creationId xmlns:a16="http://schemas.microsoft.com/office/drawing/2014/main" id="{C51B7231-3B59-40C4-9B7C-5CA91971CFCD}"/>
              </a:ext>
            </a:extLst>
          </p:cNvPr>
          <p:cNvSpPr txBox="1"/>
          <p:nvPr/>
        </p:nvSpPr>
        <p:spPr>
          <a:xfrm>
            <a:off x="7015157" y="2267219"/>
            <a:ext cx="1152880" cy="432106"/>
          </a:xfrm>
          <a:prstGeom prst="rect">
            <a:avLst/>
          </a:prstGeom>
          <a:noFill/>
        </p:spPr>
        <p:txBody>
          <a:bodyPr wrap="none" rtlCol="0">
            <a:spAutoFit/>
          </a:bodyPr>
          <a:lstStyle/>
          <a:p>
            <a:pPr marL="0" marR="0" lvl="0" indent="0" algn="l" defTabSz="560961" rtl="0" eaLnBrk="1" fontAlgn="auto" latinLnBrk="0" hangingPunct="1">
              <a:lnSpc>
                <a:spcPct val="100000"/>
              </a:lnSpc>
              <a:spcBef>
                <a:spcPts val="0"/>
              </a:spcBef>
              <a:spcAft>
                <a:spcPts val="0"/>
              </a:spcAft>
              <a:buClrTx/>
              <a:buSzTx/>
              <a:buFontTx/>
              <a:buNone/>
              <a:tabLst/>
              <a:defRPr/>
            </a:pPr>
            <a:r>
              <a:rPr kumimoji="0" lang="en-US" sz="2208" b="1" i="0" u="none" strike="noStrike" kern="1200" cap="none" spc="0" normalizeH="0" baseline="0" noProof="0" dirty="0">
                <a:ln>
                  <a:noFill/>
                </a:ln>
                <a:solidFill>
                  <a:srgbClr val="FFC000"/>
                </a:solidFill>
                <a:effectLst/>
                <a:uLnTx/>
                <a:uFillTx/>
                <a:latin typeface="Calibri" panose="020F0502020204030204"/>
                <a:ea typeface="宋体" charset="0"/>
                <a:cs typeface="+mn-cs"/>
              </a:rPr>
              <a:t>Radio9b</a:t>
            </a:r>
          </a:p>
        </p:txBody>
      </p:sp>
      <p:pic>
        <p:nvPicPr>
          <p:cNvPr id="23" name="Picture 22">
            <a:extLst>
              <a:ext uri="{FF2B5EF4-FFF2-40B4-BE49-F238E27FC236}">
                <a16:creationId xmlns:a16="http://schemas.microsoft.com/office/drawing/2014/main" id="{203E3FF8-D249-40CB-9CA4-98D727C98C41}"/>
              </a:ext>
            </a:extLst>
          </p:cNvPr>
          <p:cNvPicPr>
            <a:picLocks noChangeAspect="1"/>
          </p:cNvPicPr>
          <p:nvPr/>
        </p:nvPicPr>
        <p:blipFill>
          <a:blip r:embed="rId4"/>
          <a:stretch>
            <a:fillRect/>
          </a:stretch>
        </p:blipFill>
        <p:spPr>
          <a:xfrm>
            <a:off x="9129178" y="540746"/>
            <a:ext cx="2664375" cy="2145000"/>
          </a:xfrm>
          <a:prstGeom prst="rect">
            <a:avLst/>
          </a:prstGeom>
        </p:spPr>
      </p:pic>
      <p:pic>
        <p:nvPicPr>
          <p:cNvPr id="3" name="Picture 2">
            <a:extLst>
              <a:ext uri="{FF2B5EF4-FFF2-40B4-BE49-F238E27FC236}">
                <a16:creationId xmlns:a16="http://schemas.microsoft.com/office/drawing/2014/main" id="{AD181E66-DB4C-484E-A0DD-D74E7C3C41DC}"/>
              </a:ext>
            </a:extLst>
          </p:cNvPr>
          <p:cNvPicPr>
            <a:picLocks noChangeAspect="1"/>
          </p:cNvPicPr>
          <p:nvPr/>
        </p:nvPicPr>
        <p:blipFill>
          <a:blip r:embed="rId5"/>
          <a:stretch>
            <a:fillRect/>
          </a:stretch>
        </p:blipFill>
        <p:spPr>
          <a:xfrm>
            <a:off x="7093193" y="3235980"/>
            <a:ext cx="5103657" cy="3180833"/>
          </a:xfrm>
          <a:prstGeom prst="rect">
            <a:avLst/>
          </a:prstGeom>
        </p:spPr>
      </p:pic>
      <p:pic>
        <p:nvPicPr>
          <p:cNvPr id="5" name="Picture 4">
            <a:extLst>
              <a:ext uri="{FF2B5EF4-FFF2-40B4-BE49-F238E27FC236}">
                <a16:creationId xmlns:a16="http://schemas.microsoft.com/office/drawing/2014/main" id="{9E7C19A9-1B77-4EA4-A7AF-8EE8F7ADBE69}"/>
              </a:ext>
            </a:extLst>
          </p:cNvPr>
          <p:cNvPicPr>
            <a:picLocks noChangeAspect="1"/>
          </p:cNvPicPr>
          <p:nvPr/>
        </p:nvPicPr>
        <p:blipFill>
          <a:blip r:embed="rId6"/>
          <a:stretch>
            <a:fillRect/>
          </a:stretch>
        </p:blipFill>
        <p:spPr>
          <a:xfrm>
            <a:off x="1279932" y="4416992"/>
            <a:ext cx="4952063" cy="1961667"/>
          </a:xfrm>
          <a:prstGeom prst="rect">
            <a:avLst/>
          </a:prstGeom>
        </p:spPr>
      </p:pic>
    </p:spTree>
    <p:extLst>
      <p:ext uri="{BB962C8B-B14F-4D97-AF65-F5344CB8AC3E}">
        <p14:creationId xmlns:p14="http://schemas.microsoft.com/office/powerpoint/2010/main" val="11625534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16508E-BA73-498F-9AA2-0AF72109C731}"/>
              </a:ext>
            </a:extLst>
          </p:cNvPr>
          <p:cNvPicPr>
            <a:picLocks noChangeAspect="1"/>
          </p:cNvPicPr>
          <p:nvPr/>
        </p:nvPicPr>
        <p:blipFill>
          <a:blip r:embed="rId2"/>
          <a:stretch>
            <a:fillRect/>
          </a:stretch>
        </p:blipFill>
        <p:spPr>
          <a:xfrm>
            <a:off x="107174" y="1100987"/>
            <a:ext cx="5347072" cy="2932265"/>
          </a:xfrm>
          <a:prstGeom prst="rect">
            <a:avLst/>
          </a:prstGeom>
        </p:spPr>
      </p:pic>
      <p:pic>
        <p:nvPicPr>
          <p:cNvPr id="11" name="Picture 10">
            <a:extLst>
              <a:ext uri="{FF2B5EF4-FFF2-40B4-BE49-F238E27FC236}">
                <a16:creationId xmlns:a16="http://schemas.microsoft.com/office/drawing/2014/main" id="{F68E9075-BB91-4E65-899D-ED020F6D4CF5}"/>
              </a:ext>
            </a:extLst>
          </p:cNvPr>
          <p:cNvPicPr>
            <a:picLocks noChangeAspect="1"/>
          </p:cNvPicPr>
          <p:nvPr/>
        </p:nvPicPr>
        <p:blipFill>
          <a:blip r:embed="rId3"/>
          <a:stretch>
            <a:fillRect/>
          </a:stretch>
        </p:blipFill>
        <p:spPr>
          <a:xfrm>
            <a:off x="3549139" y="3637712"/>
            <a:ext cx="2455633" cy="2812646"/>
          </a:xfrm>
          <a:prstGeom prst="rect">
            <a:avLst/>
          </a:prstGeom>
        </p:spPr>
      </p:pic>
      <p:sp>
        <p:nvSpPr>
          <p:cNvPr id="2" name="Title 1"/>
          <p:cNvSpPr>
            <a:spLocks noGrp="1"/>
          </p:cNvSpPr>
          <p:nvPr>
            <p:ph type="title"/>
          </p:nvPr>
        </p:nvSpPr>
        <p:spPr>
          <a:xfrm>
            <a:off x="0" y="-12880"/>
            <a:ext cx="12192000" cy="1052945"/>
          </a:xfrm>
        </p:spPr>
        <p:txBody>
          <a:bodyPr/>
          <a:lstStyle/>
          <a:p>
            <a:pPr lvl="0"/>
            <a:r>
              <a:rPr lang="en-US" dirty="0"/>
              <a:t>Architecture 8K SSG-1 Fact Sheet</a:t>
            </a:r>
          </a:p>
        </p:txBody>
      </p:sp>
      <p:sp>
        <p:nvSpPr>
          <p:cNvPr id="21" name="TextBox 20"/>
          <p:cNvSpPr txBox="1"/>
          <p:nvPr/>
        </p:nvSpPr>
        <p:spPr>
          <a:xfrm>
            <a:off x="3138237" y="1092423"/>
            <a:ext cx="853119" cy="432106"/>
          </a:xfrm>
          <a:prstGeom prst="rect">
            <a:avLst/>
          </a:prstGeom>
          <a:noFill/>
        </p:spPr>
        <p:txBody>
          <a:bodyPr wrap="non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SSG-1</a:t>
            </a:r>
          </a:p>
        </p:txBody>
      </p:sp>
      <p:sp>
        <p:nvSpPr>
          <p:cNvPr id="15" name="TextBox 14">
            <a:extLst>
              <a:ext uri="{FF2B5EF4-FFF2-40B4-BE49-F238E27FC236}">
                <a16:creationId xmlns:a16="http://schemas.microsoft.com/office/drawing/2014/main" id="{A29E00E6-A46C-4D77-B17F-8F4E66BE7429}"/>
              </a:ext>
            </a:extLst>
          </p:cNvPr>
          <p:cNvSpPr txBox="1"/>
          <p:nvPr/>
        </p:nvSpPr>
        <p:spPr>
          <a:xfrm>
            <a:off x="538182" y="1040065"/>
            <a:ext cx="1380506" cy="861967"/>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Lidar09</a:t>
            </a:r>
          </a:p>
          <a:p>
            <a:pPr algn="l" defTabSz="560961" fontAlgn="auto">
              <a:spcBef>
                <a:spcPts val="0"/>
              </a:spcBef>
              <a:spcAft>
                <a:spcPts val="0"/>
              </a:spcAft>
            </a:pPr>
            <a:r>
              <a:rPr lang="en-US" sz="1667" b="0" dirty="0">
                <a:solidFill>
                  <a:prstClr val="black"/>
                </a:solidFill>
                <a:latin typeface="Calibri" panose="020F0502020204030204"/>
                <a:ea typeface="+mn-ea"/>
                <a:cs typeface="+mn-cs"/>
              </a:rPr>
              <a:t>532, 1064 nm</a:t>
            </a:r>
          </a:p>
          <a:p>
            <a:pPr algn="l" defTabSz="560961" fontAlgn="auto">
              <a:spcBef>
                <a:spcPts val="0"/>
              </a:spcBef>
              <a:spcAft>
                <a:spcPts val="0"/>
              </a:spcAft>
            </a:pPr>
            <a:r>
              <a:rPr lang="en-US" sz="1667" b="0" dirty="0">
                <a:solidFill>
                  <a:prstClr val="black"/>
                </a:solidFill>
                <a:latin typeface="Calibri" panose="020F0502020204030204"/>
                <a:ea typeface="+mn-ea"/>
                <a:cs typeface="+mn-cs"/>
              </a:rPr>
              <a:t>Back-Scatter</a:t>
            </a:r>
            <a:endParaRPr lang="en-US" sz="2000" b="0" dirty="0">
              <a:solidFill>
                <a:prstClr val="black"/>
              </a:solidFill>
              <a:latin typeface="Calibri" panose="020F0502020204030204"/>
              <a:ea typeface="+mn-ea"/>
              <a:cs typeface="+mn-cs"/>
            </a:endParaRPr>
          </a:p>
        </p:txBody>
      </p:sp>
      <p:sp>
        <p:nvSpPr>
          <p:cNvPr id="20" name="TextBox 19">
            <a:extLst>
              <a:ext uri="{FF2B5EF4-FFF2-40B4-BE49-F238E27FC236}">
                <a16:creationId xmlns:a16="http://schemas.microsoft.com/office/drawing/2014/main" id="{F21D99E7-438E-407E-97DC-60D1A530E429}"/>
              </a:ext>
            </a:extLst>
          </p:cNvPr>
          <p:cNvSpPr txBox="1"/>
          <p:nvPr/>
        </p:nvSpPr>
        <p:spPr>
          <a:xfrm>
            <a:off x="0" y="1925171"/>
            <a:ext cx="1470531" cy="605422"/>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Polarimeter 07</a:t>
            </a:r>
          </a:p>
          <a:p>
            <a:pPr algn="l" defTabSz="560961" fontAlgn="auto">
              <a:spcBef>
                <a:spcPts val="0"/>
              </a:spcBef>
              <a:spcAft>
                <a:spcPts val="0"/>
              </a:spcAft>
            </a:pPr>
            <a:r>
              <a:rPr lang="en-US" sz="1667" b="0" dirty="0">
                <a:solidFill>
                  <a:prstClr val="black"/>
                </a:solidFill>
                <a:latin typeface="Calibri" panose="020F0502020204030204"/>
                <a:ea typeface="+mn-ea"/>
                <a:cs typeface="+mn-cs"/>
              </a:rPr>
              <a:t>60 Angle</a:t>
            </a:r>
            <a:endParaRPr lang="en-US" sz="2000" b="0" dirty="0">
              <a:solidFill>
                <a:prstClr val="black"/>
              </a:solidFill>
              <a:latin typeface="Calibri" panose="020F0502020204030204"/>
              <a:ea typeface="+mn-ea"/>
              <a:cs typeface="+mn-cs"/>
            </a:endParaRPr>
          </a:p>
        </p:txBody>
      </p:sp>
      <p:graphicFrame>
        <p:nvGraphicFramePr>
          <p:cNvPr id="9" name="Table 8">
            <a:extLst>
              <a:ext uri="{FF2B5EF4-FFF2-40B4-BE49-F238E27FC236}">
                <a16:creationId xmlns:a16="http://schemas.microsoft.com/office/drawing/2014/main" id="{CA4FA9E0-8487-4519-857F-DA0BD5F7BA5C}"/>
              </a:ext>
            </a:extLst>
          </p:cNvPr>
          <p:cNvGraphicFramePr>
            <a:graphicFrameLocks noGrp="1"/>
          </p:cNvGraphicFramePr>
          <p:nvPr/>
        </p:nvGraphicFramePr>
        <p:xfrm>
          <a:off x="7968878" y="1509203"/>
          <a:ext cx="2640218" cy="2101820"/>
        </p:xfrm>
        <a:graphic>
          <a:graphicData uri="http://schemas.openxmlformats.org/drawingml/2006/table">
            <a:tbl>
              <a:tblPr firstRow="1" bandRow="1">
                <a:tableStyleId>{5C22544A-7EE6-4342-B048-85BDC9FD1C3A}</a:tableStyleId>
              </a:tblPr>
              <a:tblGrid>
                <a:gridCol w="900755">
                  <a:extLst>
                    <a:ext uri="{9D8B030D-6E8A-4147-A177-3AD203B41FA5}">
                      <a16:colId xmlns:a16="http://schemas.microsoft.com/office/drawing/2014/main" val="785375858"/>
                    </a:ext>
                  </a:extLst>
                </a:gridCol>
                <a:gridCol w="1002353">
                  <a:extLst>
                    <a:ext uri="{9D8B030D-6E8A-4147-A177-3AD203B41FA5}">
                      <a16:colId xmlns:a16="http://schemas.microsoft.com/office/drawing/2014/main" val="782531643"/>
                    </a:ext>
                  </a:extLst>
                </a:gridCol>
                <a:gridCol w="737110">
                  <a:extLst>
                    <a:ext uri="{9D8B030D-6E8A-4147-A177-3AD203B41FA5}">
                      <a16:colId xmlns:a16="http://schemas.microsoft.com/office/drawing/2014/main" val="1746647041"/>
                    </a:ext>
                  </a:extLst>
                </a:gridCol>
              </a:tblGrid>
              <a:tr h="450638">
                <a:tc>
                  <a:txBody>
                    <a:bodyPr/>
                    <a:lstStyle/>
                    <a:p>
                      <a:endParaRPr lang="en-US" sz="1200" i="1" dirty="0"/>
                    </a:p>
                  </a:txBody>
                  <a:tcPr marL="76200" marR="76200" marT="38100" marB="38100"/>
                </a:tc>
                <a:tc>
                  <a:txBody>
                    <a:bodyPr/>
                    <a:lstStyle/>
                    <a:p>
                      <a:pPr algn="ctr"/>
                      <a:r>
                        <a:rPr lang="en-US" sz="1200" i="1" dirty="0"/>
                        <a:t>Dry Mass/Fuel</a:t>
                      </a:r>
                    </a:p>
                  </a:txBody>
                  <a:tcPr marL="76200" marR="76200" marT="38100" marB="38100"/>
                </a:tc>
                <a:tc>
                  <a:txBody>
                    <a:bodyPr/>
                    <a:lstStyle/>
                    <a:p>
                      <a:pPr algn="ctr"/>
                      <a:r>
                        <a:rPr lang="en-US" sz="1200" i="1" dirty="0"/>
                        <a:t>Load Power</a:t>
                      </a:r>
                    </a:p>
                  </a:txBody>
                  <a:tcPr marL="76200" marR="76200" marT="38100" marB="38100"/>
                </a:tc>
                <a:extLst>
                  <a:ext uri="{0D108BD9-81ED-4DB2-BD59-A6C34878D82A}">
                    <a16:rowId xmlns:a16="http://schemas.microsoft.com/office/drawing/2014/main" val="3072033186"/>
                  </a:ext>
                </a:extLst>
              </a:tr>
              <a:tr h="396178">
                <a:tc>
                  <a:txBody>
                    <a:bodyPr/>
                    <a:lstStyle/>
                    <a:p>
                      <a:r>
                        <a:rPr lang="en-US" sz="1200" b="1" i="1" dirty="0"/>
                        <a:t>SSG-1 SC</a:t>
                      </a:r>
                    </a:p>
                  </a:txBody>
                  <a:tcPr marL="76200" marR="76200" marT="38100" marB="38100"/>
                </a:tc>
                <a:tc>
                  <a:txBody>
                    <a:bodyPr/>
                    <a:lstStyle/>
                    <a:p>
                      <a:pPr algn="r"/>
                      <a:r>
                        <a:rPr lang="en-US" sz="1200" b="1" i="1" dirty="0"/>
                        <a:t>689/199</a:t>
                      </a:r>
                    </a:p>
                  </a:txBody>
                  <a:tcPr marL="76200" marR="76200" marT="38100" marB="38100"/>
                </a:tc>
                <a:tc>
                  <a:txBody>
                    <a:bodyPr/>
                    <a:lstStyle/>
                    <a:p>
                      <a:pPr algn="r"/>
                      <a:r>
                        <a:rPr lang="en-US" sz="1200" b="1" i="1" dirty="0"/>
                        <a:t>326</a:t>
                      </a:r>
                    </a:p>
                  </a:txBody>
                  <a:tcPr marL="76200" marR="76200" marT="38100" marB="38100"/>
                </a:tc>
                <a:extLst>
                  <a:ext uri="{0D108BD9-81ED-4DB2-BD59-A6C34878D82A}">
                    <a16:rowId xmlns:a16="http://schemas.microsoft.com/office/drawing/2014/main" val="903450330"/>
                  </a:ext>
                </a:extLst>
              </a:tr>
              <a:tr h="313751">
                <a:tc>
                  <a:txBody>
                    <a:bodyPr/>
                    <a:lstStyle/>
                    <a:p>
                      <a:r>
                        <a:rPr lang="en-US" sz="1200" b="1" i="1" dirty="0"/>
                        <a:t>Payload</a:t>
                      </a:r>
                    </a:p>
                  </a:txBody>
                  <a:tcPr marL="76200" marR="76200" marT="38100" marB="38100"/>
                </a:tc>
                <a:tc>
                  <a:txBody>
                    <a:bodyPr/>
                    <a:lstStyle/>
                    <a:p>
                      <a:pPr algn="r"/>
                      <a:endParaRPr lang="en-US" sz="1200" b="1" i="1" dirty="0"/>
                    </a:p>
                  </a:txBody>
                  <a:tcPr marL="76200" marR="76200" marT="38100" marB="38100"/>
                </a:tc>
                <a:tc>
                  <a:txBody>
                    <a:bodyPr/>
                    <a:lstStyle/>
                    <a:p>
                      <a:pPr algn="r"/>
                      <a:endParaRPr lang="en-US" sz="1200" b="1" i="1" dirty="0"/>
                    </a:p>
                  </a:txBody>
                  <a:tcPr marL="76200" marR="76200" marT="38100" marB="38100"/>
                </a:tc>
                <a:extLst>
                  <a:ext uri="{0D108BD9-81ED-4DB2-BD59-A6C34878D82A}">
                    <a16:rowId xmlns:a16="http://schemas.microsoft.com/office/drawing/2014/main" val="3481801033"/>
                  </a:ext>
                </a:extLst>
              </a:tr>
              <a:tr h="313751">
                <a:tc>
                  <a:txBody>
                    <a:bodyPr/>
                    <a:lstStyle/>
                    <a:p>
                      <a:r>
                        <a:rPr lang="en-US" sz="1200" i="1" dirty="0"/>
                        <a:t>Lidar09</a:t>
                      </a:r>
                    </a:p>
                  </a:txBody>
                  <a:tcPr marL="76200" marR="76200" marT="38100" marB="38100"/>
                </a:tc>
                <a:tc>
                  <a:txBody>
                    <a:bodyPr/>
                    <a:lstStyle/>
                    <a:p>
                      <a:pPr algn="r"/>
                      <a:r>
                        <a:rPr lang="en-US" sz="1200" i="1" dirty="0"/>
                        <a:t>74.1</a:t>
                      </a:r>
                    </a:p>
                  </a:txBody>
                  <a:tcPr marL="76200" marR="76200" marT="38100" marB="38100"/>
                </a:tc>
                <a:tc>
                  <a:txBody>
                    <a:bodyPr/>
                    <a:lstStyle/>
                    <a:p>
                      <a:pPr algn="r"/>
                      <a:r>
                        <a:rPr lang="en-US" sz="1200" i="1" dirty="0"/>
                        <a:t>341.9</a:t>
                      </a:r>
                    </a:p>
                  </a:txBody>
                  <a:tcPr marL="76200" marR="76200" marT="38100" marB="38100"/>
                </a:tc>
                <a:extLst>
                  <a:ext uri="{0D108BD9-81ED-4DB2-BD59-A6C34878D82A}">
                    <a16:rowId xmlns:a16="http://schemas.microsoft.com/office/drawing/2014/main" val="1853894492"/>
                  </a:ext>
                </a:extLst>
              </a:tr>
              <a:tr h="313751">
                <a:tc>
                  <a:txBody>
                    <a:bodyPr/>
                    <a:lstStyle/>
                    <a:p>
                      <a:r>
                        <a:rPr lang="en-US" sz="1200" i="1" dirty="0"/>
                        <a:t>Polar04b</a:t>
                      </a:r>
                    </a:p>
                  </a:txBody>
                  <a:tcPr marL="76200" marR="76200" marT="38100" marB="38100"/>
                </a:tc>
                <a:tc>
                  <a:txBody>
                    <a:bodyPr/>
                    <a:lstStyle/>
                    <a:p>
                      <a:pPr algn="r"/>
                      <a:r>
                        <a:rPr lang="en-US" sz="1200" i="1" dirty="0"/>
                        <a:t>27.3</a:t>
                      </a:r>
                    </a:p>
                  </a:txBody>
                  <a:tcPr marL="76200" marR="76200" marT="38100" marB="38100"/>
                </a:tc>
                <a:tc>
                  <a:txBody>
                    <a:bodyPr/>
                    <a:lstStyle/>
                    <a:p>
                      <a:pPr algn="r"/>
                      <a:r>
                        <a:rPr lang="en-US" sz="1200" i="1" dirty="0"/>
                        <a:t>59.8</a:t>
                      </a:r>
                    </a:p>
                  </a:txBody>
                  <a:tcPr marL="76200" marR="76200" marT="38100" marB="38100"/>
                </a:tc>
                <a:extLst>
                  <a:ext uri="{0D108BD9-81ED-4DB2-BD59-A6C34878D82A}">
                    <a16:rowId xmlns:a16="http://schemas.microsoft.com/office/drawing/2014/main" val="1309748896"/>
                  </a:ext>
                </a:extLst>
              </a:tr>
              <a:tr h="313751">
                <a:tc>
                  <a:txBody>
                    <a:bodyPr/>
                    <a:lstStyle/>
                    <a:p>
                      <a:r>
                        <a:rPr lang="en-US" sz="1200" b="1" i="1" dirty="0"/>
                        <a:t>Total P/L</a:t>
                      </a:r>
                    </a:p>
                  </a:txBody>
                  <a:tcPr marL="76200" marR="76200" marT="38100" marB="38100"/>
                </a:tc>
                <a:tc>
                  <a:txBody>
                    <a:bodyPr/>
                    <a:lstStyle/>
                    <a:p>
                      <a:pPr algn="r"/>
                      <a:r>
                        <a:rPr lang="en-US" sz="1200" b="1" i="1" dirty="0"/>
                        <a:t>101.4</a:t>
                      </a:r>
                    </a:p>
                  </a:txBody>
                  <a:tcPr marL="76200" marR="76200" marT="38100" marB="38100"/>
                </a:tc>
                <a:tc>
                  <a:txBody>
                    <a:bodyPr/>
                    <a:lstStyle/>
                    <a:p>
                      <a:pPr algn="r"/>
                      <a:r>
                        <a:rPr lang="en-US" sz="1200" b="1" i="1" dirty="0"/>
                        <a:t>401.7</a:t>
                      </a:r>
                    </a:p>
                  </a:txBody>
                  <a:tcPr marL="76200" marR="76200" marT="38100" marB="38100"/>
                </a:tc>
                <a:extLst>
                  <a:ext uri="{0D108BD9-81ED-4DB2-BD59-A6C34878D82A}">
                    <a16:rowId xmlns:a16="http://schemas.microsoft.com/office/drawing/2014/main" val="1898959779"/>
                  </a:ext>
                </a:extLst>
              </a:tr>
            </a:tbl>
          </a:graphicData>
        </a:graphic>
      </p:graphicFrame>
      <p:sp>
        <p:nvSpPr>
          <p:cNvPr id="7" name="TextBox 6">
            <a:extLst>
              <a:ext uri="{FF2B5EF4-FFF2-40B4-BE49-F238E27FC236}">
                <a16:creationId xmlns:a16="http://schemas.microsoft.com/office/drawing/2014/main" id="{DD335108-3259-4EA7-9E6B-8DE734D832D9}"/>
              </a:ext>
            </a:extLst>
          </p:cNvPr>
          <p:cNvSpPr txBox="1"/>
          <p:nvPr/>
        </p:nvSpPr>
        <p:spPr>
          <a:xfrm>
            <a:off x="107174" y="4578050"/>
            <a:ext cx="3613938" cy="1888146"/>
          </a:xfrm>
          <a:prstGeom prst="rect">
            <a:avLst/>
          </a:prstGeom>
          <a:noFill/>
        </p:spPr>
        <p:txBody>
          <a:bodyPr wrap="none" rtlCol="0">
            <a:spAutoFit/>
          </a:bodyPr>
          <a:lstStyle/>
          <a:p>
            <a:pPr algn="l" defTabSz="560961" fontAlgn="auto">
              <a:spcBef>
                <a:spcPts val="0"/>
              </a:spcBef>
              <a:spcAft>
                <a:spcPts val="0"/>
              </a:spcAft>
            </a:pPr>
            <a:r>
              <a:rPr lang="en-US" sz="1667" i="1" dirty="0">
                <a:solidFill>
                  <a:prstClr val="black"/>
                </a:solidFill>
                <a:latin typeface="Calibri" panose="020F0502020204030204"/>
                <a:ea typeface="+mn-ea"/>
                <a:cs typeface="+mn-cs"/>
              </a:rPr>
              <a:t>Payload &amp; SC:  $112-$169M</a:t>
            </a:r>
          </a:p>
          <a:p>
            <a:pPr algn="l" defTabSz="560961" fontAlgn="auto">
              <a:spcBef>
                <a:spcPts val="0"/>
              </a:spcBef>
              <a:spcAft>
                <a:spcPts val="0"/>
              </a:spcAft>
            </a:pPr>
            <a:endParaRPr lang="en-US" sz="1667" i="1" dirty="0">
              <a:solidFill>
                <a:prstClr val="black"/>
              </a:solidFill>
              <a:latin typeface="Calibri" panose="020F0502020204030204"/>
              <a:ea typeface="+mn-ea"/>
              <a:cs typeface="+mn-cs"/>
            </a:endParaRP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a:p>
            <a:pPr algn="l" defTabSz="560961" fontAlgn="auto">
              <a:spcBef>
                <a:spcPts val="0"/>
              </a:spcBef>
              <a:spcAft>
                <a:spcPts val="0"/>
              </a:spcAft>
            </a:pPr>
            <a:r>
              <a:rPr lang="en-US" sz="1667" b="0" i="1" dirty="0">
                <a:solidFill>
                  <a:prstClr val="black"/>
                </a:solidFill>
                <a:latin typeface="Calibri" panose="020F0502020204030204"/>
                <a:ea typeface="+mn-ea"/>
                <a:cs typeface="+mn-cs"/>
              </a:rPr>
              <a:t>Launch Options:  ACCP SSG-1 and SSG-2</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Share Ride on ESPA Grande in</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Falcon 9 to 65 deg Inclined Orbit</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p:txBody>
      </p:sp>
      <p:sp>
        <p:nvSpPr>
          <p:cNvPr id="10" name="TextBox 9">
            <a:extLst>
              <a:ext uri="{FF2B5EF4-FFF2-40B4-BE49-F238E27FC236}">
                <a16:creationId xmlns:a16="http://schemas.microsoft.com/office/drawing/2014/main" id="{C4521A83-E756-4774-8EDE-58AF647A9059}"/>
              </a:ext>
            </a:extLst>
          </p:cNvPr>
          <p:cNvSpPr txBox="1"/>
          <p:nvPr/>
        </p:nvSpPr>
        <p:spPr>
          <a:xfrm>
            <a:off x="7162140" y="4033252"/>
            <a:ext cx="4569193" cy="432106"/>
          </a:xfrm>
          <a:prstGeom prst="rect">
            <a:avLst/>
          </a:prstGeom>
          <a:noFill/>
        </p:spPr>
        <p:txBody>
          <a:bodyPr wrap="squar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Total </a:t>
            </a:r>
            <a:r>
              <a:rPr lang="en-US" sz="2208" b="0" dirty="0" err="1">
                <a:solidFill>
                  <a:prstClr val="black"/>
                </a:solidFill>
                <a:latin typeface="Calibri" panose="020F0502020204030204"/>
                <a:ea typeface="+mn-ea"/>
                <a:cs typeface="+mn-cs"/>
              </a:rPr>
              <a:t>Obs</a:t>
            </a:r>
            <a:r>
              <a:rPr lang="en-US" sz="2208" b="0" dirty="0">
                <a:solidFill>
                  <a:prstClr val="black"/>
                </a:solidFill>
                <a:latin typeface="Calibri" panose="020F0502020204030204"/>
                <a:ea typeface="+mn-ea"/>
                <a:cs typeface="+mn-cs"/>
              </a:rPr>
              <a:t> Mass=989.4kg; </a:t>
            </a:r>
            <a:r>
              <a:rPr lang="en-US" sz="2208" b="0" dirty="0" err="1">
                <a:solidFill>
                  <a:prstClr val="black"/>
                </a:solidFill>
                <a:latin typeface="Calibri" panose="020F0502020204030204"/>
                <a:ea typeface="+mn-ea"/>
                <a:cs typeface="+mn-cs"/>
              </a:rPr>
              <a:t>Pwr</a:t>
            </a:r>
            <a:r>
              <a:rPr lang="en-US" sz="2208" b="0" dirty="0">
                <a:solidFill>
                  <a:prstClr val="black"/>
                </a:solidFill>
                <a:latin typeface="Calibri" panose="020F0502020204030204"/>
                <a:ea typeface="+mn-ea"/>
                <a:cs typeface="+mn-cs"/>
              </a:rPr>
              <a:t>=728W</a:t>
            </a:r>
          </a:p>
        </p:txBody>
      </p:sp>
    </p:spTree>
    <p:extLst>
      <p:ext uri="{BB962C8B-B14F-4D97-AF65-F5344CB8AC3E}">
        <p14:creationId xmlns:p14="http://schemas.microsoft.com/office/powerpoint/2010/main" val="31414423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5B10633-B4BF-4FF9-8770-DA35E72CCD3A}"/>
              </a:ext>
            </a:extLst>
          </p:cNvPr>
          <p:cNvPicPr>
            <a:picLocks noChangeAspect="1"/>
          </p:cNvPicPr>
          <p:nvPr/>
        </p:nvPicPr>
        <p:blipFill>
          <a:blip r:embed="rId2"/>
          <a:stretch>
            <a:fillRect/>
          </a:stretch>
        </p:blipFill>
        <p:spPr>
          <a:xfrm>
            <a:off x="5749306" y="2073068"/>
            <a:ext cx="5347072" cy="2932265"/>
          </a:xfrm>
          <a:prstGeom prst="rect">
            <a:avLst/>
          </a:prstGeom>
        </p:spPr>
      </p:pic>
      <p:sp>
        <p:nvSpPr>
          <p:cNvPr id="2" name="Title 1"/>
          <p:cNvSpPr>
            <a:spLocks noGrp="1"/>
          </p:cNvSpPr>
          <p:nvPr>
            <p:ph type="title" idx="4294967295"/>
          </p:nvPr>
        </p:nvSpPr>
        <p:spPr>
          <a:xfrm>
            <a:off x="5935646" y="33430"/>
            <a:ext cx="5267854" cy="862542"/>
          </a:xfrm>
          <a:solidFill>
            <a:schemeClr val="tx1">
              <a:alpha val="71000"/>
            </a:schemeClr>
          </a:solidFill>
        </p:spPr>
        <p:txBody>
          <a:bodyPr>
            <a:normAutofit/>
          </a:bodyPr>
          <a:lstStyle/>
          <a:p>
            <a:pPr lvl="0"/>
            <a:r>
              <a:rPr lang="en-US" dirty="0"/>
              <a:t>8K SSG-1 Instruments</a:t>
            </a:r>
          </a:p>
        </p:txBody>
      </p:sp>
      <p:sp>
        <p:nvSpPr>
          <p:cNvPr id="33" name="TextBox 32">
            <a:extLst>
              <a:ext uri="{FF2B5EF4-FFF2-40B4-BE49-F238E27FC236}">
                <a16:creationId xmlns:a16="http://schemas.microsoft.com/office/drawing/2014/main" id="{63C936FA-3A03-406B-BD92-6B9DF8A44147}"/>
              </a:ext>
            </a:extLst>
          </p:cNvPr>
          <p:cNvSpPr txBox="1"/>
          <p:nvPr/>
        </p:nvSpPr>
        <p:spPr>
          <a:xfrm>
            <a:off x="7553107" y="1048369"/>
            <a:ext cx="1425390" cy="771878"/>
          </a:xfrm>
          <a:prstGeom prst="rect">
            <a:avLst/>
          </a:prstGeom>
          <a:noFill/>
        </p:spPr>
        <p:txBody>
          <a:bodyPr wrap="non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407km</a:t>
            </a:r>
          </a:p>
          <a:p>
            <a:pPr algn="l" defTabSz="560961" fontAlgn="auto">
              <a:spcBef>
                <a:spcPts val="0"/>
              </a:spcBef>
              <a:spcAft>
                <a:spcPts val="0"/>
              </a:spcAft>
            </a:pPr>
            <a:r>
              <a:rPr lang="en-US" sz="2208" b="0" dirty="0">
                <a:solidFill>
                  <a:prstClr val="black"/>
                </a:solidFill>
                <a:latin typeface="Calibri" panose="020F0502020204030204"/>
                <a:ea typeface="+mn-ea"/>
                <a:cs typeface="+mn-cs"/>
              </a:rPr>
              <a:t>65 deg incl</a:t>
            </a:r>
          </a:p>
        </p:txBody>
      </p:sp>
      <p:pic>
        <p:nvPicPr>
          <p:cNvPr id="4" name="Picture 3">
            <a:extLst>
              <a:ext uri="{FF2B5EF4-FFF2-40B4-BE49-F238E27FC236}">
                <a16:creationId xmlns:a16="http://schemas.microsoft.com/office/drawing/2014/main" id="{38354FAD-5F0D-4914-84CD-859B5EE92FA7}"/>
              </a:ext>
            </a:extLst>
          </p:cNvPr>
          <p:cNvPicPr>
            <a:picLocks noChangeAspect="1"/>
          </p:cNvPicPr>
          <p:nvPr/>
        </p:nvPicPr>
        <p:blipFill>
          <a:blip r:embed="rId3"/>
          <a:stretch>
            <a:fillRect/>
          </a:stretch>
        </p:blipFill>
        <p:spPr>
          <a:xfrm>
            <a:off x="337759" y="411785"/>
            <a:ext cx="5105843" cy="3180356"/>
          </a:xfrm>
          <a:prstGeom prst="rect">
            <a:avLst/>
          </a:prstGeom>
        </p:spPr>
      </p:pic>
      <p:pic>
        <p:nvPicPr>
          <p:cNvPr id="5" name="Picture 4">
            <a:extLst>
              <a:ext uri="{FF2B5EF4-FFF2-40B4-BE49-F238E27FC236}">
                <a16:creationId xmlns:a16="http://schemas.microsoft.com/office/drawing/2014/main" id="{F66EE610-BF00-4FF0-997F-E6D3917A9512}"/>
              </a:ext>
            </a:extLst>
          </p:cNvPr>
          <p:cNvPicPr>
            <a:picLocks noChangeAspect="1"/>
          </p:cNvPicPr>
          <p:nvPr/>
        </p:nvPicPr>
        <p:blipFill>
          <a:blip r:embed="rId4"/>
          <a:stretch>
            <a:fillRect/>
          </a:stretch>
        </p:blipFill>
        <p:spPr>
          <a:xfrm>
            <a:off x="3188070" y="3872084"/>
            <a:ext cx="2255532" cy="2145000"/>
          </a:xfrm>
          <a:prstGeom prst="rect">
            <a:avLst/>
          </a:prstGeom>
        </p:spPr>
      </p:pic>
      <p:sp>
        <p:nvSpPr>
          <p:cNvPr id="11" name="TextBox 10">
            <a:extLst>
              <a:ext uri="{FF2B5EF4-FFF2-40B4-BE49-F238E27FC236}">
                <a16:creationId xmlns:a16="http://schemas.microsoft.com/office/drawing/2014/main" id="{D56DDA1E-59F6-4B61-B12D-439BD391E5B8}"/>
              </a:ext>
            </a:extLst>
          </p:cNvPr>
          <p:cNvSpPr txBox="1"/>
          <p:nvPr/>
        </p:nvSpPr>
        <p:spPr>
          <a:xfrm>
            <a:off x="5924467" y="3266065"/>
            <a:ext cx="1089016"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Polar4b</a:t>
            </a:r>
          </a:p>
        </p:txBody>
      </p:sp>
      <p:sp>
        <p:nvSpPr>
          <p:cNvPr id="12" name="TextBox 11">
            <a:extLst>
              <a:ext uri="{FF2B5EF4-FFF2-40B4-BE49-F238E27FC236}">
                <a16:creationId xmlns:a16="http://schemas.microsoft.com/office/drawing/2014/main" id="{32279D90-FFF7-47A6-9CFE-188CEEF080FA}"/>
              </a:ext>
            </a:extLst>
          </p:cNvPr>
          <p:cNvSpPr txBox="1"/>
          <p:nvPr/>
        </p:nvSpPr>
        <p:spPr>
          <a:xfrm>
            <a:off x="6323890" y="2304082"/>
            <a:ext cx="1055097"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Lidar09</a:t>
            </a:r>
          </a:p>
        </p:txBody>
      </p:sp>
    </p:spTree>
    <p:extLst>
      <p:ext uri="{BB962C8B-B14F-4D97-AF65-F5344CB8AC3E}">
        <p14:creationId xmlns:p14="http://schemas.microsoft.com/office/powerpoint/2010/main" val="37206311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C0FBF59-7C6F-4998-9206-4CBFB6BC97D3}"/>
              </a:ext>
            </a:extLst>
          </p:cNvPr>
          <p:cNvPicPr>
            <a:picLocks noChangeAspect="1"/>
          </p:cNvPicPr>
          <p:nvPr/>
        </p:nvPicPr>
        <p:blipFill>
          <a:blip r:embed="rId2"/>
          <a:stretch>
            <a:fillRect/>
          </a:stretch>
        </p:blipFill>
        <p:spPr>
          <a:xfrm>
            <a:off x="693893" y="1063217"/>
            <a:ext cx="4931537" cy="3547246"/>
          </a:xfrm>
          <a:prstGeom prst="rect">
            <a:avLst/>
          </a:prstGeom>
        </p:spPr>
      </p:pic>
      <p:sp>
        <p:nvSpPr>
          <p:cNvPr id="13" name="TextBox 12">
            <a:extLst>
              <a:ext uri="{FF2B5EF4-FFF2-40B4-BE49-F238E27FC236}">
                <a16:creationId xmlns:a16="http://schemas.microsoft.com/office/drawing/2014/main" id="{923629C7-457E-4915-B020-13C16D2CCFF0}"/>
              </a:ext>
            </a:extLst>
          </p:cNvPr>
          <p:cNvSpPr txBox="1"/>
          <p:nvPr/>
        </p:nvSpPr>
        <p:spPr>
          <a:xfrm>
            <a:off x="85314" y="1763910"/>
            <a:ext cx="1418978" cy="605422"/>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Ka Doppler</a:t>
            </a:r>
          </a:p>
          <a:p>
            <a:pPr algn="l" defTabSz="560961" fontAlgn="auto">
              <a:spcBef>
                <a:spcPts val="0"/>
              </a:spcBef>
              <a:spcAft>
                <a:spcPts val="0"/>
              </a:spcAft>
            </a:pPr>
            <a:r>
              <a:rPr lang="en-US" sz="1667" b="0" dirty="0">
                <a:solidFill>
                  <a:prstClr val="black"/>
                </a:solidFill>
                <a:latin typeface="Calibri" panose="020F0502020204030204"/>
                <a:ea typeface="+mn-ea"/>
                <a:cs typeface="+mn-cs"/>
              </a:rPr>
              <a:t>W No Doppler</a:t>
            </a:r>
            <a:endParaRPr lang="en-US" sz="2000" b="0" dirty="0">
              <a:solidFill>
                <a:prstClr val="black"/>
              </a:solidFill>
              <a:latin typeface="Calibri" panose="020F0502020204030204"/>
              <a:ea typeface="+mn-ea"/>
              <a:cs typeface="+mn-cs"/>
            </a:endParaRPr>
          </a:p>
        </p:txBody>
      </p:sp>
      <p:sp>
        <p:nvSpPr>
          <p:cNvPr id="14" name="TextBox 13">
            <a:extLst>
              <a:ext uri="{FF2B5EF4-FFF2-40B4-BE49-F238E27FC236}">
                <a16:creationId xmlns:a16="http://schemas.microsoft.com/office/drawing/2014/main" id="{0BE1B01B-7BA1-4469-B8BF-C2FC39962D3A}"/>
              </a:ext>
            </a:extLst>
          </p:cNvPr>
          <p:cNvSpPr txBox="1"/>
          <p:nvPr/>
        </p:nvSpPr>
        <p:spPr>
          <a:xfrm>
            <a:off x="1291096" y="2524582"/>
            <a:ext cx="1420325" cy="348878"/>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Radiometer07</a:t>
            </a:r>
            <a:endParaRPr lang="en-US" sz="2000" b="0" dirty="0">
              <a:solidFill>
                <a:prstClr val="black"/>
              </a:solidFill>
              <a:latin typeface="Calibri" panose="020F0502020204030204"/>
              <a:ea typeface="+mn-ea"/>
              <a:cs typeface="+mn-cs"/>
            </a:endParaRPr>
          </a:p>
        </p:txBody>
      </p:sp>
      <p:pic>
        <p:nvPicPr>
          <p:cNvPr id="11" name="Picture 10">
            <a:extLst>
              <a:ext uri="{FF2B5EF4-FFF2-40B4-BE49-F238E27FC236}">
                <a16:creationId xmlns:a16="http://schemas.microsoft.com/office/drawing/2014/main" id="{F68E9075-BB91-4E65-899D-ED020F6D4CF5}"/>
              </a:ext>
            </a:extLst>
          </p:cNvPr>
          <p:cNvPicPr>
            <a:picLocks noChangeAspect="1"/>
          </p:cNvPicPr>
          <p:nvPr/>
        </p:nvPicPr>
        <p:blipFill>
          <a:blip r:embed="rId3"/>
          <a:stretch>
            <a:fillRect/>
          </a:stretch>
        </p:blipFill>
        <p:spPr>
          <a:xfrm>
            <a:off x="3549139" y="3637712"/>
            <a:ext cx="2455633" cy="2812646"/>
          </a:xfrm>
          <a:prstGeom prst="rect">
            <a:avLst/>
          </a:prstGeom>
        </p:spPr>
      </p:pic>
      <p:sp>
        <p:nvSpPr>
          <p:cNvPr id="2" name="Title 1"/>
          <p:cNvSpPr>
            <a:spLocks noGrp="1"/>
          </p:cNvSpPr>
          <p:nvPr>
            <p:ph type="title"/>
          </p:nvPr>
        </p:nvSpPr>
        <p:spPr>
          <a:xfrm>
            <a:off x="0" y="-12880"/>
            <a:ext cx="12192000" cy="1052945"/>
          </a:xfrm>
        </p:spPr>
        <p:txBody>
          <a:bodyPr/>
          <a:lstStyle/>
          <a:p>
            <a:pPr lvl="0"/>
            <a:r>
              <a:rPr lang="en-US" dirty="0"/>
              <a:t>Architecture 8K SSG-2 Fact Sheet</a:t>
            </a:r>
          </a:p>
        </p:txBody>
      </p:sp>
      <p:graphicFrame>
        <p:nvGraphicFramePr>
          <p:cNvPr id="9" name="Table 8">
            <a:extLst>
              <a:ext uri="{FF2B5EF4-FFF2-40B4-BE49-F238E27FC236}">
                <a16:creationId xmlns:a16="http://schemas.microsoft.com/office/drawing/2014/main" id="{CA4FA9E0-8487-4519-857F-DA0BD5F7BA5C}"/>
              </a:ext>
            </a:extLst>
          </p:cNvPr>
          <p:cNvGraphicFramePr>
            <a:graphicFrameLocks noGrp="1"/>
          </p:cNvGraphicFramePr>
          <p:nvPr/>
        </p:nvGraphicFramePr>
        <p:xfrm>
          <a:off x="7872828" y="1265440"/>
          <a:ext cx="2636421" cy="2101820"/>
        </p:xfrm>
        <a:graphic>
          <a:graphicData uri="http://schemas.openxmlformats.org/drawingml/2006/table">
            <a:tbl>
              <a:tblPr firstRow="1" bandRow="1">
                <a:tableStyleId>{5C22544A-7EE6-4342-B048-85BDC9FD1C3A}</a:tableStyleId>
              </a:tblPr>
              <a:tblGrid>
                <a:gridCol w="831523">
                  <a:extLst>
                    <a:ext uri="{9D8B030D-6E8A-4147-A177-3AD203B41FA5}">
                      <a16:colId xmlns:a16="http://schemas.microsoft.com/office/drawing/2014/main" val="785375858"/>
                    </a:ext>
                  </a:extLst>
                </a:gridCol>
                <a:gridCol w="1071584">
                  <a:extLst>
                    <a:ext uri="{9D8B030D-6E8A-4147-A177-3AD203B41FA5}">
                      <a16:colId xmlns:a16="http://schemas.microsoft.com/office/drawing/2014/main" val="782531643"/>
                    </a:ext>
                  </a:extLst>
                </a:gridCol>
                <a:gridCol w="733314">
                  <a:extLst>
                    <a:ext uri="{9D8B030D-6E8A-4147-A177-3AD203B41FA5}">
                      <a16:colId xmlns:a16="http://schemas.microsoft.com/office/drawing/2014/main" val="1746647041"/>
                    </a:ext>
                  </a:extLst>
                </a:gridCol>
              </a:tblGrid>
              <a:tr h="450638">
                <a:tc>
                  <a:txBody>
                    <a:bodyPr/>
                    <a:lstStyle/>
                    <a:p>
                      <a:endParaRPr lang="en-US" sz="1200" dirty="0"/>
                    </a:p>
                  </a:txBody>
                  <a:tcPr marL="76200" marR="76200" marT="38100" marB="38100"/>
                </a:tc>
                <a:tc>
                  <a:txBody>
                    <a:bodyPr/>
                    <a:lstStyle/>
                    <a:p>
                      <a:pPr algn="ctr"/>
                      <a:r>
                        <a:rPr lang="en-US" sz="1200" dirty="0"/>
                        <a:t>Dry Mass/Fuel</a:t>
                      </a:r>
                    </a:p>
                  </a:txBody>
                  <a:tcPr marL="76200" marR="76200" marT="38100" marB="38100"/>
                </a:tc>
                <a:tc>
                  <a:txBody>
                    <a:bodyPr/>
                    <a:lstStyle/>
                    <a:p>
                      <a:pPr algn="ctr"/>
                      <a:r>
                        <a:rPr lang="en-US" sz="1200" dirty="0"/>
                        <a:t>Load Power</a:t>
                      </a:r>
                    </a:p>
                  </a:txBody>
                  <a:tcPr marL="76200" marR="76200" marT="38100" marB="38100"/>
                </a:tc>
                <a:extLst>
                  <a:ext uri="{0D108BD9-81ED-4DB2-BD59-A6C34878D82A}">
                    <a16:rowId xmlns:a16="http://schemas.microsoft.com/office/drawing/2014/main" val="3072033186"/>
                  </a:ext>
                </a:extLst>
              </a:tr>
              <a:tr h="396178">
                <a:tc>
                  <a:txBody>
                    <a:bodyPr/>
                    <a:lstStyle/>
                    <a:p>
                      <a:r>
                        <a:rPr lang="en-US" sz="1200" b="1" dirty="0"/>
                        <a:t>SSG-2 SC</a:t>
                      </a:r>
                    </a:p>
                  </a:txBody>
                  <a:tcPr marL="76200" marR="76200" marT="38100" marB="38100"/>
                </a:tc>
                <a:tc>
                  <a:txBody>
                    <a:bodyPr/>
                    <a:lstStyle/>
                    <a:p>
                      <a:pPr algn="r"/>
                      <a:r>
                        <a:rPr lang="en-US" sz="1200" b="1" dirty="0"/>
                        <a:t>394/122</a:t>
                      </a:r>
                    </a:p>
                  </a:txBody>
                  <a:tcPr marL="76200" marR="76200" marT="38100" marB="38100"/>
                </a:tc>
                <a:tc>
                  <a:txBody>
                    <a:bodyPr/>
                    <a:lstStyle/>
                    <a:p>
                      <a:pPr algn="r"/>
                      <a:r>
                        <a:rPr lang="en-US" sz="1200" b="1" dirty="0"/>
                        <a:t>467</a:t>
                      </a:r>
                    </a:p>
                  </a:txBody>
                  <a:tcPr marL="76200" marR="76200" marT="38100" marB="38100"/>
                </a:tc>
                <a:extLst>
                  <a:ext uri="{0D108BD9-81ED-4DB2-BD59-A6C34878D82A}">
                    <a16:rowId xmlns:a16="http://schemas.microsoft.com/office/drawing/2014/main" val="903450330"/>
                  </a:ext>
                </a:extLst>
              </a:tr>
              <a:tr h="313751">
                <a:tc>
                  <a:txBody>
                    <a:bodyPr/>
                    <a:lstStyle/>
                    <a:p>
                      <a:r>
                        <a:rPr lang="en-US" sz="1200" b="1" dirty="0"/>
                        <a:t>Payload</a:t>
                      </a:r>
                    </a:p>
                  </a:txBody>
                  <a:tcPr marL="76200" marR="76200" marT="38100" marB="38100"/>
                </a:tc>
                <a:tc>
                  <a:txBody>
                    <a:bodyPr/>
                    <a:lstStyle/>
                    <a:p>
                      <a:pPr algn="r"/>
                      <a:endParaRPr lang="en-US" sz="1200" b="1" dirty="0"/>
                    </a:p>
                  </a:txBody>
                  <a:tcPr marL="76200" marR="76200" marT="38100" marB="38100"/>
                </a:tc>
                <a:tc>
                  <a:txBody>
                    <a:bodyPr/>
                    <a:lstStyle/>
                    <a:p>
                      <a:pPr algn="r"/>
                      <a:endParaRPr lang="en-US" sz="1200" b="1" dirty="0"/>
                    </a:p>
                  </a:txBody>
                  <a:tcPr marL="76200" marR="76200" marT="38100" marB="38100"/>
                </a:tc>
                <a:extLst>
                  <a:ext uri="{0D108BD9-81ED-4DB2-BD59-A6C34878D82A}">
                    <a16:rowId xmlns:a16="http://schemas.microsoft.com/office/drawing/2014/main" val="3481801033"/>
                  </a:ext>
                </a:extLst>
              </a:tr>
              <a:tr h="313751">
                <a:tc>
                  <a:txBody>
                    <a:bodyPr/>
                    <a:lstStyle/>
                    <a:p>
                      <a:r>
                        <a:rPr lang="en-US" sz="1200" dirty="0"/>
                        <a:t>Radar12</a:t>
                      </a:r>
                    </a:p>
                  </a:txBody>
                  <a:tcPr marL="76200" marR="76200" marT="38100" marB="38100"/>
                </a:tc>
                <a:tc>
                  <a:txBody>
                    <a:bodyPr/>
                    <a:lstStyle/>
                    <a:p>
                      <a:pPr algn="r"/>
                      <a:r>
                        <a:rPr lang="en-US" sz="1200" dirty="0"/>
                        <a:t>28.6</a:t>
                      </a:r>
                    </a:p>
                  </a:txBody>
                  <a:tcPr marL="76200" marR="76200" marT="38100" marB="38100"/>
                </a:tc>
                <a:tc>
                  <a:txBody>
                    <a:bodyPr/>
                    <a:lstStyle/>
                    <a:p>
                      <a:pPr algn="r"/>
                      <a:r>
                        <a:rPr lang="en-US" sz="1200" dirty="0"/>
                        <a:t>78</a:t>
                      </a:r>
                    </a:p>
                  </a:txBody>
                  <a:tcPr marL="76200" marR="76200" marT="38100" marB="38100"/>
                </a:tc>
                <a:extLst>
                  <a:ext uri="{0D108BD9-81ED-4DB2-BD59-A6C34878D82A}">
                    <a16:rowId xmlns:a16="http://schemas.microsoft.com/office/drawing/2014/main" val="1853894492"/>
                  </a:ext>
                </a:extLst>
              </a:tr>
              <a:tr h="313751">
                <a:tc>
                  <a:txBody>
                    <a:bodyPr/>
                    <a:lstStyle/>
                    <a:p>
                      <a:r>
                        <a:rPr lang="en-US" sz="1200" dirty="0"/>
                        <a:t>Radio07</a:t>
                      </a:r>
                    </a:p>
                  </a:txBody>
                  <a:tcPr marL="76200" marR="76200" marT="38100" marB="38100"/>
                </a:tc>
                <a:tc>
                  <a:txBody>
                    <a:bodyPr/>
                    <a:lstStyle/>
                    <a:p>
                      <a:pPr algn="r"/>
                      <a:r>
                        <a:rPr lang="en-US" sz="1200" dirty="0"/>
                        <a:t>3.9</a:t>
                      </a:r>
                    </a:p>
                  </a:txBody>
                  <a:tcPr marL="76200" marR="76200" marT="38100" marB="38100"/>
                </a:tc>
                <a:tc>
                  <a:txBody>
                    <a:bodyPr/>
                    <a:lstStyle/>
                    <a:p>
                      <a:pPr algn="r"/>
                      <a:r>
                        <a:rPr lang="en-US" sz="1200" dirty="0"/>
                        <a:t>15.6</a:t>
                      </a:r>
                    </a:p>
                  </a:txBody>
                  <a:tcPr marL="76200" marR="76200" marT="38100" marB="38100"/>
                </a:tc>
                <a:extLst>
                  <a:ext uri="{0D108BD9-81ED-4DB2-BD59-A6C34878D82A}">
                    <a16:rowId xmlns:a16="http://schemas.microsoft.com/office/drawing/2014/main" val="1309748896"/>
                  </a:ext>
                </a:extLst>
              </a:tr>
              <a:tr h="313751">
                <a:tc>
                  <a:txBody>
                    <a:bodyPr/>
                    <a:lstStyle/>
                    <a:p>
                      <a:r>
                        <a:rPr lang="en-US" sz="1200" b="1" dirty="0"/>
                        <a:t>Total P/L</a:t>
                      </a:r>
                    </a:p>
                  </a:txBody>
                  <a:tcPr marL="76200" marR="76200" marT="38100" marB="38100"/>
                </a:tc>
                <a:tc>
                  <a:txBody>
                    <a:bodyPr/>
                    <a:lstStyle/>
                    <a:p>
                      <a:pPr algn="r"/>
                      <a:r>
                        <a:rPr lang="en-US" sz="1200" b="1" dirty="0"/>
                        <a:t>32.5</a:t>
                      </a:r>
                    </a:p>
                  </a:txBody>
                  <a:tcPr marL="76200" marR="76200" marT="38100" marB="38100"/>
                </a:tc>
                <a:tc>
                  <a:txBody>
                    <a:bodyPr/>
                    <a:lstStyle/>
                    <a:p>
                      <a:pPr algn="r"/>
                      <a:r>
                        <a:rPr lang="en-US" sz="1200" b="1" dirty="0"/>
                        <a:t>93.6</a:t>
                      </a:r>
                    </a:p>
                  </a:txBody>
                  <a:tcPr marL="76200" marR="76200" marT="38100" marB="38100"/>
                </a:tc>
                <a:extLst>
                  <a:ext uri="{0D108BD9-81ED-4DB2-BD59-A6C34878D82A}">
                    <a16:rowId xmlns:a16="http://schemas.microsoft.com/office/drawing/2014/main" val="1898959779"/>
                  </a:ext>
                </a:extLst>
              </a:tr>
            </a:tbl>
          </a:graphicData>
        </a:graphic>
      </p:graphicFrame>
      <p:sp>
        <p:nvSpPr>
          <p:cNvPr id="7" name="TextBox 6">
            <a:extLst>
              <a:ext uri="{FF2B5EF4-FFF2-40B4-BE49-F238E27FC236}">
                <a16:creationId xmlns:a16="http://schemas.microsoft.com/office/drawing/2014/main" id="{DD335108-3259-4EA7-9E6B-8DE734D832D9}"/>
              </a:ext>
            </a:extLst>
          </p:cNvPr>
          <p:cNvSpPr txBox="1"/>
          <p:nvPr/>
        </p:nvSpPr>
        <p:spPr>
          <a:xfrm>
            <a:off x="107174" y="4578050"/>
            <a:ext cx="3613938" cy="1631601"/>
          </a:xfrm>
          <a:prstGeom prst="rect">
            <a:avLst/>
          </a:prstGeom>
          <a:noFill/>
        </p:spPr>
        <p:txBody>
          <a:bodyPr wrap="none" rtlCol="0">
            <a:spAutoFit/>
          </a:bodyPr>
          <a:lstStyle/>
          <a:p>
            <a:pPr algn="l" defTabSz="560961" fontAlgn="auto">
              <a:spcBef>
                <a:spcPts val="0"/>
              </a:spcBef>
              <a:spcAft>
                <a:spcPts val="0"/>
              </a:spcAft>
            </a:pPr>
            <a:r>
              <a:rPr lang="en-US" sz="1667" i="1" dirty="0">
                <a:solidFill>
                  <a:prstClr val="black"/>
                </a:solidFill>
                <a:latin typeface="Calibri" panose="020F0502020204030204"/>
                <a:ea typeface="+mn-ea"/>
                <a:cs typeface="+mn-cs"/>
              </a:rPr>
              <a:t>Payload &amp; SC:  $56-$110M</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a:p>
            <a:pPr algn="l" defTabSz="560961" fontAlgn="auto">
              <a:spcBef>
                <a:spcPts val="0"/>
              </a:spcBef>
              <a:spcAft>
                <a:spcPts val="0"/>
              </a:spcAft>
            </a:pPr>
            <a:r>
              <a:rPr lang="en-US" sz="1667" b="0" i="1" dirty="0">
                <a:solidFill>
                  <a:prstClr val="black"/>
                </a:solidFill>
                <a:latin typeface="Calibri" panose="020F0502020204030204"/>
                <a:ea typeface="+mn-ea"/>
                <a:cs typeface="+mn-cs"/>
              </a:rPr>
              <a:t>Launch Options:  ACCP SSG-1 and SSG-2</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Share Ride on ESPA Grande in</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Falcon 9 to 65 deg Inclined Orbit</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p:txBody>
      </p:sp>
      <p:sp>
        <p:nvSpPr>
          <p:cNvPr id="12" name="TextBox 11">
            <a:extLst>
              <a:ext uri="{FF2B5EF4-FFF2-40B4-BE49-F238E27FC236}">
                <a16:creationId xmlns:a16="http://schemas.microsoft.com/office/drawing/2014/main" id="{EA182A4A-773C-4B33-AD7B-A60C654B011F}"/>
              </a:ext>
            </a:extLst>
          </p:cNvPr>
          <p:cNvSpPr txBox="1"/>
          <p:nvPr/>
        </p:nvSpPr>
        <p:spPr>
          <a:xfrm>
            <a:off x="7162140" y="4033252"/>
            <a:ext cx="4569193" cy="432106"/>
          </a:xfrm>
          <a:prstGeom prst="rect">
            <a:avLst/>
          </a:prstGeom>
          <a:noFill/>
        </p:spPr>
        <p:txBody>
          <a:bodyPr wrap="squar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Total </a:t>
            </a:r>
            <a:r>
              <a:rPr lang="en-US" sz="2208" b="0" dirty="0" err="1">
                <a:solidFill>
                  <a:prstClr val="black"/>
                </a:solidFill>
                <a:latin typeface="Calibri" panose="020F0502020204030204"/>
                <a:ea typeface="+mn-ea"/>
                <a:cs typeface="+mn-cs"/>
              </a:rPr>
              <a:t>Obs</a:t>
            </a:r>
            <a:r>
              <a:rPr lang="en-US" sz="2208" b="0" dirty="0">
                <a:solidFill>
                  <a:prstClr val="black"/>
                </a:solidFill>
                <a:latin typeface="Calibri" panose="020F0502020204030204"/>
                <a:ea typeface="+mn-ea"/>
                <a:cs typeface="+mn-cs"/>
              </a:rPr>
              <a:t> Mass=548.5kg; </a:t>
            </a:r>
            <a:r>
              <a:rPr lang="en-US" sz="2208" b="0" dirty="0" err="1">
                <a:solidFill>
                  <a:prstClr val="black"/>
                </a:solidFill>
                <a:latin typeface="Calibri" panose="020F0502020204030204"/>
                <a:ea typeface="+mn-ea"/>
                <a:cs typeface="+mn-cs"/>
              </a:rPr>
              <a:t>Pwr</a:t>
            </a:r>
            <a:r>
              <a:rPr lang="en-US" sz="2208" b="0" dirty="0">
                <a:solidFill>
                  <a:prstClr val="black"/>
                </a:solidFill>
                <a:latin typeface="Calibri" panose="020F0502020204030204"/>
                <a:ea typeface="+mn-ea"/>
                <a:cs typeface="+mn-cs"/>
              </a:rPr>
              <a:t>=560.6W</a:t>
            </a:r>
          </a:p>
        </p:txBody>
      </p:sp>
    </p:spTree>
    <p:extLst>
      <p:ext uri="{BB962C8B-B14F-4D97-AF65-F5344CB8AC3E}">
        <p14:creationId xmlns:p14="http://schemas.microsoft.com/office/powerpoint/2010/main" val="997468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189958" y="-6756"/>
            <a:ext cx="2467313" cy="759944"/>
          </a:xfrm>
          <a:solidFill>
            <a:schemeClr val="tx1">
              <a:alpha val="71000"/>
            </a:schemeClr>
          </a:solidFill>
        </p:spPr>
        <p:txBody>
          <a:bodyPr>
            <a:normAutofit fontScale="90000"/>
          </a:bodyPr>
          <a:lstStyle/>
          <a:p>
            <a:pPr lvl="0"/>
            <a:r>
              <a:rPr lang="en-US" dirty="0"/>
              <a:t>8K SSG-2</a:t>
            </a:r>
            <a:br>
              <a:rPr lang="en-US" dirty="0"/>
            </a:br>
            <a:r>
              <a:rPr lang="en-US" dirty="0"/>
              <a:t>Instruments</a:t>
            </a:r>
          </a:p>
        </p:txBody>
      </p:sp>
      <p:sp>
        <p:nvSpPr>
          <p:cNvPr id="26" name="Arrow: Right 25">
            <a:extLst>
              <a:ext uri="{FF2B5EF4-FFF2-40B4-BE49-F238E27FC236}">
                <a16:creationId xmlns:a16="http://schemas.microsoft.com/office/drawing/2014/main" id="{09E85D60-C40D-4334-A4B5-03DD8997E794}"/>
              </a:ext>
            </a:extLst>
          </p:cNvPr>
          <p:cNvSpPr/>
          <p:nvPr/>
        </p:nvSpPr>
        <p:spPr>
          <a:xfrm rot="10800000">
            <a:off x="6989973" y="4219699"/>
            <a:ext cx="337506" cy="246467"/>
          </a:xfrm>
          <a:prstGeom prst="right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2208" b="0">
              <a:solidFill>
                <a:prstClr val="white"/>
              </a:solidFill>
              <a:latin typeface="Calibri" panose="020F0502020204030204"/>
            </a:endParaRPr>
          </a:p>
        </p:txBody>
      </p:sp>
      <p:pic>
        <p:nvPicPr>
          <p:cNvPr id="15" name="Picture 14">
            <a:extLst>
              <a:ext uri="{FF2B5EF4-FFF2-40B4-BE49-F238E27FC236}">
                <a16:creationId xmlns:a16="http://schemas.microsoft.com/office/drawing/2014/main" id="{F1C79F00-E600-4B6E-B8B9-FB13FEE19646}"/>
              </a:ext>
            </a:extLst>
          </p:cNvPr>
          <p:cNvPicPr>
            <a:picLocks noChangeAspect="1"/>
          </p:cNvPicPr>
          <p:nvPr/>
        </p:nvPicPr>
        <p:blipFill>
          <a:blip r:embed="rId2"/>
          <a:stretch>
            <a:fillRect/>
          </a:stretch>
        </p:blipFill>
        <p:spPr>
          <a:xfrm>
            <a:off x="4155981" y="1090055"/>
            <a:ext cx="4931537" cy="3547246"/>
          </a:xfrm>
          <a:prstGeom prst="rect">
            <a:avLst/>
          </a:prstGeom>
        </p:spPr>
      </p:pic>
      <p:pic>
        <p:nvPicPr>
          <p:cNvPr id="3" name="Picture 2">
            <a:extLst>
              <a:ext uri="{FF2B5EF4-FFF2-40B4-BE49-F238E27FC236}">
                <a16:creationId xmlns:a16="http://schemas.microsoft.com/office/drawing/2014/main" id="{89F2730F-A23A-4D83-8A75-BD454C2EFAA6}"/>
              </a:ext>
            </a:extLst>
          </p:cNvPr>
          <p:cNvPicPr>
            <a:picLocks noChangeAspect="1"/>
          </p:cNvPicPr>
          <p:nvPr/>
        </p:nvPicPr>
        <p:blipFill>
          <a:blip r:embed="rId3"/>
          <a:stretch>
            <a:fillRect/>
          </a:stretch>
        </p:blipFill>
        <p:spPr>
          <a:xfrm>
            <a:off x="326140" y="862542"/>
            <a:ext cx="3702563" cy="4056250"/>
          </a:xfrm>
          <a:prstGeom prst="rect">
            <a:avLst/>
          </a:prstGeom>
        </p:spPr>
      </p:pic>
      <p:pic>
        <p:nvPicPr>
          <p:cNvPr id="11" name="Picture 10">
            <a:extLst>
              <a:ext uri="{FF2B5EF4-FFF2-40B4-BE49-F238E27FC236}">
                <a16:creationId xmlns:a16="http://schemas.microsoft.com/office/drawing/2014/main" id="{C9DEED6B-9F3C-4CCB-B545-FE3702BEFE8D}"/>
              </a:ext>
            </a:extLst>
          </p:cNvPr>
          <p:cNvPicPr>
            <a:picLocks noChangeAspect="1"/>
          </p:cNvPicPr>
          <p:nvPr/>
        </p:nvPicPr>
        <p:blipFill>
          <a:blip r:embed="rId4"/>
          <a:stretch>
            <a:fillRect/>
          </a:stretch>
        </p:blipFill>
        <p:spPr>
          <a:xfrm>
            <a:off x="8102475" y="3765687"/>
            <a:ext cx="3730125" cy="1961667"/>
          </a:xfrm>
          <a:prstGeom prst="rect">
            <a:avLst/>
          </a:prstGeom>
        </p:spPr>
      </p:pic>
      <p:sp>
        <p:nvSpPr>
          <p:cNvPr id="12" name="TextBox 11">
            <a:extLst>
              <a:ext uri="{FF2B5EF4-FFF2-40B4-BE49-F238E27FC236}">
                <a16:creationId xmlns:a16="http://schemas.microsoft.com/office/drawing/2014/main" id="{29BBC6FC-B0DB-4004-86E5-D1ED0E66C44C}"/>
              </a:ext>
            </a:extLst>
          </p:cNvPr>
          <p:cNvSpPr txBox="1"/>
          <p:nvPr/>
        </p:nvSpPr>
        <p:spPr>
          <a:xfrm>
            <a:off x="7445724" y="1457415"/>
            <a:ext cx="1164101"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Radar12</a:t>
            </a:r>
          </a:p>
        </p:txBody>
      </p:sp>
      <p:sp>
        <p:nvSpPr>
          <p:cNvPr id="13" name="TextBox 12">
            <a:extLst>
              <a:ext uri="{FF2B5EF4-FFF2-40B4-BE49-F238E27FC236}">
                <a16:creationId xmlns:a16="http://schemas.microsoft.com/office/drawing/2014/main" id="{49067DC6-0223-426E-9A82-6DF40C0539DC}"/>
              </a:ext>
            </a:extLst>
          </p:cNvPr>
          <p:cNvSpPr txBox="1"/>
          <p:nvPr/>
        </p:nvSpPr>
        <p:spPr>
          <a:xfrm>
            <a:off x="5530141" y="2304082"/>
            <a:ext cx="1144865"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Radio07</a:t>
            </a:r>
          </a:p>
        </p:txBody>
      </p:sp>
      <p:sp>
        <p:nvSpPr>
          <p:cNvPr id="14" name="TextBox 13">
            <a:extLst>
              <a:ext uri="{FF2B5EF4-FFF2-40B4-BE49-F238E27FC236}">
                <a16:creationId xmlns:a16="http://schemas.microsoft.com/office/drawing/2014/main" id="{A063E935-EE4D-4B21-83ED-88FF5CAE31B1}"/>
              </a:ext>
            </a:extLst>
          </p:cNvPr>
          <p:cNvSpPr txBox="1"/>
          <p:nvPr/>
        </p:nvSpPr>
        <p:spPr>
          <a:xfrm>
            <a:off x="8375753" y="2342553"/>
            <a:ext cx="1425390" cy="771878"/>
          </a:xfrm>
          <a:prstGeom prst="rect">
            <a:avLst/>
          </a:prstGeom>
          <a:noFill/>
        </p:spPr>
        <p:txBody>
          <a:bodyPr wrap="non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407km</a:t>
            </a:r>
          </a:p>
          <a:p>
            <a:pPr algn="l" defTabSz="560961" fontAlgn="auto">
              <a:spcBef>
                <a:spcPts val="0"/>
              </a:spcBef>
              <a:spcAft>
                <a:spcPts val="0"/>
              </a:spcAft>
            </a:pPr>
            <a:r>
              <a:rPr lang="en-US" sz="2208" b="0" dirty="0">
                <a:solidFill>
                  <a:prstClr val="black"/>
                </a:solidFill>
                <a:latin typeface="Calibri" panose="020F0502020204030204"/>
                <a:ea typeface="+mn-ea"/>
                <a:cs typeface="+mn-cs"/>
              </a:rPr>
              <a:t>65 deg incl</a:t>
            </a:r>
          </a:p>
        </p:txBody>
      </p:sp>
    </p:spTree>
    <p:extLst>
      <p:ext uri="{BB962C8B-B14F-4D97-AF65-F5344CB8AC3E}">
        <p14:creationId xmlns:p14="http://schemas.microsoft.com/office/powerpoint/2010/main" val="3413443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880"/>
            <a:ext cx="12192000" cy="1052945"/>
          </a:xfrm>
        </p:spPr>
        <p:txBody>
          <a:bodyPr/>
          <a:lstStyle/>
          <a:p>
            <a:pPr lvl="0"/>
            <a:r>
              <a:rPr lang="en-US" dirty="0"/>
              <a:t>Architecture 8K SSP-1 Fact Sheet</a:t>
            </a:r>
          </a:p>
        </p:txBody>
      </p:sp>
      <p:graphicFrame>
        <p:nvGraphicFramePr>
          <p:cNvPr id="9" name="Table 8">
            <a:extLst>
              <a:ext uri="{FF2B5EF4-FFF2-40B4-BE49-F238E27FC236}">
                <a16:creationId xmlns:a16="http://schemas.microsoft.com/office/drawing/2014/main" id="{CA4FA9E0-8487-4519-857F-DA0BD5F7BA5C}"/>
              </a:ext>
            </a:extLst>
          </p:cNvPr>
          <p:cNvGraphicFramePr>
            <a:graphicFrameLocks noGrp="1"/>
          </p:cNvGraphicFramePr>
          <p:nvPr/>
        </p:nvGraphicFramePr>
        <p:xfrm>
          <a:off x="7934629" y="1252494"/>
          <a:ext cx="2640218" cy="2602791"/>
        </p:xfrm>
        <a:graphic>
          <a:graphicData uri="http://schemas.openxmlformats.org/drawingml/2006/table">
            <a:tbl>
              <a:tblPr firstRow="1" bandRow="1">
                <a:tableStyleId>{5C22544A-7EE6-4342-B048-85BDC9FD1C3A}</a:tableStyleId>
              </a:tblPr>
              <a:tblGrid>
                <a:gridCol w="900755">
                  <a:extLst>
                    <a:ext uri="{9D8B030D-6E8A-4147-A177-3AD203B41FA5}">
                      <a16:colId xmlns:a16="http://schemas.microsoft.com/office/drawing/2014/main" val="785375858"/>
                    </a:ext>
                  </a:extLst>
                </a:gridCol>
                <a:gridCol w="1002353">
                  <a:extLst>
                    <a:ext uri="{9D8B030D-6E8A-4147-A177-3AD203B41FA5}">
                      <a16:colId xmlns:a16="http://schemas.microsoft.com/office/drawing/2014/main" val="782531643"/>
                    </a:ext>
                  </a:extLst>
                </a:gridCol>
                <a:gridCol w="737110">
                  <a:extLst>
                    <a:ext uri="{9D8B030D-6E8A-4147-A177-3AD203B41FA5}">
                      <a16:colId xmlns:a16="http://schemas.microsoft.com/office/drawing/2014/main" val="1746647041"/>
                    </a:ext>
                  </a:extLst>
                </a:gridCol>
              </a:tblGrid>
              <a:tr h="637858">
                <a:tc>
                  <a:txBody>
                    <a:bodyPr/>
                    <a:lstStyle/>
                    <a:p>
                      <a:endParaRPr lang="en-US" sz="1200" i="1" dirty="0"/>
                    </a:p>
                  </a:txBody>
                  <a:tcPr marL="76200" marR="76200" marT="38100" marB="38100"/>
                </a:tc>
                <a:tc>
                  <a:txBody>
                    <a:bodyPr/>
                    <a:lstStyle/>
                    <a:p>
                      <a:pPr algn="ctr"/>
                      <a:r>
                        <a:rPr lang="en-US" sz="1200" i="1" dirty="0"/>
                        <a:t>Dry Mass/Fuel</a:t>
                      </a:r>
                    </a:p>
                    <a:p>
                      <a:pPr algn="ctr"/>
                      <a:r>
                        <a:rPr lang="en-US" sz="1200" i="1" dirty="0"/>
                        <a:t>kg</a:t>
                      </a:r>
                    </a:p>
                  </a:txBody>
                  <a:tcPr marL="76200" marR="76200" marT="38100" marB="38100"/>
                </a:tc>
                <a:tc>
                  <a:txBody>
                    <a:bodyPr/>
                    <a:lstStyle/>
                    <a:p>
                      <a:pPr algn="ctr"/>
                      <a:r>
                        <a:rPr lang="en-US" sz="1200" i="1" dirty="0"/>
                        <a:t>Load Power</a:t>
                      </a:r>
                    </a:p>
                    <a:p>
                      <a:pPr algn="ctr"/>
                      <a:r>
                        <a:rPr lang="en-US" sz="1200" i="1" dirty="0"/>
                        <a:t>W</a:t>
                      </a:r>
                    </a:p>
                  </a:txBody>
                  <a:tcPr marL="76200" marR="76200" marT="38100" marB="38100"/>
                </a:tc>
                <a:extLst>
                  <a:ext uri="{0D108BD9-81ED-4DB2-BD59-A6C34878D82A}">
                    <a16:rowId xmlns:a16="http://schemas.microsoft.com/office/drawing/2014/main" val="3072033186"/>
                  </a:ext>
                </a:extLst>
              </a:tr>
              <a:tr h="396178">
                <a:tc>
                  <a:txBody>
                    <a:bodyPr/>
                    <a:lstStyle/>
                    <a:p>
                      <a:r>
                        <a:rPr lang="en-US" sz="1200" b="1" i="1" dirty="0"/>
                        <a:t>SSG-1 SC</a:t>
                      </a:r>
                    </a:p>
                  </a:txBody>
                  <a:tcPr marL="76200" marR="76200" marT="38100" marB="38100"/>
                </a:tc>
                <a:tc>
                  <a:txBody>
                    <a:bodyPr/>
                    <a:lstStyle/>
                    <a:p>
                      <a:pPr algn="r"/>
                      <a:r>
                        <a:rPr lang="en-US" sz="1200" b="1" i="1" dirty="0"/>
                        <a:t>1142/184</a:t>
                      </a:r>
                    </a:p>
                  </a:txBody>
                  <a:tcPr marL="76200" marR="76200" marT="38100" marB="38100"/>
                </a:tc>
                <a:tc>
                  <a:txBody>
                    <a:bodyPr/>
                    <a:lstStyle/>
                    <a:p>
                      <a:pPr algn="r"/>
                      <a:r>
                        <a:rPr lang="en-US" sz="1200" b="1" i="1" dirty="0"/>
                        <a:t>437</a:t>
                      </a:r>
                    </a:p>
                  </a:txBody>
                  <a:tcPr marL="76200" marR="76200" marT="38100" marB="38100"/>
                </a:tc>
                <a:extLst>
                  <a:ext uri="{0D108BD9-81ED-4DB2-BD59-A6C34878D82A}">
                    <a16:rowId xmlns:a16="http://schemas.microsoft.com/office/drawing/2014/main" val="903450330"/>
                  </a:ext>
                </a:extLst>
              </a:tr>
              <a:tr h="313751">
                <a:tc>
                  <a:txBody>
                    <a:bodyPr/>
                    <a:lstStyle/>
                    <a:p>
                      <a:r>
                        <a:rPr lang="en-US" sz="1200" b="1" i="1" dirty="0"/>
                        <a:t>Payload</a:t>
                      </a:r>
                    </a:p>
                  </a:txBody>
                  <a:tcPr marL="76200" marR="76200" marT="38100" marB="38100"/>
                </a:tc>
                <a:tc>
                  <a:txBody>
                    <a:bodyPr/>
                    <a:lstStyle/>
                    <a:p>
                      <a:pPr algn="r"/>
                      <a:endParaRPr lang="en-US" sz="1200" b="1" i="1" dirty="0"/>
                    </a:p>
                  </a:txBody>
                  <a:tcPr marL="76200" marR="76200" marT="38100" marB="38100"/>
                </a:tc>
                <a:tc>
                  <a:txBody>
                    <a:bodyPr/>
                    <a:lstStyle/>
                    <a:p>
                      <a:pPr algn="r"/>
                      <a:endParaRPr lang="en-US" sz="1200" b="1" i="1" dirty="0"/>
                    </a:p>
                  </a:txBody>
                  <a:tcPr marL="76200" marR="76200" marT="38100" marB="38100"/>
                </a:tc>
                <a:extLst>
                  <a:ext uri="{0D108BD9-81ED-4DB2-BD59-A6C34878D82A}">
                    <a16:rowId xmlns:a16="http://schemas.microsoft.com/office/drawing/2014/main" val="3481801033"/>
                  </a:ext>
                </a:extLst>
              </a:tr>
              <a:tr h="313751">
                <a:tc>
                  <a:txBody>
                    <a:bodyPr/>
                    <a:lstStyle/>
                    <a:p>
                      <a:r>
                        <a:rPr lang="en-US" sz="1200" i="1" dirty="0"/>
                        <a:t>Lidar05</a:t>
                      </a:r>
                    </a:p>
                  </a:txBody>
                  <a:tcPr marL="76200" marR="76200" marT="38100" marB="38100"/>
                </a:tc>
                <a:tc>
                  <a:txBody>
                    <a:bodyPr/>
                    <a:lstStyle/>
                    <a:p>
                      <a:pPr algn="r"/>
                      <a:r>
                        <a:rPr lang="en-US" sz="1200" i="1" dirty="0"/>
                        <a:t>435.3</a:t>
                      </a:r>
                    </a:p>
                  </a:txBody>
                  <a:tcPr marL="76200" marR="76200" marT="38100" marB="38100"/>
                </a:tc>
                <a:tc>
                  <a:txBody>
                    <a:bodyPr/>
                    <a:lstStyle/>
                    <a:p>
                      <a:pPr algn="r"/>
                      <a:r>
                        <a:rPr lang="en-US" sz="1200" i="1" dirty="0"/>
                        <a:t>643.5</a:t>
                      </a:r>
                    </a:p>
                  </a:txBody>
                  <a:tcPr marL="76200" marR="76200" marT="38100" marB="38100"/>
                </a:tc>
                <a:extLst>
                  <a:ext uri="{0D108BD9-81ED-4DB2-BD59-A6C34878D82A}">
                    <a16:rowId xmlns:a16="http://schemas.microsoft.com/office/drawing/2014/main" val="1853894492"/>
                  </a:ext>
                </a:extLst>
              </a:tr>
              <a:tr h="313751">
                <a:tc>
                  <a:txBody>
                    <a:bodyPr/>
                    <a:lstStyle/>
                    <a:p>
                      <a:r>
                        <a:rPr lang="en-US" sz="1200" i="1" dirty="0"/>
                        <a:t>Polar07</a:t>
                      </a:r>
                    </a:p>
                  </a:txBody>
                  <a:tcPr marL="76200" marR="76200" marT="38100" marB="38100"/>
                </a:tc>
                <a:tc>
                  <a:txBody>
                    <a:bodyPr/>
                    <a:lstStyle/>
                    <a:p>
                      <a:pPr algn="r"/>
                      <a:r>
                        <a:rPr lang="en-US" sz="1200" i="1" dirty="0"/>
                        <a:t>61.1</a:t>
                      </a:r>
                    </a:p>
                  </a:txBody>
                  <a:tcPr marL="76200" marR="76200" marT="38100" marB="38100"/>
                </a:tc>
                <a:tc>
                  <a:txBody>
                    <a:bodyPr/>
                    <a:lstStyle/>
                    <a:p>
                      <a:pPr algn="r"/>
                      <a:r>
                        <a:rPr lang="en-US" sz="1200" i="1" dirty="0"/>
                        <a:t>59.8</a:t>
                      </a:r>
                    </a:p>
                  </a:txBody>
                  <a:tcPr marL="76200" marR="76200" marT="38100" marB="38100"/>
                </a:tc>
                <a:extLst>
                  <a:ext uri="{0D108BD9-81ED-4DB2-BD59-A6C34878D82A}">
                    <a16:rowId xmlns:a16="http://schemas.microsoft.com/office/drawing/2014/main" val="1309748896"/>
                  </a:ext>
                </a:extLst>
              </a:tr>
              <a:tr h="313751">
                <a:tc>
                  <a:txBody>
                    <a:bodyPr/>
                    <a:lstStyle/>
                    <a:p>
                      <a:r>
                        <a:rPr lang="en-US" sz="1200" i="1" dirty="0"/>
                        <a:t>Spec03</a:t>
                      </a:r>
                    </a:p>
                  </a:txBody>
                  <a:tcPr marL="76200" marR="76200" marT="38100" marB="38100"/>
                </a:tc>
                <a:tc>
                  <a:txBody>
                    <a:bodyPr/>
                    <a:lstStyle/>
                    <a:p>
                      <a:pPr algn="r"/>
                      <a:r>
                        <a:rPr lang="en-US" sz="1200" i="1" dirty="0"/>
                        <a:t>22.8</a:t>
                      </a:r>
                    </a:p>
                  </a:txBody>
                  <a:tcPr marL="76200" marR="76200" marT="38100" marB="38100"/>
                </a:tc>
                <a:tc>
                  <a:txBody>
                    <a:bodyPr/>
                    <a:lstStyle/>
                    <a:p>
                      <a:pPr algn="r"/>
                      <a:r>
                        <a:rPr lang="en-US" sz="1200" i="1" dirty="0"/>
                        <a:t>43.9</a:t>
                      </a:r>
                    </a:p>
                  </a:txBody>
                  <a:tcPr marL="76200" marR="76200" marT="38100" marB="38100"/>
                </a:tc>
                <a:extLst>
                  <a:ext uri="{0D108BD9-81ED-4DB2-BD59-A6C34878D82A}">
                    <a16:rowId xmlns:a16="http://schemas.microsoft.com/office/drawing/2014/main" val="4098368196"/>
                  </a:ext>
                </a:extLst>
              </a:tr>
              <a:tr h="313751">
                <a:tc>
                  <a:txBody>
                    <a:bodyPr/>
                    <a:lstStyle/>
                    <a:p>
                      <a:r>
                        <a:rPr lang="en-US" sz="1200" b="1" i="1" dirty="0"/>
                        <a:t>Total P/L</a:t>
                      </a:r>
                    </a:p>
                  </a:txBody>
                  <a:tcPr marL="76200" marR="76200" marT="38100" marB="38100"/>
                </a:tc>
                <a:tc>
                  <a:txBody>
                    <a:bodyPr/>
                    <a:lstStyle/>
                    <a:p>
                      <a:pPr algn="r"/>
                      <a:r>
                        <a:rPr lang="en-US" sz="1200" b="1" i="1" dirty="0"/>
                        <a:t>519.2</a:t>
                      </a:r>
                    </a:p>
                  </a:txBody>
                  <a:tcPr marL="76200" marR="76200" marT="38100" marB="38100"/>
                </a:tc>
                <a:tc>
                  <a:txBody>
                    <a:bodyPr/>
                    <a:lstStyle/>
                    <a:p>
                      <a:pPr algn="r"/>
                      <a:r>
                        <a:rPr lang="en-US" sz="1200" b="1" i="1" dirty="0"/>
                        <a:t>747.2</a:t>
                      </a:r>
                    </a:p>
                  </a:txBody>
                  <a:tcPr marL="76200" marR="76200" marT="38100" marB="38100"/>
                </a:tc>
                <a:extLst>
                  <a:ext uri="{0D108BD9-81ED-4DB2-BD59-A6C34878D82A}">
                    <a16:rowId xmlns:a16="http://schemas.microsoft.com/office/drawing/2014/main" val="1898959779"/>
                  </a:ext>
                </a:extLst>
              </a:tr>
            </a:tbl>
          </a:graphicData>
        </a:graphic>
      </p:graphicFrame>
      <p:sp>
        <p:nvSpPr>
          <p:cNvPr id="7" name="TextBox 6">
            <a:extLst>
              <a:ext uri="{FF2B5EF4-FFF2-40B4-BE49-F238E27FC236}">
                <a16:creationId xmlns:a16="http://schemas.microsoft.com/office/drawing/2014/main" id="{DD335108-3259-4EA7-9E6B-8DE734D832D9}"/>
              </a:ext>
            </a:extLst>
          </p:cNvPr>
          <p:cNvSpPr txBox="1"/>
          <p:nvPr/>
        </p:nvSpPr>
        <p:spPr>
          <a:xfrm>
            <a:off x="107175" y="4578050"/>
            <a:ext cx="3248453" cy="1888146"/>
          </a:xfrm>
          <a:prstGeom prst="rect">
            <a:avLst/>
          </a:prstGeom>
          <a:noFill/>
        </p:spPr>
        <p:txBody>
          <a:bodyPr wrap="none" rtlCol="0">
            <a:spAutoFit/>
          </a:bodyPr>
          <a:lstStyle/>
          <a:p>
            <a:pPr algn="l" defTabSz="560961" fontAlgn="auto">
              <a:spcBef>
                <a:spcPts val="0"/>
              </a:spcBef>
              <a:spcAft>
                <a:spcPts val="0"/>
              </a:spcAft>
            </a:pPr>
            <a:r>
              <a:rPr lang="en-US" sz="1667" i="1" dirty="0">
                <a:solidFill>
                  <a:prstClr val="black"/>
                </a:solidFill>
                <a:latin typeface="Calibri" panose="020F0502020204030204"/>
                <a:ea typeface="+mn-ea"/>
                <a:cs typeface="+mn-cs"/>
              </a:rPr>
              <a:t>Payload &amp; SC:  $307-$445M</a:t>
            </a:r>
          </a:p>
          <a:p>
            <a:pPr algn="l" defTabSz="560961" fontAlgn="auto">
              <a:spcBef>
                <a:spcPts val="0"/>
              </a:spcBef>
              <a:spcAft>
                <a:spcPts val="0"/>
              </a:spcAft>
            </a:pPr>
            <a:endParaRPr lang="en-US" sz="1667" i="1" dirty="0">
              <a:solidFill>
                <a:prstClr val="black"/>
              </a:solidFill>
              <a:latin typeface="Calibri" panose="020F0502020204030204"/>
              <a:ea typeface="+mn-ea"/>
              <a:cs typeface="+mn-cs"/>
            </a:endParaRP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a:p>
            <a:pPr algn="l" defTabSz="560961" fontAlgn="auto">
              <a:spcBef>
                <a:spcPts val="0"/>
              </a:spcBef>
              <a:spcAft>
                <a:spcPts val="0"/>
              </a:spcAft>
            </a:pPr>
            <a:r>
              <a:rPr lang="en-US" sz="1667" b="0" i="1" dirty="0">
                <a:solidFill>
                  <a:prstClr val="black"/>
                </a:solidFill>
                <a:latin typeface="Calibri" panose="020F0502020204030204"/>
                <a:ea typeface="+mn-ea"/>
                <a:cs typeface="+mn-cs"/>
              </a:rPr>
              <a:t>Launch Options:  ACCP SSP1 &amp; SSP2</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Share Ride on ESPA Grande in</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Falcon 9 to 65 deg Polar Orbit</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p:txBody>
      </p:sp>
      <p:pic>
        <p:nvPicPr>
          <p:cNvPr id="6" name="Picture 5">
            <a:extLst>
              <a:ext uri="{FF2B5EF4-FFF2-40B4-BE49-F238E27FC236}">
                <a16:creationId xmlns:a16="http://schemas.microsoft.com/office/drawing/2014/main" id="{8D63F789-7699-4E81-BB5E-1ECFAC96671C}"/>
              </a:ext>
            </a:extLst>
          </p:cNvPr>
          <p:cNvPicPr>
            <a:picLocks noChangeAspect="1"/>
          </p:cNvPicPr>
          <p:nvPr/>
        </p:nvPicPr>
        <p:blipFill>
          <a:blip r:embed="rId2"/>
          <a:stretch>
            <a:fillRect/>
          </a:stretch>
        </p:blipFill>
        <p:spPr>
          <a:xfrm>
            <a:off x="-14305" y="1040066"/>
            <a:ext cx="4271678" cy="2927614"/>
          </a:xfrm>
          <a:prstGeom prst="rect">
            <a:avLst/>
          </a:prstGeom>
        </p:spPr>
      </p:pic>
      <p:pic>
        <p:nvPicPr>
          <p:cNvPr id="10" name="Picture 9">
            <a:extLst>
              <a:ext uri="{FF2B5EF4-FFF2-40B4-BE49-F238E27FC236}">
                <a16:creationId xmlns:a16="http://schemas.microsoft.com/office/drawing/2014/main" id="{F799704F-0751-49AE-8875-50E80DA07CB7}"/>
              </a:ext>
            </a:extLst>
          </p:cNvPr>
          <p:cNvPicPr>
            <a:picLocks noChangeAspect="1"/>
          </p:cNvPicPr>
          <p:nvPr/>
        </p:nvPicPr>
        <p:blipFill>
          <a:blip r:embed="rId3"/>
          <a:stretch>
            <a:fillRect/>
          </a:stretch>
        </p:blipFill>
        <p:spPr>
          <a:xfrm>
            <a:off x="4383674" y="2503872"/>
            <a:ext cx="1531938" cy="3825875"/>
          </a:xfrm>
          <a:prstGeom prst="rect">
            <a:avLst/>
          </a:prstGeom>
        </p:spPr>
      </p:pic>
      <p:sp>
        <p:nvSpPr>
          <p:cNvPr id="8" name="TextBox 7">
            <a:extLst>
              <a:ext uri="{FF2B5EF4-FFF2-40B4-BE49-F238E27FC236}">
                <a16:creationId xmlns:a16="http://schemas.microsoft.com/office/drawing/2014/main" id="{8922CCD8-BF53-45EF-B93E-EB5CFFF24830}"/>
              </a:ext>
            </a:extLst>
          </p:cNvPr>
          <p:cNvSpPr txBox="1"/>
          <p:nvPr/>
        </p:nvSpPr>
        <p:spPr>
          <a:xfrm>
            <a:off x="6970141" y="4161269"/>
            <a:ext cx="4925526" cy="432106"/>
          </a:xfrm>
          <a:prstGeom prst="rect">
            <a:avLst/>
          </a:prstGeom>
          <a:noFill/>
        </p:spPr>
        <p:txBody>
          <a:bodyPr wrap="squar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Total </a:t>
            </a:r>
            <a:r>
              <a:rPr lang="en-US" sz="2208" b="0" dirty="0" err="1">
                <a:solidFill>
                  <a:prstClr val="black"/>
                </a:solidFill>
                <a:latin typeface="Calibri" panose="020F0502020204030204"/>
                <a:ea typeface="+mn-ea"/>
                <a:cs typeface="+mn-cs"/>
              </a:rPr>
              <a:t>Obs</a:t>
            </a:r>
            <a:r>
              <a:rPr lang="en-US" sz="2208" b="0" dirty="0">
                <a:solidFill>
                  <a:prstClr val="black"/>
                </a:solidFill>
                <a:latin typeface="Calibri" panose="020F0502020204030204"/>
                <a:ea typeface="+mn-ea"/>
                <a:cs typeface="+mn-cs"/>
              </a:rPr>
              <a:t> Mass=1845.2kg; </a:t>
            </a:r>
            <a:r>
              <a:rPr lang="en-US" sz="2208" b="0" dirty="0" err="1">
                <a:solidFill>
                  <a:prstClr val="black"/>
                </a:solidFill>
                <a:latin typeface="Calibri" panose="020F0502020204030204"/>
                <a:ea typeface="+mn-ea"/>
                <a:cs typeface="+mn-cs"/>
              </a:rPr>
              <a:t>Pwr</a:t>
            </a:r>
            <a:r>
              <a:rPr lang="en-US" sz="2208" b="0" dirty="0">
                <a:solidFill>
                  <a:prstClr val="black"/>
                </a:solidFill>
                <a:latin typeface="Calibri" panose="020F0502020204030204"/>
                <a:ea typeface="+mn-ea"/>
                <a:cs typeface="+mn-cs"/>
              </a:rPr>
              <a:t>=1184.8W</a:t>
            </a:r>
          </a:p>
        </p:txBody>
      </p:sp>
    </p:spTree>
    <p:extLst>
      <p:ext uri="{BB962C8B-B14F-4D97-AF65-F5344CB8AC3E}">
        <p14:creationId xmlns:p14="http://schemas.microsoft.com/office/powerpoint/2010/main" val="11477746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F99735F-4B3C-4CEA-A07B-2E69B36C98C7}"/>
              </a:ext>
            </a:extLst>
          </p:cNvPr>
          <p:cNvPicPr>
            <a:picLocks noChangeAspect="1"/>
          </p:cNvPicPr>
          <p:nvPr/>
        </p:nvPicPr>
        <p:blipFill>
          <a:blip r:embed="rId2"/>
          <a:stretch>
            <a:fillRect/>
          </a:stretch>
        </p:blipFill>
        <p:spPr>
          <a:xfrm>
            <a:off x="4167045" y="3500701"/>
            <a:ext cx="4271678" cy="2927614"/>
          </a:xfrm>
          <a:prstGeom prst="rect">
            <a:avLst/>
          </a:prstGeom>
        </p:spPr>
      </p:pic>
      <p:sp>
        <p:nvSpPr>
          <p:cNvPr id="2" name="Title 1"/>
          <p:cNvSpPr>
            <a:spLocks noGrp="1"/>
          </p:cNvSpPr>
          <p:nvPr>
            <p:ph type="title" idx="4294967295"/>
          </p:nvPr>
        </p:nvSpPr>
        <p:spPr>
          <a:xfrm>
            <a:off x="4245806" y="39856"/>
            <a:ext cx="2467313" cy="759944"/>
          </a:xfrm>
          <a:solidFill>
            <a:schemeClr val="tx1">
              <a:alpha val="71000"/>
            </a:schemeClr>
          </a:solidFill>
        </p:spPr>
        <p:txBody>
          <a:bodyPr>
            <a:normAutofit fontScale="90000"/>
          </a:bodyPr>
          <a:lstStyle/>
          <a:p>
            <a:pPr lvl="0"/>
            <a:r>
              <a:rPr lang="en-US" dirty="0"/>
              <a:t>8K SSP-1</a:t>
            </a:r>
            <a:br>
              <a:rPr lang="en-US" dirty="0"/>
            </a:br>
            <a:r>
              <a:rPr lang="en-US" dirty="0"/>
              <a:t>Instruments</a:t>
            </a:r>
          </a:p>
        </p:txBody>
      </p:sp>
      <p:sp>
        <p:nvSpPr>
          <p:cNvPr id="33" name="TextBox 32">
            <a:extLst>
              <a:ext uri="{FF2B5EF4-FFF2-40B4-BE49-F238E27FC236}">
                <a16:creationId xmlns:a16="http://schemas.microsoft.com/office/drawing/2014/main" id="{63C936FA-3A03-406B-BD92-6B9DF8A44147}"/>
              </a:ext>
            </a:extLst>
          </p:cNvPr>
          <p:cNvSpPr txBox="1"/>
          <p:nvPr/>
        </p:nvSpPr>
        <p:spPr>
          <a:xfrm>
            <a:off x="4908025" y="2654315"/>
            <a:ext cx="1440907" cy="861967"/>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450km</a:t>
            </a:r>
          </a:p>
          <a:p>
            <a:pPr algn="l" defTabSz="560961" fontAlgn="auto">
              <a:spcBef>
                <a:spcPts val="0"/>
              </a:spcBef>
              <a:spcAft>
                <a:spcPts val="0"/>
              </a:spcAft>
            </a:pPr>
            <a:r>
              <a:rPr lang="en-US" sz="1667" b="0" dirty="0">
                <a:solidFill>
                  <a:prstClr val="black"/>
                </a:solidFill>
                <a:latin typeface="Calibri" panose="020F0502020204030204"/>
                <a:ea typeface="+mn-ea"/>
                <a:cs typeface="+mn-cs"/>
              </a:rPr>
              <a:t>Polar Sun Sync</a:t>
            </a:r>
          </a:p>
          <a:p>
            <a:pPr algn="l" defTabSz="560961" fontAlgn="auto">
              <a:spcBef>
                <a:spcPts val="0"/>
              </a:spcBef>
              <a:spcAft>
                <a:spcPts val="0"/>
              </a:spcAft>
            </a:pPr>
            <a:r>
              <a:rPr lang="en-US" sz="1667" b="0" dirty="0">
                <a:solidFill>
                  <a:prstClr val="black"/>
                </a:solidFill>
                <a:latin typeface="Calibri" panose="020F0502020204030204"/>
                <a:ea typeface="+mn-ea"/>
                <a:cs typeface="+mn-cs"/>
              </a:rPr>
              <a:t>1:30p.m.</a:t>
            </a:r>
          </a:p>
        </p:txBody>
      </p:sp>
      <p:sp>
        <p:nvSpPr>
          <p:cNvPr id="26" name="Arrow: Right 25">
            <a:extLst>
              <a:ext uri="{FF2B5EF4-FFF2-40B4-BE49-F238E27FC236}">
                <a16:creationId xmlns:a16="http://schemas.microsoft.com/office/drawing/2014/main" id="{09E85D60-C40D-4334-A4B5-03DD8997E794}"/>
              </a:ext>
            </a:extLst>
          </p:cNvPr>
          <p:cNvSpPr/>
          <p:nvPr/>
        </p:nvSpPr>
        <p:spPr>
          <a:xfrm rot="10800000">
            <a:off x="6989973" y="4219699"/>
            <a:ext cx="337506" cy="246467"/>
          </a:xfrm>
          <a:prstGeom prst="right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2208" b="0">
              <a:solidFill>
                <a:prstClr val="white"/>
              </a:solidFill>
              <a:latin typeface="Calibri" panose="020F0502020204030204"/>
            </a:endParaRPr>
          </a:p>
        </p:txBody>
      </p:sp>
      <p:pic>
        <p:nvPicPr>
          <p:cNvPr id="12" name="Picture 11">
            <a:extLst>
              <a:ext uri="{FF2B5EF4-FFF2-40B4-BE49-F238E27FC236}">
                <a16:creationId xmlns:a16="http://schemas.microsoft.com/office/drawing/2014/main" id="{42BBDB6B-F600-4236-B564-6FF17523A473}"/>
              </a:ext>
            </a:extLst>
          </p:cNvPr>
          <p:cNvPicPr>
            <a:picLocks noChangeAspect="1"/>
          </p:cNvPicPr>
          <p:nvPr/>
        </p:nvPicPr>
        <p:blipFill>
          <a:blip r:embed="rId3"/>
          <a:stretch>
            <a:fillRect/>
          </a:stretch>
        </p:blipFill>
        <p:spPr>
          <a:xfrm>
            <a:off x="422695" y="219018"/>
            <a:ext cx="3252375" cy="3341250"/>
          </a:xfrm>
          <a:prstGeom prst="rect">
            <a:avLst/>
          </a:prstGeom>
        </p:spPr>
      </p:pic>
      <p:pic>
        <p:nvPicPr>
          <p:cNvPr id="5" name="Picture 4">
            <a:extLst>
              <a:ext uri="{FF2B5EF4-FFF2-40B4-BE49-F238E27FC236}">
                <a16:creationId xmlns:a16="http://schemas.microsoft.com/office/drawing/2014/main" id="{6969EF4E-F017-4E5A-894A-7BBC79AD20DC}"/>
              </a:ext>
            </a:extLst>
          </p:cNvPr>
          <p:cNvPicPr>
            <a:picLocks noChangeAspect="1"/>
          </p:cNvPicPr>
          <p:nvPr/>
        </p:nvPicPr>
        <p:blipFill>
          <a:blip r:embed="rId4"/>
          <a:stretch>
            <a:fillRect/>
          </a:stretch>
        </p:blipFill>
        <p:spPr>
          <a:xfrm>
            <a:off x="1007840" y="4060944"/>
            <a:ext cx="2667231" cy="2143946"/>
          </a:xfrm>
          <a:prstGeom prst="rect">
            <a:avLst/>
          </a:prstGeom>
        </p:spPr>
      </p:pic>
      <p:pic>
        <p:nvPicPr>
          <p:cNvPr id="14" name="Picture 13">
            <a:extLst>
              <a:ext uri="{FF2B5EF4-FFF2-40B4-BE49-F238E27FC236}">
                <a16:creationId xmlns:a16="http://schemas.microsoft.com/office/drawing/2014/main" id="{FFE62376-6A5B-4A10-9A62-1651C20933CF}"/>
              </a:ext>
            </a:extLst>
          </p:cNvPr>
          <p:cNvPicPr>
            <a:picLocks noChangeAspect="1"/>
          </p:cNvPicPr>
          <p:nvPr/>
        </p:nvPicPr>
        <p:blipFill>
          <a:blip r:embed="rId5"/>
          <a:stretch>
            <a:fillRect/>
          </a:stretch>
        </p:blipFill>
        <p:spPr>
          <a:xfrm>
            <a:off x="6913711" y="176466"/>
            <a:ext cx="4855594" cy="3180833"/>
          </a:xfrm>
          <a:prstGeom prst="rect">
            <a:avLst/>
          </a:prstGeom>
        </p:spPr>
      </p:pic>
      <p:sp>
        <p:nvSpPr>
          <p:cNvPr id="16" name="TextBox 15">
            <a:extLst>
              <a:ext uri="{FF2B5EF4-FFF2-40B4-BE49-F238E27FC236}">
                <a16:creationId xmlns:a16="http://schemas.microsoft.com/office/drawing/2014/main" id="{0F82F6B4-CA02-487F-8D26-02C344CF6B3A}"/>
              </a:ext>
            </a:extLst>
          </p:cNvPr>
          <p:cNvSpPr txBox="1"/>
          <p:nvPr/>
        </p:nvSpPr>
        <p:spPr>
          <a:xfrm>
            <a:off x="6913711" y="3588116"/>
            <a:ext cx="1055097"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Lidar05</a:t>
            </a:r>
          </a:p>
        </p:txBody>
      </p:sp>
      <p:sp>
        <p:nvSpPr>
          <p:cNvPr id="17" name="TextBox 16">
            <a:extLst>
              <a:ext uri="{FF2B5EF4-FFF2-40B4-BE49-F238E27FC236}">
                <a16:creationId xmlns:a16="http://schemas.microsoft.com/office/drawing/2014/main" id="{3D6CCBD3-C544-4C65-8DB5-F9BE547E9661}"/>
              </a:ext>
            </a:extLst>
          </p:cNvPr>
          <p:cNvSpPr txBox="1"/>
          <p:nvPr/>
        </p:nvSpPr>
        <p:spPr>
          <a:xfrm>
            <a:off x="5202028" y="3802919"/>
            <a:ext cx="1081002"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Polar07</a:t>
            </a:r>
          </a:p>
        </p:txBody>
      </p:sp>
      <p:sp>
        <p:nvSpPr>
          <p:cNvPr id="18" name="TextBox 17">
            <a:extLst>
              <a:ext uri="{FF2B5EF4-FFF2-40B4-BE49-F238E27FC236}">
                <a16:creationId xmlns:a16="http://schemas.microsoft.com/office/drawing/2014/main" id="{66C9E2A0-5AE9-4A14-8B2D-B7FCD43D35A2}"/>
              </a:ext>
            </a:extLst>
          </p:cNvPr>
          <p:cNvSpPr txBox="1"/>
          <p:nvPr/>
        </p:nvSpPr>
        <p:spPr>
          <a:xfrm>
            <a:off x="5571818" y="3560268"/>
            <a:ext cx="1019831"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Spec03</a:t>
            </a:r>
          </a:p>
        </p:txBody>
      </p:sp>
      <p:sp>
        <p:nvSpPr>
          <p:cNvPr id="6" name="TextBox 5">
            <a:extLst>
              <a:ext uri="{FF2B5EF4-FFF2-40B4-BE49-F238E27FC236}">
                <a16:creationId xmlns:a16="http://schemas.microsoft.com/office/drawing/2014/main" id="{8CE6FA10-1D5D-40EF-80D1-020A5EA31434}"/>
              </a:ext>
            </a:extLst>
          </p:cNvPr>
          <p:cNvSpPr txBox="1"/>
          <p:nvPr/>
        </p:nvSpPr>
        <p:spPr>
          <a:xfrm>
            <a:off x="8763000" y="4342933"/>
            <a:ext cx="2242922" cy="1111651"/>
          </a:xfrm>
          <a:prstGeom prst="rect">
            <a:avLst/>
          </a:prstGeom>
          <a:noFill/>
        </p:spPr>
        <p:txBody>
          <a:bodyPr wrap="non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Need picture</a:t>
            </a:r>
          </a:p>
          <a:p>
            <a:pPr algn="l" defTabSz="560961" fontAlgn="auto">
              <a:spcBef>
                <a:spcPts val="0"/>
              </a:spcBef>
              <a:spcAft>
                <a:spcPts val="0"/>
              </a:spcAft>
            </a:pPr>
            <a:r>
              <a:rPr lang="en-US" sz="2208" b="0" dirty="0">
                <a:solidFill>
                  <a:prstClr val="black"/>
                </a:solidFill>
                <a:latin typeface="Calibri" panose="020F0502020204030204"/>
                <a:ea typeface="+mn-ea"/>
                <a:cs typeface="+mn-cs"/>
              </a:rPr>
              <a:t>that better shows</a:t>
            </a:r>
          </a:p>
          <a:p>
            <a:pPr algn="l" defTabSz="560961" fontAlgn="auto">
              <a:spcBef>
                <a:spcPts val="0"/>
              </a:spcBef>
              <a:spcAft>
                <a:spcPts val="0"/>
              </a:spcAft>
            </a:pPr>
            <a:r>
              <a:rPr lang="en-US" sz="2208" b="0" dirty="0">
                <a:solidFill>
                  <a:prstClr val="black"/>
                </a:solidFill>
                <a:latin typeface="Calibri" panose="020F0502020204030204"/>
                <a:ea typeface="+mn-ea"/>
                <a:cs typeface="+mn-cs"/>
              </a:rPr>
              <a:t>Instrument layout</a:t>
            </a:r>
          </a:p>
        </p:txBody>
      </p:sp>
    </p:spTree>
    <p:extLst>
      <p:ext uri="{BB962C8B-B14F-4D97-AF65-F5344CB8AC3E}">
        <p14:creationId xmlns:p14="http://schemas.microsoft.com/office/powerpoint/2010/main" val="42134564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880"/>
            <a:ext cx="12192000" cy="1052945"/>
          </a:xfrm>
        </p:spPr>
        <p:txBody>
          <a:bodyPr/>
          <a:lstStyle/>
          <a:p>
            <a:pPr lvl="0"/>
            <a:r>
              <a:rPr lang="en-US" dirty="0"/>
              <a:t>Architecture 8K SSP-2 Fact Sheet</a:t>
            </a:r>
          </a:p>
        </p:txBody>
      </p:sp>
      <p:graphicFrame>
        <p:nvGraphicFramePr>
          <p:cNvPr id="9" name="Table 8">
            <a:extLst>
              <a:ext uri="{FF2B5EF4-FFF2-40B4-BE49-F238E27FC236}">
                <a16:creationId xmlns:a16="http://schemas.microsoft.com/office/drawing/2014/main" id="{CA4FA9E0-8487-4519-857F-DA0BD5F7BA5C}"/>
              </a:ext>
            </a:extLst>
          </p:cNvPr>
          <p:cNvGraphicFramePr>
            <a:graphicFrameLocks noGrp="1"/>
          </p:cNvGraphicFramePr>
          <p:nvPr/>
        </p:nvGraphicFramePr>
        <p:xfrm>
          <a:off x="7841078" y="1441409"/>
          <a:ext cx="2636421" cy="2101820"/>
        </p:xfrm>
        <a:graphic>
          <a:graphicData uri="http://schemas.openxmlformats.org/drawingml/2006/table">
            <a:tbl>
              <a:tblPr firstRow="1" bandRow="1">
                <a:tableStyleId>{5C22544A-7EE6-4342-B048-85BDC9FD1C3A}</a:tableStyleId>
              </a:tblPr>
              <a:tblGrid>
                <a:gridCol w="831523">
                  <a:extLst>
                    <a:ext uri="{9D8B030D-6E8A-4147-A177-3AD203B41FA5}">
                      <a16:colId xmlns:a16="http://schemas.microsoft.com/office/drawing/2014/main" val="785375858"/>
                    </a:ext>
                  </a:extLst>
                </a:gridCol>
                <a:gridCol w="1071584">
                  <a:extLst>
                    <a:ext uri="{9D8B030D-6E8A-4147-A177-3AD203B41FA5}">
                      <a16:colId xmlns:a16="http://schemas.microsoft.com/office/drawing/2014/main" val="782531643"/>
                    </a:ext>
                  </a:extLst>
                </a:gridCol>
                <a:gridCol w="733314">
                  <a:extLst>
                    <a:ext uri="{9D8B030D-6E8A-4147-A177-3AD203B41FA5}">
                      <a16:colId xmlns:a16="http://schemas.microsoft.com/office/drawing/2014/main" val="1746647041"/>
                    </a:ext>
                  </a:extLst>
                </a:gridCol>
              </a:tblGrid>
              <a:tr h="450638">
                <a:tc>
                  <a:txBody>
                    <a:bodyPr/>
                    <a:lstStyle/>
                    <a:p>
                      <a:endParaRPr lang="en-US" sz="1200" i="1" dirty="0"/>
                    </a:p>
                  </a:txBody>
                  <a:tcPr marL="76200" marR="76200" marT="38100" marB="38100"/>
                </a:tc>
                <a:tc>
                  <a:txBody>
                    <a:bodyPr/>
                    <a:lstStyle/>
                    <a:p>
                      <a:pPr algn="ctr"/>
                      <a:r>
                        <a:rPr lang="en-US" sz="1200" i="1" dirty="0"/>
                        <a:t>Dry Mass/Fuel</a:t>
                      </a:r>
                    </a:p>
                  </a:txBody>
                  <a:tcPr marL="76200" marR="76200" marT="38100" marB="38100"/>
                </a:tc>
                <a:tc>
                  <a:txBody>
                    <a:bodyPr/>
                    <a:lstStyle/>
                    <a:p>
                      <a:pPr algn="ctr"/>
                      <a:r>
                        <a:rPr lang="en-US" sz="1200" i="1" dirty="0"/>
                        <a:t>Load Power</a:t>
                      </a:r>
                    </a:p>
                  </a:txBody>
                  <a:tcPr marL="76200" marR="76200" marT="38100" marB="38100"/>
                </a:tc>
                <a:extLst>
                  <a:ext uri="{0D108BD9-81ED-4DB2-BD59-A6C34878D82A}">
                    <a16:rowId xmlns:a16="http://schemas.microsoft.com/office/drawing/2014/main" val="3072033186"/>
                  </a:ext>
                </a:extLst>
              </a:tr>
              <a:tr h="396178">
                <a:tc>
                  <a:txBody>
                    <a:bodyPr/>
                    <a:lstStyle/>
                    <a:p>
                      <a:r>
                        <a:rPr lang="en-US" sz="1200" b="1" i="1" dirty="0"/>
                        <a:t>SSP-2 SC</a:t>
                      </a:r>
                    </a:p>
                  </a:txBody>
                  <a:tcPr marL="76200" marR="76200" marT="38100" marB="38100"/>
                </a:tc>
                <a:tc>
                  <a:txBody>
                    <a:bodyPr/>
                    <a:lstStyle/>
                    <a:p>
                      <a:pPr algn="r"/>
                      <a:r>
                        <a:rPr lang="en-US" sz="1200" b="1" i="1" dirty="0"/>
                        <a:t>256/51</a:t>
                      </a:r>
                    </a:p>
                  </a:txBody>
                  <a:tcPr marL="76200" marR="76200" marT="38100" marB="38100"/>
                </a:tc>
                <a:tc>
                  <a:txBody>
                    <a:bodyPr/>
                    <a:lstStyle/>
                    <a:p>
                      <a:pPr algn="r"/>
                      <a:r>
                        <a:rPr lang="en-US" sz="1200" b="1" i="1" dirty="0"/>
                        <a:t>157</a:t>
                      </a:r>
                    </a:p>
                  </a:txBody>
                  <a:tcPr marL="76200" marR="76200" marT="38100" marB="38100"/>
                </a:tc>
                <a:extLst>
                  <a:ext uri="{0D108BD9-81ED-4DB2-BD59-A6C34878D82A}">
                    <a16:rowId xmlns:a16="http://schemas.microsoft.com/office/drawing/2014/main" val="903450330"/>
                  </a:ext>
                </a:extLst>
              </a:tr>
              <a:tr h="313751">
                <a:tc>
                  <a:txBody>
                    <a:bodyPr/>
                    <a:lstStyle/>
                    <a:p>
                      <a:r>
                        <a:rPr lang="en-US" sz="1200" b="1" i="1" dirty="0"/>
                        <a:t>Payload</a:t>
                      </a:r>
                    </a:p>
                  </a:txBody>
                  <a:tcPr marL="76200" marR="76200" marT="38100" marB="38100"/>
                </a:tc>
                <a:tc>
                  <a:txBody>
                    <a:bodyPr/>
                    <a:lstStyle/>
                    <a:p>
                      <a:pPr algn="r"/>
                      <a:endParaRPr lang="en-US" sz="1200" b="1" i="1" dirty="0"/>
                    </a:p>
                  </a:txBody>
                  <a:tcPr marL="76200" marR="76200" marT="38100" marB="38100"/>
                </a:tc>
                <a:tc>
                  <a:txBody>
                    <a:bodyPr/>
                    <a:lstStyle/>
                    <a:p>
                      <a:pPr algn="r"/>
                      <a:endParaRPr lang="en-US" sz="1200" b="1" i="1" dirty="0"/>
                    </a:p>
                  </a:txBody>
                  <a:tcPr marL="76200" marR="76200" marT="38100" marB="38100"/>
                </a:tc>
                <a:extLst>
                  <a:ext uri="{0D108BD9-81ED-4DB2-BD59-A6C34878D82A}">
                    <a16:rowId xmlns:a16="http://schemas.microsoft.com/office/drawing/2014/main" val="3481801033"/>
                  </a:ext>
                </a:extLst>
              </a:tr>
              <a:tr h="313751">
                <a:tc>
                  <a:txBody>
                    <a:bodyPr/>
                    <a:lstStyle/>
                    <a:p>
                      <a:r>
                        <a:rPr lang="en-US" sz="1200" i="1" dirty="0"/>
                        <a:t>Radar13</a:t>
                      </a:r>
                    </a:p>
                  </a:txBody>
                  <a:tcPr marL="76200" marR="76200" marT="38100" marB="38100"/>
                </a:tc>
                <a:tc>
                  <a:txBody>
                    <a:bodyPr/>
                    <a:lstStyle/>
                    <a:p>
                      <a:pPr algn="r"/>
                      <a:r>
                        <a:rPr lang="en-US" sz="1200" i="1" dirty="0"/>
                        <a:t>44.2</a:t>
                      </a:r>
                    </a:p>
                  </a:txBody>
                  <a:tcPr marL="76200" marR="76200" marT="38100" marB="38100"/>
                </a:tc>
                <a:tc>
                  <a:txBody>
                    <a:bodyPr/>
                    <a:lstStyle/>
                    <a:p>
                      <a:pPr algn="r"/>
                      <a:r>
                        <a:rPr lang="en-US" sz="1200" i="1" dirty="0"/>
                        <a:t>78</a:t>
                      </a:r>
                    </a:p>
                  </a:txBody>
                  <a:tcPr marL="76200" marR="76200" marT="38100" marB="38100"/>
                </a:tc>
                <a:extLst>
                  <a:ext uri="{0D108BD9-81ED-4DB2-BD59-A6C34878D82A}">
                    <a16:rowId xmlns:a16="http://schemas.microsoft.com/office/drawing/2014/main" val="1853894492"/>
                  </a:ext>
                </a:extLst>
              </a:tr>
              <a:tr h="313751">
                <a:tc>
                  <a:txBody>
                    <a:bodyPr/>
                    <a:lstStyle/>
                    <a:p>
                      <a:r>
                        <a:rPr lang="en-US" sz="1200" i="1" dirty="0"/>
                        <a:t>Radio07</a:t>
                      </a:r>
                    </a:p>
                  </a:txBody>
                  <a:tcPr marL="76200" marR="76200" marT="38100" marB="38100"/>
                </a:tc>
                <a:tc>
                  <a:txBody>
                    <a:bodyPr/>
                    <a:lstStyle/>
                    <a:p>
                      <a:pPr algn="r"/>
                      <a:r>
                        <a:rPr lang="en-US" sz="1200" i="1" dirty="0"/>
                        <a:t>3.9</a:t>
                      </a:r>
                    </a:p>
                  </a:txBody>
                  <a:tcPr marL="76200" marR="76200" marT="38100" marB="38100"/>
                </a:tc>
                <a:tc>
                  <a:txBody>
                    <a:bodyPr/>
                    <a:lstStyle/>
                    <a:p>
                      <a:pPr algn="r"/>
                      <a:r>
                        <a:rPr lang="en-US" sz="1200" i="1" dirty="0"/>
                        <a:t>15.6</a:t>
                      </a:r>
                    </a:p>
                  </a:txBody>
                  <a:tcPr marL="76200" marR="76200" marT="38100" marB="38100"/>
                </a:tc>
                <a:extLst>
                  <a:ext uri="{0D108BD9-81ED-4DB2-BD59-A6C34878D82A}">
                    <a16:rowId xmlns:a16="http://schemas.microsoft.com/office/drawing/2014/main" val="1309748896"/>
                  </a:ext>
                </a:extLst>
              </a:tr>
              <a:tr h="313751">
                <a:tc>
                  <a:txBody>
                    <a:bodyPr/>
                    <a:lstStyle/>
                    <a:p>
                      <a:r>
                        <a:rPr lang="en-US" sz="1200" b="1" i="1" dirty="0"/>
                        <a:t>Total P/L</a:t>
                      </a:r>
                    </a:p>
                  </a:txBody>
                  <a:tcPr marL="76200" marR="76200" marT="38100" marB="38100"/>
                </a:tc>
                <a:tc>
                  <a:txBody>
                    <a:bodyPr/>
                    <a:lstStyle/>
                    <a:p>
                      <a:pPr algn="r"/>
                      <a:r>
                        <a:rPr lang="en-US" sz="1200" b="1" i="1" dirty="0"/>
                        <a:t>48.1</a:t>
                      </a:r>
                    </a:p>
                  </a:txBody>
                  <a:tcPr marL="76200" marR="76200" marT="38100" marB="38100"/>
                </a:tc>
                <a:tc>
                  <a:txBody>
                    <a:bodyPr/>
                    <a:lstStyle/>
                    <a:p>
                      <a:pPr algn="r"/>
                      <a:r>
                        <a:rPr lang="en-US" sz="1200" b="1" i="1" dirty="0"/>
                        <a:t>93.6</a:t>
                      </a:r>
                    </a:p>
                  </a:txBody>
                  <a:tcPr marL="76200" marR="76200" marT="38100" marB="38100"/>
                </a:tc>
                <a:extLst>
                  <a:ext uri="{0D108BD9-81ED-4DB2-BD59-A6C34878D82A}">
                    <a16:rowId xmlns:a16="http://schemas.microsoft.com/office/drawing/2014/main" val="1898959779"/>
                  </a:ext>
                </a:extLst>
              </a:tr>
            </a:tbl>
          </a:graphicData>
        </a:graphic>
      </p:graphicFrame>
      <p:sp>
        <p:nvSpPr>
          <p:cNvPr id="7" name="TextBox 6">
            <a:extLst>
              <a:ext uri="{FF2B5EF4-FFF2-40B4-BE49-F238E27FC236}">
                <a16:creationId xmlns:a16="http://schemas.microsoft.com/office/drawing/2014/main" id="{DD335108-3259-4EA7-9E6B-8DE734D832D9}"/>
              </a:ext>
            </a:extLst>
          </p:cNvPr>
          <p:cNvSpPr txBox="1"/>
          <p:nvPr/>
        </p:nvSpPr>
        <p:spPr>
          <a:xfrm>
            <a:off x="107174" y="4578050"/>
            <a:ext cx="3565848" cy="1631601"/>
          </a:xfrm>
          <a:prstGeom prst="rect">
            <a:avLst/>
          </a:prstGeom>
          <a:noFill/>
        </p:spPr>
        <p:txBody>
          <a:bodyPr wrap="none" rtlCol="0">
            <a:spAutoFit/>
          </a:bodyPr>
          <a:lstStyle/>
          <a:p>
            <a:pPr algn="l" defTabSz="560961" fontAlgn="auto">
              <a:spcBef>
                <a:spcPts val="0"/>
              </a:spcBef>
              <a:spcAft>
                <a:spcPts val="0"/>
              </a:spcAft>
            </a:pPr>
            <a:r>
              <a:rPr lang="en-US" sz="1667" i="1" dirty="0">
                <a:solidFill>
                  <a:prstClr val="black"/>
                </a:solidFill>
                <a:latin typeface="Calibri" panose="020F0502020204030204"/>
                <a:ea typeface="+mn-ea"/>
                <a:cs typeface="+mn-cs"/>
              </a:rPr>
              <a:t>Payload &amp; SC:  $101-$124M</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a:p>
            <a:pPr algn="l" defTabSz="560961" fontAlgn="auto">
              <a:spcBef>
                <a:spcPts val="0"/>
              </a:spcBef>
              <a:spcAft>
                <a:spcPts val="0"/>
              </a:spcAft>
            </a:pPr>
            <a:r>
              <a:rPr lang="en-US" sz="1667" b="0" i="1" dirty="0">
                <a:solidFill>
                  <a:prstClr val="black"/>
                </a:solidFill>
                <a:latin typeface="Calibri" panose="020F0502020204030204"/>
                <a:ea typeface="+mn-ea"/>
                <a:cs typeface="+mn-cs"/>
              </a:rPr>
              <a:t>Launch Options:  ACCP SSP-1 and SSP-2</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Share Ride on ESPA Grande in</a:t>
            </a:r>
          </a:p>
          <a:p>
            <a:pPr algn="l" defTabSz="560961" fontAlgn="auto">
              <a:spcBef>
                <a:spcPts val="0"/>
              </a:spcBef>
              <a:spcAft>
                <a:spcPts val="0"/>
              </a:spcAft>
            </a:pPr>
            <a:r>
              <a:rPr lang="en-US" sz="1667" b="0" i="1" dirty="0">
                <a:solidFill>
                  <a:prstClr val="black"/>
                </a:solidFill>
                <a:latin typeface="Calibri" panose="020F0502020204030204"/>
                <a:ea typeface="+mn-ea"/>
                <a:cs typeface="+mn-cs"/>
              </a:rPr>
              <a:t>Falcon 9 to 65 deg Inclined Orbit</a:t>
            </a:r>
          </a:p>
          <a:p>
            <a:pPr algn="l" defTabSz="560961" fontAlgn="auto">
              <a:spcBef>
                <a:spcPts val="0"/>
              </a:spcBef>
              <a:spcAft>
                <a:spcPts val="0"/>
              </a:spcAft>
            </a:pPr>
            <a:endParaRPr lang="en-US" sz="1667" b="0" i="1" dirty="0">
              <a:solidFill>
                <a:prstClr val="black"/>
              </a:solidFill>
              <a:latin typeface="Calibri" panose="020F0502020204030204"/>
              <a:ea typeface="+mn-ea"/>
              <a:cs typeface="+mn-cs"/>
            </a:endParaRPr>
          </a:p>
        </p:txBody>
      </p:sp>
      <p:pic>
        <p:nvPicPr>
          <p:cNvPr id="3" name="Picture 2">
            <a:extLst>
              <a:ext uri="{FF2B5EF4-FFF2-40B4-BE49-F238E27FC236}">
                <a16:creationId xmlns:a16="http://schemas.microsoft.com/office/drawing/2014/main" id="{22610FC2-B121-4380-B311-51A732B0F106}"/>
              </a:ext>
            </a:extLst>
          </p:cNvPr>
          <p:cNvPicPr>
            <a:picLocks noChangeAspect="1"/>
          </p:cNvPicPr>
          <p:nvPr/>
        </p:nvPicPr>
        <p:blipFill>
          <a:blip r:embed="rId2"/>
          <a:stretch>
            <a:fillRect/>
          </a:stretch>
        </p:blipFill>
        <p:spPr>
          <a:xfrm>
            <a:off x="4386966" y="2644266"/>
            <a:ext cx="1531938" cy="3825875"/>
          </a:xfrm>
          <a:prstGeom prst="rect">
            <a:avLst/>
          </a:prstGeom>
        </p:spPr>
      </p:pic>
      <p:pic>
        <p:nvPicPr>
          <p:cNvPr id="4" name="Picture 3">
            <a:extLst>
              <a:ext uri="{FF2B5EF4-FFF2-40B4-BE49-F238E27FC236}">
                <a16:creationId xmlns:a16="http://schemas.microsoft.com/office/drawing/2014/main" id="{B9526CA0-6DD9-4437-B2AC-0199049C23C0}"/>
              </a:ext>
            </a:extLst>
          </p:cNvPr>
          <p:cNvPicPr>
            <a:picLocks noChangeAspect="1"/>
          </p:cNvPicPr>
          <p:nvPr/>
        </p:nvPicPr>
        <p:blipFill>
          <a:blip r:embed="rId3"/>
          <a:stretch>
            <a:fillRect/>
          </a:stretch>
        </p:blipFill>
        <p:spPr>
          <a:xfrm>
            <a:off x="428423" y="1166243"/>
            <a:ext cx="3376083" cy="3427236"/>
          </a:xfrm>
          <a:prstGeom prst="rect">
            <a:avLst/>
          </a:prstGeom>
        </p:spPr>
      </p:pic>
      <p:sp>
        <p:nvSpPr>
          <p:cNvPr id="8" name="TextBox 7">
            <a:extLst>
              <a:ext uri="{FF2B5EF4-FFF2-40B4-BE49-F238E27FC236}">
                <a16:creationId xmlns:a16="http://schemas.microsoft.com/office/drawing/2014/main" id="{FE0BDED9-BC95-4411-AD58-EB5A51A535F2}"/>
              </a:ext>
            </a:extLst>
          </p:cNvPr>
          <p:cNvSpPr txBox="1"/>
          <p:nvPr/>
        </p:nvSpPr>
        <p:spPr>
          <a:xfrm>
            <a:off x="6970141" y="4161269"/>
            <a:ext cx="4925526" cy="432106"/>
          </a:xfrm>
          <a:prstGeom prst="rect">
            <a:avLst/>
          </a:prstGeom>
          <a:noFill/>
        </p:spPr>
        <p:txBody>
          <a:bodyPr wrap="square" rtlCol="0">
            <a:spAutoFit/>
          </a:bodyPr>
          <a:lstStyle/>
          <a:p>
            <a:pPr algn="l" defTabSz="560961" fontAlgn="auto">
              <a:spcBef>
                <a:spcPts val="0"/>
              </a:spcBef>
              <a:spcAft>
                <a:spcPts val="0"/>
              </a:spcAft>
            </a:pPr>
            <a:r>
              <a:rPr lang="en-US" sz="2208" b="0" dirty="0">
                <a:solidFill>
                  <a:prstClr val="black"/>
                </a:solidFill>
                <a:latin typeface="Calibri" panose="020F0502020204030204"/>
                <a:ea typeface="+mn-ea"/>
                <a:cs typeface="+mn-cs"/>
              </a:rPr>
              <a:t>Total </a:t>
            </a:r>
            <a:r>
              <a:rPr lang="en-US" sz="2208" b="0" dirty="0" err="1">
                <a:solidFill>
                  <a:prstClr val="black"/>
                </a:solidFill>
                <a:latin typeface="Calibri" panose="020F0502020204030204"/>
                <a:ea typeface="+mn-ea"/>
                <a:cs typeface="+mn-cs"/>
              </a:rPr>
              <a:t>Obs</a:t>
            </a:r>
            <a:r>
              <a:rPr lang="en-US" sz="2208" b="0" dirty="0">
                <a:solidFill>
                  <a:prstClr val="black"/>
                </a:solidFill>
                <a:latin typeface="Calibri" panose="020F0502020204030204"/>
                <a:ea typeface="+mn-ea"/>
                <a:cs typeface="+mn-cs"/>
              </a:rPr>
              <a:t> Mass=355.1kg; </a:t>
            </a:r>
            <a:r>
              <a:rPr lang="en-US" sz="2208" b="0" dirty="0" err="1">
                <a:solidFill>
                  <a:prstClr val="black"/>
                </a:solidFill>
                <a:latin typeface="Calibri" panose="020F0502020204030204"/>
                <a:ea typeface="+mn-ea"/>
                <a:cs typeface="+mn-cs"/>
              </a:rPr>
              <a:t>Pwr</a:t>
            </a:r>
            <a:r>
              <a:rPr lang="en-US" sz="2208" b="0" dirty="0">
                <a:solidFill>
                  <a:prstClr val="black"/>
                </a:solidFill>
                <a:latin typeface="Calibri" panose="020F0502020204030204"/>
                <a:ea typeface="+mn-ea"/>
                <a:cs typeface="+mn-cs"/>
              </a:rPr>
              <a:t>=250.6W</a:t>
            </a:r>
          </a:p>
        </p:txBody>
      </p:sp>
    </p:spTree>
    <p:extLst>
      <p:ext uri="{BB962C8B-B14F-4D97-AF65-F5344CB8AC3E}">
        <p14:creationId xmlns:p14="http://schemas.microsoft.com/office/powerpoint/2010/main" val="21989050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07BEB4C-C531-4790-85EE-29A51ECC3CD0}"/>
              </a:ext>
            </a:extLst>
          </p:cNvPr>
          <p:cNvPicPr>
            <a:picLocks noChangeAspect="1"/>
          </p:cNvPicPr>
          <p:nvPr/>
        </p:nvPicPr>
        <p:blipFill>
          <a:blip r:embed="rId2"/>
          <a:stretch>
            <a:fillRect/>
          </a:stretch>
        </p:blipFill>
        <p:spPr>
          <a:xfrm>
            <a:off x="4407959" y="1870845"/>
            <a:ext cx="3376083" cy="3427236"/>
          </a:xfrm>
          <a:prstGeom prst="rect">
            <a:avLst/>
          </a:prstGeom>
        </p:spPr>
      </p:pic>
      <p:sp>
        <p:nvSpPr>
          <p:cNvPr id="2" name="Title 1"/>
          <p:cNvSpPr>
            <a:spLocks noGrp="1"/>
          </p:cNvSpPr>
          <p:nvPr>
            <p:ph type="title" idx="4294967295"/>
          </p:nvPr>
        </p:nvSpPr>
        <p:spPr>
          <a:xfrm>
            <a:off x="3702563" y="12989"/>
            <a:ext cx="5267854" cy="862542"/>
          </a:xfrm>
          <a:solidFill>
            <a:schemeClr val="tx1">
              <a:alpha val="71000"/>
            </a:schemeClr>
          </a:solidFill>
        </p:spPr>
        <p:txBody>
          <a:bodyPr>
            <a:normAutofit/>
          </a:bodyPr>
          <a:lstStyle/>
          <a:p>
            <a:pPr lvl="0"/>
            <a:r>
              <a:rPr lang="en-US" dirty="0"/>
              <a:t>8K SSP-2 Instruments</a:t>
            </a:r>
          </a:p>
        </p:txBody>
      </p:sp>
      <p:pic>
        <p:nvPicPr>
          <p:cNvPr id="9" name="Picture 8">
            <a:extLst>
              <a:ext uri="{FF2B5EF4-FFF2-40B4-BE49-F238E27FC236}">
                <a16:creationId xmlns:a16="http://schemas.microsoft.com/office/drawing/2014/main" id="{E1A5ECF5-3DD6-41D3-9494-E1FFE55BC794}"/>
              </a:ext>
            </a:extLst>
          </p:cNvPr>
          <p:cNvPicPr>
            <a:picLocks noChangeAspect="1"/>
          </p:cNvPicPr>
          <p:nvPr/>
        </p:nvPicPr>
        <p:blipFill>
          <a:blip r:embed="rId3"/>
          <a:stretch>
            <a:fillRect/>
          </a:stretch>
        </p:blipFill>
        <p:spPr>
          <a:xfrm>
            <a:off x="278380" y="1116568"/>
            <a:ext cx="3702563" cy="4056250"/>
          </a:xfrm>
          <a:prstGeom prst="rect">
            <a:avLst/>
          </a:prstGeom>
        </p:spPr>
      </p:pic>
      <p:sp>
        <p:nvSpPr>
          <p:cNvPr id="11" name="TextBox 10">
            <a:extLst>
              <a:ext uri="{FF2B5EF4-FFF2-40B4-BE49-F238E27FC236}">
                <a16:creationId xmlns:a16="http://schemas.microsoft.com/office/drawing/2014/main" id="{C1B2C67E-41A5-4B01-82B8-C9EBFFC2F463}"/>
              </a:ext>
            </a:extLst>
          </p:cNvPr>
          <p:cNvSpPr txBox="1"/>
          <p:nvPr/>
        </p:nvSpPr>
        <p:spPr>
          <a:xfrm>
            <a:off x="4596535" y="4998323"/>
            <a:ext cx="1164101"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Radar13</a:t>
            </a:r>
          </a:p>
        </p:txBody>
      </p:sp>
      <p:pic>
        <p:nvPicPr>
          <p:cNvPr id="12" name="Picture 11">
            <a:extLst>
              <a:ext uri="{FF2B5EF4-FFF2-40B4-BE49-F238E27FC236}">
                <a16:creationId xmlns:a16="http://schemas.microsoft.com/office/drawing/2014/main" id="{4ED85BCF-8958-42BE-AC3E-AD23A2762959}"/>
              </a:ext>
            </a:extLst>
          </p:cNvPr>
          <p:cNvPicPr>
            <a:picLocks noChangeAspect="1"/>
          </p:cNvPicPr>
          <p:nvPr/>
        </p:nvPicPr>
        <p:blipFill>
          <a:blip r:embed="rId4"/>
          <a:stretch>
            <a:fillRect/>
          </a:stretch>
        </p:blipFill>
        <p:spPr>
          <a:xfrm>
            <a:off x="8102475" y="3765687"/>
            <a:ext cx="3730125" cy="1961667"/>
          </a:xfrm>
          <a:prstGeom prst="rect">
            <a:avLst/>
          </a:prstGeom>
        </p:spPr>
      </p:pic>
      <p:sp>
        <p:nvSpPr>
          <p:cNvPr id="13" name="TextBox 12">
            <a:extLst>
              <a:ext uri="{FF2B5EF4-FFF2-40B4-BE49-F238E27FC236}">
                <a16:creationId xmlns:a16="http://schemas.microsoft.com/office/drawing/2014/main" id="{01894D9E-D117-4A0A-B781-290CB9CBE8FE}"/>
              </a:ext>
            </a:extLst>
          </p:cNvPr>
          <p:cNvSpPr txBox="1"/>
          <p:nvPr/>
        </p:nvSpPr>
        <p:spPr>
          <a:xfrm>
            <a:off x="5916831" y="4998323"/>
            <a:ext cx="1144865" cy="432106"/>
          </a:xfrm>
          <a:prstGeom prst="rect">
            <a:avLst/>
          </a:prstGeom>
          <a:noFill/>
        </p:spPr>
        <p:txBody>
          <a:bodyPr wrap="none" rtlCol="0">
            <a:spAutoFit/>
          </a:bodyPr>
          <a:lstStyle/>
          <a:p>
            <a:pPr algn="l" defTabSz="560961" fontAlgn="auto">
              <a:spcBef>
                <a:spcPts val="0"/>
              </a:spcBef>
              <a:spcAft>
                <a:spcPts val="0"/>
              </a:spcAft>
            </a:pPr>
            <a:r>
              <a:rPr lang="en-US" sz="2208" dirty="0">
                <a:solidFill>
                  <a:srgbClr val="FFC000"/>
                </a:solidFill>
                <a:latin typeface="Calibri" panose="020F0502020204030204"/>
                <a:ea typeface="+mn-ea"/>
                <a:cs typeface="+mn-cs"/>
              </a:rPr>
              <a:t>Radio07</a:t>
            </a:r>
          </a:p>
        </p:txBody>
      </p:sp>
      <p:sp>
        <p:nvSpPr>
          <p:cNvPr id="16" name="TextBox 15">
            <a:extLst>
              <a:ext uri="{FF2B5EF4-FFF2-40B4-BE49-F238E27FC236}">
                <a16:creationId xmlns:a16="http://schemas.microsoft.com/office/drawing/2014/main" id="{66DB526A-C1E4-4401-BEAD-1F40FEC29736}"/>
              </a:ext>
            </a:extLst>
          </p:cNvPr>
          <p:cNvSpPr txBox="1"/>
          <p:nvPr/>
        </p:nvSpPr>
        <p:spPr>
          <a:xfrm>
            <a:off x="6796355" y="1753821"/>
            <a:ext cx="1440907" cy="861967"/>
          </a:xfrm>
          <a:prstGeom prst="rect">
            <a:avLst/>
          </a:prstGeom>
          <a:noFill/>
        </p:spPr>
        <p:txBody>
          <a:bodyPr wrap="none" rtlCol="0">
            <a:spAutoFit/>
          </a:bodyPr>
          <a:lstStyle/>
          <a:p>
            <a:pPr algn="l" defTabSz="560961" fontAlgn="auto">
              <a:spcBef>
                <a:spcPts val="0"/>
              </a:spcBef>
              <a:spcAft>
                <a:spcPts val="0"/>
              </a:spcAft>
            </a:pPr>
            <a:r>
              <a:rPr lang="en-US" sz="1667" b="0" dirty="0">
                <a:solidFill>
                  <a:prstClr val="black"/>
                </a:solidFill>
                <a:latin typeface="Calibri" panose="020F0502020204030204"/>
                <a:ea typeface="+mn-ea"/>
                <a:cs typeface="+mn-cs"/>
              </a:rPr>
              <a:t>450km</a:t>
            </a:r>
          </a:p>
          <a:p>
            <a:pPr algn="l" defTabSz="560961" fontAlgn="auto">
              <a:spcBef>
                <a:spcPts val="0"/>
              </a:spcBef>
              <a:spcAft>
                <a:spcPts val="0"/>
              </a:spcAft>
            </a:pPr>
            <a:r>
              <a:rPr lang="en-US" sz="1667" b="0" dirty="0">
                <a:solidFill>
                  <a:prstClr val="black"/>
                </a:solidFill>
                <a:latin typeface="Calibri" panose="020F0502020204030204"/>
                <a:ea typeface="+mn-ea"/>
                <a:cs typeface="+mn-cs"/>
              </a:rPr>
              <a:t>Polar Sun Sync</a:t>
            </a:r>
          </a:p>
          <a:p>
            <a:pPr algn="l" defTabSz="560961" fontAlgn="auto">
              <a:spcBef>
                <a:spcPts val="0"/>
              </a:spcBef>
              <a:spcAft>
                <a:spcPts val="0"/>
              </a:spcAft>
            </a:pPr>
            <a:r>
              <a:rPr lang="en-US" sz="1667" b="0" dirty="0">
                <a:solidFill>
                  <a:prstClr val="black"/>
                </a:solidFill>
                <a:latin typeface="Calibri" panose="020F0502020204030204"/>
                <a:ea typeface="+mn-ea"/>
                <a:cs typeface="+mn-cs"/>
              </a:rPr>
              <a:t>1:30p.m.</a:t>
            </a:r>
          </a:p>
        </p:txBody>
      </p:sp>
    </p:spTree>
    <p:extLst>
      <p:ext uri="{BB962C8B-B14F-4D97-AF65-F5344CB8AC3E}">
        <p14:creationId xmlns:p14="http://schemas.microsoft.com/office/powerpoint/2010/main" val="3142437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5</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358060" y="1606062"/>
            <a:ext cx="10198571" cy="4501661"/>
          </a:xfrm>
        </p:spPr>
        <p:txBody>
          <a:bodyPr>
            <a:normAutofit/>
          </a:bodyPr>
          <a:lstStyle/>
          <a:p>
            <a:pPr marL="1084263" indent="-640080">
              <a:lnSpc>
                <a:spcPct val="110000"/>
              </a:lnSpc>
              <a:spcBef>
                <a:spcPts val="600"/>
              </a:spcBef>
              <a:spcAft>
                <a:spcPts val="1200"/>
              </a:spcAft>
            </a:pPr>
            <a:r>
              <a:rPr lang="en-US" sz="2800" dirty="0"/>
              <a:t>The expert team, aka study team</a:t>
            </a:r>
          </a:p>
          <a:p>
            <a:pPr marL="1084263" indent="-640080">
              <a:lnSpc>
                <a:spcPct val="110000"/>
              </a:lnSpc>
              <a:spcBef>
                <a:spcPts val="600"/>
              </a:spcBef>
              <a:spcAft>
                <a:spcPts val="1200"/>
              </a:spcAft>
            </a:pPr>
            <a:r>
              <a:rPr lang="en-US" sz="2800" dirty="0"/>
              <a:t>Process &amp; Timeline</a:t>
            </a:r>
          </a:p>
          <a:p>
            <a:pPr marL="1084263" indent="-640080">
              <a:lnSpc>
                <a:spcPct val="110000"/>
              </a:lnSpc>
              <a:spcBef>
                <a:spcPts val="600"/>
              </a:spcBef>
              <a:spcAft>
                <a:spcPts val="1200"/>
              </a:spcAft>
            </a:pPr>
            <a:r>
              <a:rPr lang="en-US" sz="2800" dirty="0"/>
              <a:t>Considerations for weighting and nudging</a:t>
            </a:r>
          </a:p>
        </p:txBody>
      </p:sp>
    </p:spTree>
    <p:extLst>
      <p:ext uri="{BB962C8B-B14F-4D97-AF65-F5344CB8AC3E}">
        <p14:creationId xmlns:p14="http://schemas.microsoft.com/office/powerpoint/2010/main" val="18574157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50</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272815" y="910026"/>
            <a:ext cx="10290552" cy="5654547"/>
          </a:xfrm>
        </p:spPr>
        <p:txBody>
          <a:bodyPr>
            <a:normAutofit fontScale="85000" lnSpcReduction="10000"/>
          </a:bodyPr>
          <a:lstStyle/>
          <a:p>
            <a:pPr marL="1084263" indent="-640080">
              <a:lnSpc>
                <a:spcPct val="110000"/>
              </a:lnSpc>
              <a:spcBef>
                <a:spcPts val="600"/>
              </a:spcBef>
              <a:spcAft>
                <a:spcPts val="1200"/>
              </a:spcAft>
            </a:pPr>
            <a:r>
              <a:rPr lang="en-US" sz="2800" dirty="0"/>
              <a:t>Considerations for </a:t>
            </a:r>
            <a:r>
              <a:rPr lang="en-US" sz="2800" u="sng" dirty="0"/>
              <a:t>relative weighting </a:t>
            </a:r>
            <a:r>
              <a:rPr lang="en-US" sz="2800" dirty="0"/>
              <a:t>and adjusting:</a:t>
            </a:r>
          </a:p>
          <a:p>
            <a:pPr marL="1331906" lvl="1" indent="-640080">
              <a:lnSpc>
                <a:spcPct val="110000"/>
              </a:lnSpc>
              <a:spcBef>
                <a:spcPts val="600"/>
              </a:spcBef>
              <a:spcAft>
                <a:spcPts val="1200"/>
              </a:spcAft>
            </a:pPr>
            <a:r>
              <a:rPr lang="en-US" sz="2584" u="sng" dirty="0"/>
              <a:t>Validity/adequacy</a:t>
            </a:r>
            <a:r>
              <a:rPr lang="en-US" sz="2584" dirty="0"/>
              <a:t> of a given methodology to assess uncertainties and quality scores (i.e., fundamentally, is the methodology and its use capable of assessing the retrieval quality?)</a:t>
            </a:r>
          </a:p>
          <a:p>
            <a:pPr marL="1331906" lvl="1" indent="-640080">
              <a:lnSpc>
                <a:spcPct val="110000"/>
              </a:lnSpc>
              <a:spcBef>
                <a:spcPts val="600"/>
              </a:spcBef>
              <a:spcAft>
                <a:spcPts val="1200"/>
              </a:spcAft>
            </a:pPr>
            <a:r>
              <a:rPr lang="en-US" sz="2584" u="sng" dirty="0"/>
              <a:t>Technical readiness</a:t>
            </a:r>
            <a:r>
              <a:rPr lang="en-US" sz="2584" dirty="0"/>
              <a:t> (i.e., in its current implementation, is the methodology providing realistic and physically plausible results and are shortcomings known and quantifiable).</a:t>
            </a:r>
          </a:p>
          <a:p>
            <a:pPr marL="1331906" lvl="1" indent="-640080">
              <a:lnSpc>
                <a:spcPct val="110000"/>
              </a:lnSpc>
              <a:spcBef>
                <a:spcPts val="600"/>
              </a:spcBef>
              <a:spcAft>
                <a:spcPts val="1200"/>
              </a:spcAft>
            </a:pPr>
            <a:r>
              <a:rPr lang="en-US" sz="2584" u="sng" dirty="0"/>
              <a:t>Representativeness</a:t>
            </a:r>
            <a:r>
              <a:rPr lang="en-US" sz="2584" dirty="0"/>
              <a:t> (i.e., has the method been applied to a representative range of aerosol and scene conditions? is the result likely applicable to a wider range of conditions than what is has been tested on?) </a:t>
            </a:r>
          </a:p>
          <a:p>
            <a:pPr marL="1579548" lvl="2" indent="-640080">
              <a:lnSpc>
                <a:spcPct val="110000"/>
              </a:lnSpc>
              <a:spcBef>
                <a:spcPts val="600"/>
              </a:spcBef>
              <a:spcAft>
                <a:spcPts val="600"/>
              </a:spcAft>
            </a:pPr>
            <a:r>
              <a:rPr lang="en-US" sz="2184" dirty="0"/>
              <a:t>Relative Impact of Completeness of canonical case table on Confidence in Score</a:t>
            </a:r>
          </a:p>
          <a:p>
            <a:pPr marL="1579548" lvl="2" indent="-640080">
              <a:lnSpc>
                <a:spcPct val="110000"/>
              </a:lnSpc>
              <a:spcBef>
                <a:spcPts val="600"/>
              </a:spcBef>
              <a:spcAft>
                <a:spcPts val="600"/>
              </a:spcAft>
            </a:pPr>
            <a:r>
              <a:rPr lang="en-US" sz="2184" dirty="0"/>
              <a:t>Relative Impact of Scene complexity on Confidence in Score</a:t>
            </a:r>
          </a:p>
          <a:p>
            <a:pPr marL="1579548" lvl="2" indent="-640080">
              <a:lnSpc>
                <a:spcPct val="110000"/>
              </a:lnSpc>
              <a:spcBef>
                <a:spcPts val="600"/>
              </a:spcBef>
              <a:spcAft>
                <a:spcPts val="600"/>
              </a:spcAft>
            </a:pPr>
            <a:r>
              <a:rPr lang="en-US" sz="2184" dirty="0"/>
              <a:t>Relative Impact of Frequency of occurrence on Confidence in Score</a:t>
            </a:r>
          </a:p>
          <a:p>
            <a:pPr marL="1331906" lvl="1" indent="-640080">
              <a:lnSpc>
                <a:spcPct val="110000"/>
              </a:lnSpc>
              <a:spcBef>
                <a:spcPts val="600"/>
              </a:spcBef>
              <a:spcAft>
                <a:spcPts val="1200"/>
              </a:spcAft>
            </a:pPr>
            <a:endParaRPr lang="en-US" sz="2584" dirty="0"/>
          </a:p>
        </p:txBody>
      </p:sp>
    </p:spTree>
    <p:extLst>
      <p:ext uri="{BB962C8B-B14F-4D97-AF65-F5344CB8AC3E}">
        <p14:creationId xmlns:p14="http://schemas.microsoft.com/office/powerpoint/2010/main" val="647627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51</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272814" y="910026"/>
            <a:ext cx="10809167" cy="5654547"/>
          </a:xfrm>
        </p:spPr>
        <p:txBody>
          <a:bodyPr>
            <a:normAutofit fontScale="92500"/>
          </a:bodyPr>
          <a:lstStyle/>
          <a:p>
            <a:pPr marL="1084263" indent="-640080">
              <a:lnSpc>
                <a:spcPct val="110000"/>
              </a:lnSpc>
              <a:spcBef>
                <a:spcPts val="600"/>
              </a:spcBef>
              <a:spcAft>
                <a:spcPts val="1200"/>
              </a:spcAft>
            </a:pPr>
            <a:r>
              <a:rPr lang="en-US" sz="2800" dirty="0"/>
              <a:t>Rubrics:</a:t>
            </a:r>
          </a:p>
          <a:p>
            <a:pPr marL="1331906" lvl="1" indent="-640080">
              <a:lnSpc>
                <a:spcPct val="110000"/>
              </a:lnSpc>
              <a:spcBef>
                <a:spcPts val="600"/>
              </a:spcBef>
              <a:spcAft>
                <a:spcPts val="1200"/>
              </a:spcAft>
            </a:pPr>
            <a:r>
              <a:rPr lang="en-US" sz="2584" u="sng" dirty="0"/>
              <a:t>Validity/adequacy: Methodology is</a:t>
            </a:r>
          </a:p>
          <a:p>
            <a:pPr marL="1309688" lvl="2" indent="-371475">
              <a:lnSpc>
                <a:spcPct val="110000"/>
              </a:lnSpc>
              <a:spcBef>
                <a:spcPts val="600"/>
              </a:spcBef>
              <a:spcAft>
                <a:spcPts val="1200"/>
              </a:spcAft>
              <a:buNone/>
            </a:pPr>
            <a:r>
              <a:rPr lang="en-US" sz="2584" dirty="0"/>
              <a:t>5: </a:t>
            </a:r>
            <a:r>
              <a:rPr lang="en-US" sz="2584" i="1" dirty="0"/>
              <a:t>is fundamentally sound and the best available </a:t>
            </a:r>
            <a:r>
              <a:rPr lang="en-US" sz="2584" dirty="0"/>
              <a:t>for assessing the feasibility of providing a given GV with a given architecture (instrument combination)</a:t>
            </a:r>
          </a:p>
          <a:p>
            <a:pPr marL="1309688" lvl="2" indent="-371475">
              <a:lnSpc>
                <a:spcPct val="110000"/>
              </a:lnSpc>
              <a:spcBef>
                <a:spcPts val="600"/>
              </a:spcBef>
              <a:spcAft>
                <a:spcPts val="1200"/>
              </a:spcAft>
              <a:buNone/>
            </a:pPr>
            <a:r>
              <a:rPr lang="en-US" sz="2584" dirty="0"/>
              <a:t>4: </a:t>
            </a:r>
            <a:r>
              <a:rPr lang="en-US" sz="2584" i="1" dirty="0"/>
              <a:t>is sound and generally well suited </a:t>
            </a:r>
            <a:r>
              <a:rPr lang="en-US" sz="2584" dirty="0"/>
              <a:t>for ….</a:t>
            </a:r>
          </a:p>
          <a:p>
            <a:pPr marL="1309688" lvl="2" indent="-371475">
              <a:lnSpc>
                <a:spcPct val="110000"/>
              </a:lnSpc>
              <a:spcBef>
                <a:spcPts val="600"/>
              </a:spcBef>
              <a:spcAft>
                <a:spcPts val="1200"/>
              </a:spcAft>
              <a:buNone/>
            </a:pPr>
            <a:r>
              <a:rPr lang="en-US" sz="2584" dirty="0"/>
              <a:t>3: </a:t>
            </a:r>
            <a:r>
              <a:rPr lang="en-US" sz="2584" i="1" dirty="0"/>
              <a:t>is appropriate, but has some limitations </a:t>
            </a:r>
            <a:r>
              <a:rPr lang="en-US" sz="2584" dirty="0"/>
              <a:t>for …</a:t>
            </a:r>
          </a:p>
          <a:p>
            <a:pPr marL="1309688" lvl="2" indent="-371475">
              <a:lnSpc>
                <a:spcPct val="110000"/>
              </a:lnSpc>
              <a:spcBef>
                <a:spcPts val="600"/>
              </a:spcBef>
              <a:spcAft>
                <a:spcPts val="1200"/>
              </a:spcAft>
              <a:buNone/>
            </a:pPr>
            <a:r>
              <a:rPr lang="en-US" sz="2584" dirty="0"/>
              <a:t>2: </a:t>
            </a:r>
            <a:r>
              <a:rPr lang="en-US" sz="2584" i="1" dirty="0"/>
              <a:t>has limited suitability </a:t>
            </a:r>
            <a:r>
              <a:rPr lang="en-US" sz="2584" dirty="0"/>
              <a:t>…</a:t>
            </a:r>
          </a:p>
          <a:p>
            <a:pPr marL="1309688" lvl="2" indent="-371475">
              <a:lnSpc>
                <a:spcPct val="110000"/>
              </a:lnSpc>
              <a:spcBef>
                <a:spcPts val="600"/>
              </a:spcBef>
              <a:spcAft>
                <a:spcPts val="1200"/>
              </a:spcAft>
              <a:buNone/>
            </a:pPr>
            <a:r>
              <a:rPr lang="en-US" sz="2584" dirty="0"/>
              <a:t>1: </a:t>
            </a:r>
            <a:r>
              <a:rPr lang="en-US" sz="2584" i="1" dirty="0"/>
              <a:t>is mostly inappropriate </a:t>
            </a:r>
            <a:r>
              <a:rPr lang="en-US" sz="2584" dirty="0"/>
              <a:t>…</a:t>
            </a:r>
          </a:p>
          <a:p>
            <a:pPr marL="1309688" lvl="2" indent="-371475">
              <a:lnSpc>
                <a:spcPct val="110000"/>
              </a:lnSpc>
              <a:spcBef>
                <a:spcPts val="600"/>
              </a:spcBef>
              <a:spcAft>
                <a:spcPts val="1200"/>
              </a:spcAft>
              <a:buNone/>
            </a:pPr>
            <a:r>
              <a:rPr lang="en-US" sz="2584" dirty="0"/>
              <a:t>0: </a:t>
            </a:r>
            <a:r>
              <a:rPr lang="en-US" sz="2584" i="1" dirty="0"/>
              <a:t>is entirely inappropriate </a:t>
            </a:r>
            <a:r>
              <a:rPr lang="en-US" sz="2584" dirty="0"/>
              <a:t>…</a:t>
            </a:r>
          </a:p>
        </p:txBody>
      </p:sp>
    </p:spTree>
    <p:extLst>
      <p:ext uri="{BB962C8B-B14F-4D97-AF65-F5344CB8AC3E}">
        <p14:creationId xmlns:p14="http://schemas.microsoft.com/office/powerpoint/2010/main" val="23052809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52</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272815" y="910026"/>
            <a:ext cx="10290552" cy="5654547"/>
          </a:xfrm>
        </p:spPr>
        <p:txBody>
          <a:bodyPr>
            <a:normAutofit fontScale="85000" lnSpcReduction="20000"/>
          </a:bodyPr>
          <a:lstStyle/>
          <a:p>
            <a:pPr marL="1084263" indent="-640080">
              <a:lnSpc>
                <a:spcPct val="110000"/>
              </a:lnSpc>
              <a:spcBef>
                <a:spcPts val="600"/>
              </a:spcBef>
              <a:spcAft>
                <a:spcPts val="1200"/>
              </a:spcAft>
            </a:pPr>
            <a:r>
              <a:rPr lang="en-US" sz="2800" dirty="0"/>
              <a:t>Rubrics:</a:t>
            </a:r>
          </a:p>
          <a:p>
            <a:pPr marL="1331906" lvl="1" indent="-640080">
              <a:lnSpc>
                <a:spcPct val="110000"/>
              </a:lnSpc>
              <a:spcBef>
                <a:spcPts val="600"/>
              </a:spcBef>
              <a:spcAft>
                <a:spcPts val="1200"/>
              </a:spcAft>
            </a:pPr>
            <a:r>
              <a:rPr lang="en-US" sz="2584" u="sng" dirty="0"/>
              <a:t>Technical readiness: Methodology…</a:t>
            </a:r>
          </a:p>
          <a:p>
            <a:pPr marL="1377950" lvl="2" indent="-439738">
              <a:lnSpc>
                <a:spcPct val="110000"/>
              </a:lnSpc>
              <a:spcBef>
                <a:spcPts val="600"/>
              </a:spcBef>
              <a:spcAft>
                <a:spcPts val="1200"/>
              </a:spcAft>
              <a:buNone/>
            </a:pPr>
            <a:r>
              <a:rPr lang="en-US" sz="2584" dirty="0"/>
              <a:t>5: </a:t>
            </a:r>
            <a:r>
              <a:rPr lang="en-US" sz="2584" i="1" dirty="0"/>
              <a:t>is fully developed and has no significant aspects that can be improved; capabilities are fully understood</a:t>
            </a:r>
            <a:r>
              <a:rPr lang="en-US" sz="2584" dirty="0"/>
              <a:t>.</a:t>
            </a:r>
          </a:p>
          <a:p>
            <a:pPr marL="1377950" lvl="2" indent="-439738">
              <a:lnSpc>
                <a:spcPct val="110000"/>
              </a:lnSpc>
              <a:spcBef>
                <a:spcPts val="600"/>
              </a:spcBef>
              <a:spcAft>
                <a:spcPts val="1200"/>
              </a:spcAft>
              <a:buNone/>
            </a:pPr>
            <a:r>
              <a:rPr lang="en-US" sz="2584" dirty="0"/>
              <a:t>4: </a:t>
            </a:r>
            <a:r>
              <a:rPr lang="en-US" sz="2584" i="1" dirty="0"/>
              <a:t>is well developed; limitations are well understood </a:t>
            </a:r>
            <a:r>
              <a:rPr lang="en-US" sz="2584" dirty="0"/>
              <a:t>and their impact on assessment results is well constrained.</a:t>
            </a:r>
          </a:p>
          <a:p>
            <a:pPr marL="1377950" lvl="2" indent="-439738">
              <a:lnSpc>
                <a:spcPct val="110000"/>
              </a:lnSpc>
              <a:spcBef>
                <a:spcPts val="600"/>
              </a:spcBef>
              <a:spcAft>
                <a:spcPts val="1200"/>
              </a:spcAft>
              <a:buNone/>
            </a:pPr>
            <a:r>
              <a:rPr lang="en-US" sz="2584" dirty="0"/>
              <a:t>3: </a:t>
            </a:r>
            <a:r>
              <a:rPr lang="en-US" sz="2584" i="1" dirty="0"/>
              <a:t>is reasonably well developed and implemented</a:t>
            </a:r>
            <a:r>
              <a:rPr lang="en-US" sz="2584" dirty="0"/>
              <a:t>; there is </a:t>
            </a:r>
            <a:r>
              <a:rPr lang="en-US" sz="2584" i="1" dirty="0"/>
              <a:t>some understanding of how to interpret the current results </a:t>
            </a:r>
            <a:r>
              <a:rPr lang="en-US" sz="2584" dirty="0"/>
              <a:t>…</a:t>
            </a:r>
          </a:p>
          <a:p>
            <a:pPr marL="1377950" lvl="2" indent="-439738">
              <a:lnSpc>
                <a:spcPct val="110000"/>
              </a:lnSpc>
              <a:spcBef>
                <a:spcPts val="600"/>
              </a:spcBef>
              <a:spcAft>
                <a:spcPts val="1200"/>
              </a:spcAft>
              <a:buNone/>
            </a:pPr>
            <a:r>
              <a:rPr lang="en-US" sz="2584" dirty="0"/>
              <a:t>2: </a:t>
            </a:r>
            <a:r>
              <a:rPr lang="en-US" sz="2584" i="1" dirty="0"/>
              <a:t>has significant need for improvements; limitations are mostly unknown</a:t>
            </a:r>
            <a:r>
              <a:rPr lang="en-US" sz="2584" dirty="0"/>
              <a:t> and interpretation of results is mostly uncertain …</a:t>
            </a:r>
          </a:p>
          <a:p>
            <a:pPr marL="1377950" lvl="2" indent="-439738">
              <a:lnSpc>
                <a:spcPct val="110000"/>
              </a:lnSpc>
              <a:spcBef>
                <a:spcPts val="600"/>
              </a:spcBef>
              <a:spcAft>
                <a:spcPts val="1200"/>
              </a:spcAft>
              <a:buNone/>
            </a:pPr>
            <a:r>
              <a:rPr lang="en-US" sz="2584" dirty="0"/>
              <a:t>1: </a:t>
            </a:r>
            <a:r>
              <a:rPr lang="en-US" sz="2584" i="1" dirty="0"/>
              <a:t>is poorly implemented</a:t>
            </a:r>
            <a:r>
              <a:rPr lang="en-US" sz="2584" dirty="0"/>
              <a:t>; </a:t>
            </a:r>
            <a:r>
              <a:rPr lang="en-US" sz="2584" i="1" dirty="0"/>
              <a:t>limitations are unknown </a:t>
            </a:r>
            <a:r>
              <a:rPr lang="en-US" sz="2584" dirty="0"/>
              <a:t>and interpretation of results is unknown…</a:t>
            </a:r>
          </a:p>
          <a:p>
            <a:pPr marL="1377950" lvl="2" indent="-439738">
              <a:lnSpc>
                <a:spcPct val="110000"/>
              </a:lnSpc>
              <a:spcBef>
                <a:spcPts val="600"/>
              </a:spcBef>
              <a:spcAft>
                <a:spcPts val="1200"/>
              </a:spcAft>
              <a:buNone/>
            </a:pPr>
            <a:r>
              <a:rPr lang="en-US" sz="2584" dirty="0"/>
              <a:t>0: </a:t>
            </a:r>
            <a:r>
              <a:rPr lang="en-US" sz="2584" i="1" dirty="0"/>
              <a:t>is immature</a:t>
            </a:r>
            <a:r>
              <a:rPr lang="en-US" sz="2584" dirty="0"/>
              <a:t>; limitations are completely unknown …</a:t>
            </a:r>
          </a:p>
        </p:txBody>
      </p:sp>
    </p:spTree>
    <p:extLst>
      <p:ext uri="{BB962C8B-B14F-4D97-AF65-F5344CB8AC3E}">
        <p14:creationId xmlns:p14="http://schemas.microsoft.com/office/powerpoint/2010/main" val="4945876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53</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272815" y="910026"/>
            <a:ext cx="10290552" cy="5654547"/>
          </a:xfrm>
        </p:spPr>
        <p:txBody>
          <a:bodyPr>
            <a:normAutofit fontScale="85000" lnSpcReduction="20000"/>
          </a:bodyPr>
          <a:lstStyle/>
          <a:p>
            <a:pPr marL="1084263" indent="-640080">
              <a:lnSpc>
                <a:spcPct val="110000"/>
              </a:lnSpc>
              <a:spcBef>
                <a:spcPts val="600"/>
              </a:spcBef>
              <a:spcAft>
                <a:spcPts val="1200"/>
              </a:spcAft>
            </a:pPr>
            <a:r>
              <a:rPr lang="en-US" sz="2800" dirty="0"/>
              <a:t>Rubrics:</a:t>
            </a:r>
          </a:p>
          <a:p>
            <a:pPr marL="1331906" lvl="1" indent="-640080">
              <a:lnSpc>
                <a:spcPct val="110000"/>
              </a:lnSpc>
              <a:spcBef>
                <a:spcPts val="600"/>
              </a:spcBef>
              <a:spcAft>
                <a:spcPts val="1200"/>
              </a:spcAft>
            </a:pPr>
            <a:r>
              <a:rPr lang="en-US" sz="2584" u="sng" dirty="0"/>
              <a:t>Representativeness: Methodology…</a:t>
            </a:r>
          </a:p>
          <a:p>
            <a:pPr marL="1487488" lvl="2" indent="-549275">
              <a:lnSpc>
                <a:spcPct val="110000"/>
              </a:lnSpc>
              <a:spcBef>
                <a:spcPts val="600"/>
              </a:spcBef>
              <a:spcAft>
                <a:spcPts val="1200"/>
              </a:spcAft>
              <a:buNone/>
            </a:pPr>
            <a:r>
              <a:rPr lang="en-US" sz="2584" dirty="0"/>
              <a:t>5: </a:t>
            </a:r>
            <a:r>
              <a:rPr lang="en-US" sz="2584" i="1" dirty="0"/>
              <a:t>is applied to all available data so as to enable a complete assessment of the feasibility </a:t>
            </a:r>
            <a:r>
              <a:rPr lang="en-US" sz="2584" dirty="0"/>
              <a:t>of providing a given GV with a given architecture (instrument combination)</a:t>
            </a:r>
          </a:p>
          <a:p>
            <a:pPr marL="1487488" lvl="2" indent="-549275">
              <a:lnSpc>
                <a:spcPct val="110000"/>
              </a:lnSpc>
              <a:spcBef>
                <a:spcPts val="600"/>
              </a:spcBef>
              <a:spcAft>
                <a:spcPts val="1200"/>
              </a:spcAft>
              <a:buNone/>
            </a:pPr>
            <a:r>
              <a:rPr lang="en-US" sz="2584" dirty="0"/>
              <a:t>4: </a:t>
            </a:r>
            <a:r>
              <a:rPr lang="en-US" sz="2584" i="1" dirty="0"/>
              <a:t>is applied to a fairly complete set of data</a:t>
            </a:r>
            <a:r>
              <a:rPr lang="en-US" sz="2584" dirty="0"/>
              <a:t>, with the </a:t>
            </a:r>
            <a:r>
              <a:rPr lang="en-US" sz="2584" i="1" dirty="0"/>
              <a:t>impact of limitations </a:t>
            </a:r>
            <a:r>
              <a:rPr lang="en-US" sz="2584" dirty="0"/>
              <a:t>on the assessment </a:t>
            </a:r>
            <a:r>
              <a:rPr lang="en-US" sz="2584" i="1" dirty="0"/>
              <a:t>well understood</a:t>
            </a:r>
            <a:r>
              <a:rPr lang="en-US" sz="2584" dirty="0"/>
              <a:t>.</a:t>
            </a:r>
          </a:p>
          <a:p>
            <a:pPr marL="1487488" lvl="2" indent="-549275">
              <a:lnSpc>
                <a:spcPct val="110000"/>
              </a:lnSpc>
              <a:spcBef>
                <a:spcPts val="600"/>
              </a:spcBef>
              <a:spcAft>
                <a:spcPts val="1200"/>
              </a:spcAft>
              <a:buNone/>
            </a:pPr>
            <a:r>
              <a:rPr lang="en-US" sz="2584" dirty="0"/>
              <a:t>3: </a:t>
            </a:r>
            <a:r>
              <a:rPr lang="en-US" sz="2584" i="1" dirty="0"/>
              <a:t>is applied to an incomplete set of data</a:t>
            </a:r>
            <a:r>
              <a:rPr lang="en-US" sz="2584" dirty="0"/>
              <a:t>, yet the </a:t>
            </a:r>
            <a:r>
              <a:rPr lang="en-US" sz="2584" i="1" dirty="0"/>
              <a:t>impact of limitations on the assessment is reasonably well understood</a:t>
            </a:r>
            <a:r>
              <a:rPr lang="en-US" sz="2584" dirty="0"/>
              <a:t>.</a:t>
            </a:r>
          </a:p>
          <a:p>
            <a:pPr marL="1487488" lvl="2" indent="-549275">
              <a:lnSpc>
                <a:spcPct val="110000"/>
              </a:lnSpc>
              <a:spcBef>
                <a:spcPts val="600"/>
              </a:spcBef>
              <a:spcAft>
                <a:spcPts val="1200"/>
              </a:spcAft>
              <a:buNone/>
            </a:pPr>
            <a:r>
              <a:rPr lang="en-US" sz="2584" dirty="0"/>
              <a:t>2: </a:t>
            </a:r>
            <a:r>
              <a:rPr lang="en-US" sz="2584" i="1" dirty="0"/>
              <a:t>is applied to a very incomplete set of data with the impact of limitations </a:t>
            </a:r>
            <a:r>
              <a:rPr lang="en-US" sz="2584" dirty="0"/>
              <a:t>on the assessment </a:t>
            </a:r>
            <a:r>
              <a:rPr lang="en-US" sz="2584" i="1" dirty="0"/>
              <a:t>not well understood</a:t>
            </a:r>
            <a:r>
              <a:rPr lang="en-US" sz="2584" dirty="0"/>
              <a:t>.</a:t>
            </a:r>
          </a:p>
          <a:p>
            <a:pPr marL="1487488" lvl="2" indent="-549275">
              <a:lnSpc>
                <a:spcPct val="110000"/>
              </a:lnSpc>
              <a:spcBef>
                <a:spcPts val="600"/>
              </a:spcBef>
              <a:spcAft>
                <a:spcPts val="1200"/>
              </a:spcAft>
              <a:buNone/>
            </a:pPr>
            <a:r>
              <a:rPr lang="en-US" sz="2584" dirty="0"/>
              <a:t>1: </a:t>
            </a:r>
            <a:r>
              <a:rPr lang="en-US" sz="2584" i="1" dirty="0"/>
              <a:t>is applied to a very incomplete set of data with the impact of limitations on the assessment unknown</a:t>
            </a:r>
            <a:r>
              <a:rPr lang="en-US" sz="2584" dirty="0"/>
              <a:t>.…</a:t>
            </a:r>
          </a:p>
        </p:txBody>
      </p:sp>
    </p:spTree>
    <p:extLst>
      <p:ext uri="{BB962C8B-B14F-4D97-AF65-F5344CB8AC3E}">
        <p14:creationId xmlns:p14="http://schemas.microsoft.com/office/powerpoint/2010/main" val="3823149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6</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6" name="Content Placeholder 4">
            <a:extLst>
              <a:ext uri="{FF2B5EF4-FFF2-40B4-BE49-F238E27FC236}">
                <a16:creationId xmlns:a16="http://schemas.microsoft.com/office/drawing/2014/main" id="{53F44C3E-1A48-C14D-9C72-5E7459C9D8C9}"/>
              </a:ext>
            </a:extLst>
          </p:cNvPr>
          <p:cNvSpPr txBox="1">
            <a:spLocks/>
          </p:cNvSpPr>
          <p:nvPr/>
        </p:nvSpPr>
        <p:spPr>
          <a:xfrm>
            <a:off x="358060" y="844060"/>
            <a:ext cx="10198571" cy="5615539"/>
          </a:xfrm>
          <a:prstGeom prst="rect">
            <a:avLst/>
          </a:prstGeom>
        </p:spPr>
        <p:txBody>
          <a:bodyPr>
            <a:normAutofit fontScale="70000" lnSpcReduction="20000"/>
          </a:bodyPr>
          <a:lstStyle>
            <a:lvl1pPr marL="247642" indent="-198114" algn="l" rtl="0" eaLnBrk="0" fontAlgn="base" hangingPunct="0">
              <a:lnSpc>
                <a:spcPts val="2600"/>
              </a:lnSpc>
              <a:spcBef>
                <a:spcPts val="433"/>
              </a:spcBef>
              <a:spcAft>
                <a:spcPct val="0"/>
              </a:spcAft>
              <a:buClr>
                <a:srgbClr val="0070C0"/>
              </a:buClr>
              <a:buSzPct val="80000"/>
              <a:buFont typeface="Wingdings" charset="2"/>
              <a:buChar char="q"/>
              <a:defRPr sz="1733" b="1">
                <a:solidFill>
                  <a:srgbClr val="000000"/>
                </a:solidFill>
                <a:latin typeface="Helvetica"/>
                <a:ea typeface="ＭＳ Ｐゴシック" charset="-128"/>
                <a:cs typeface="Helvetica"/>
              </a:defRPr>
            </a:lvl1pPr>
            <a:lvl2pPr marL="495285" indent="-198114" algn="l" rtl="0" eaLnBrk="0" fontAlgn="base" hangingPunct="0">
              <a:lnSpc>
                <a:spcPts val="2600"/>
              </a:lnSpc>
              <a:spcBef>
                <a:spcPts val="433"/>
              </a:spcBef>
              <a:spcAft>
                <a:spcPct val="0"/>
              </a:spcAft>
              <a:buClr>
                <a:srgbClr val="C00000"/>
              </a:buClr>
              <a:buFont typeface="Wingdings" charset="2"/>
              <a:buChar char="Ø"/>
              <a:defRPr sz="1517">
                <a:solidFill>
                  <a:srgbClr val="000000"/>
                </a:solidFill>
                <a:latin typeface="Helvetica"/>
                <a:ea typeface="ＭＳ Ｐゴシック" pitchFamily="-110" charset="-128"/>
                <a:cs typeface="Helvetica"/>
              </a:defRPr>
            </a:lvl2pPr>
            <a:lvl3pPr marL="742927" indent="-198114" algn="l" rtl="0" eaLnBrk="0" fontAlgn="base" hangingPunct="0">
              <a:lnSpc>
                <a:spcPts val="2600"/>
              </a:lnSpc>
              <a:spcBef>
                <a:spcPts val="433"/>
              </a:spcBef>
              <a:spcAft>
                <a:spcPct val="0"/>
              </a:spcAft>
              <a:buClr>
                <a:srgbClr val="0070C0"/>
              </a:buClr>
              <a:buSzPct val="90000"/>
              <a:buChar char="»"/>
              <a:defRPr sz="1517">
                <a:solidFill>
                  <a:srgbClr val="000000"/>
                </a:solidFill>
                <a:latin typeface="Helvetica"/>
                <a:ea typeface="ＭＳ Ｐゴシック" pitchFamily="-110" charset="-128"/>
                <a:cs typeface="Helvetica"/>
              </a:defRPr>
            </a:lvl3pPr>
            <a:lvl4pPr marL="990570" indent="-198114" algn="l" rtl="0" eaLnBrk="0" fontAlgn="base" hangingPunct="0">
              <a:lnSpc>
                <a:spcPts val="2600"/>
              </a:lnSpc>
              <a:spcBef>
                <a:spcPts val="433"/>
              </a:spcBef>
              <a:spcAft>
                <a:spcPct val="0"/>
              </a:spcAft>
              <a:buClr>
                <a:srgbClr val="C00000"/>
              </a:buClr>
              <a:buFont typeface="Courier New" charset="0"/>
              <a:buChar char="o"/>
              <a:defRPr sz="1517">
                <a:solidFill>
                  <a:srgbClr val="000000"/>
                </a:solidFill>
                <a:latin typeface="Helvetica"/>
                <a:ea typeface="ＭＳ Ｐゴシック" pitchFamily="-110" charset="-128"/>
                <a:cs typeface="Helvetica"/>
              </a:defRPr>
            </a:lvl4pPr>
            <a:lvl5pPr marL="1238212" indent="-198114" algn="l" rtl="0" eaLnBrk="0" fontAlgn="base" hangingPunct="0">
              <a:lnSpc>
                <a:spcPts val="2817"/>
              </a:lnSpc>
              <a:spcBef>
                <a:spcPct val="0"/>
              </a:spcBef>
              <a:spcAft>
                <a:spcPct val="0"/>
              </a:spcAft>
              <a:buClr>
                <a:srgbClr val="0070C0"/>
              </a:buClr>
              <a:buFont typeface="Wingdings" charset="2"/>
              <a:buChar char="§"/>
              <a:defRPr sz="1517">
                <a:solidFill>
                  <a:srgbClr val="000000"/>
                </a:solidFill>
                <a:latin typeface="Helvetica"/>
                <a:ea typeface="ＭＳ Ｐゴシック" pitchFamily="-110" charset="-128"/>
                <a:cs typeface="Helvetica"/>
              </a:defRPr>
            </a:lvl5pPr>
            <a:lvl6pPr marL="2672984"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6pPr>
            <a:lvl7pPr marL="311745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7pPr>
            <a:lvl8pPr marL="3561922"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8pPr>
            <a:lvl9pPr marL="4006390" indent="-246927" algn="l" defTabSz="990795" rtl="0" fontAlgn="base">
              <a:lnSpc>
                <a:spcPts val="2819"/>
              </a:lnSpc>
              <a:spcBef>
                <a:spcPct val="0"/>
              </a:spcBef>
              <a:spcAft>
                <a:spcPts val="645"/>
              </a:spcAft>
              <a:defRPr sz="1408">
                <a:solidFill>
                  <a:srgbClr val="666666"/>
                </a:solidFill>
                <a:latin typeface="+mn-lt"/>
                <a:ea typeface="ＭＳ Ｐゴシック" pitchFamily="-110" charset="-128"/>
              </a:defRPr>
            </a:lvl9pPr>
          </a:lstStyle>
          <a:p>
            <a:pPr marL="1084263" marR="0" lvl="0" indent="-640080" algn="l" defTabSz="914400" rtl="0" eaLnBrk="0" fontAlgn="base" latinLnBrk="0" hangingPunct="0">
              <a:lnSpc>
                <a:spcPct val="110000"/>
              </a:lnSpc>
              <a:spcBef>
                <a:spcPts val="600"/>
              </a:spcBef>
              <a:spcAft>
                <a:spcPts val="1200"/>
              </a:spcAft>
              <a:buClr>
                <a:srgbClr val="0070C0"/>
              </a:buClr>
              <a:buSzPct val="80000"/>
              <a:buFont typeface="Wingdings" charset="2"/>
              <a:buChar char="q"/>
              <a:tabLst/>
              <a:defRPr/>
            </a:pPr>
            <a:r>
              <a:rPr kumimoji="0" lang="en-US" sz="2800" b="1" i="0" u="none" strike="noStrike" kern="0" cap="none" spc="0" normalizeH="0" baseline="0" noProof="0" dirty="0">
                <a:ln>
                  <a:noFill/>
                </a:ln>
                <a:solidFill>
                  <a:srgbClr val="000000"/>
                </a:solidFill>
                <a:effectLst/>
                <a:uLnTx/>
                <a:uFillTx/>
                <a:latin typeface="Helvetica"/>
                <a:ea typeface="ＭＳ Ｐゴシック" charset="-128"/>
                <a:cs typeface="Helvetica"/>
              </a:rPr>
              <a:t>The study team was assembled with the following ideas in mind:</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Balance between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lidar</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and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polarimeter</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people, with an emphasis on joint retrievals and slight preponderance of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polarimeter</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experts, as only one GV is fully vertically resolved</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Balance between retrievals experts at various centers and institutions</a:t>
            </a:r>
          </a:p>
          <a:p>
            <a:pPr marL="1084263" marR="0" lvl="0" indent="-640080" algn="l" defTabSz="914400" rtl="0" eaLnBrk="0" fontAlgn="base" latinLnBrk="0" hangingPunct="0">
              <a:lnSpc>
                <a:spcPct val="110000"/>
              </a:lnSpc>
              <a:spcBef>
                <a:spcPts val="600"/>
              </a:spcBef>
              <a:spcAft>
                <a:spcPts val="1200"/>
              </a:spcAft>
              <a:buClr>
                <a:srgbClr val="0070C0"/>
              </a:buClr>
              <a:buSzPct val="80000"/>
              <a:buFont typeface="Wingdings" charset="2"/>
              <a:buChar char="q"/>
              <a:tabLst/>
              <a:defRPr/>
            </a:pPr>
            <a:r>
              <a:rPr kumimoji="0" lang="en-US" sz="2800" b="1" i="0" u="none" strike="noStrike" kern="0" cap="none" spc="0" normalizeH="0" baseline="0" noProof="0" dirty="0">
                <a:ln>
                  <a:noFill/>
                </a:ln>
                <a:solidFill>
                  <a:srgbClr val="000000"/>
                </a:solidFill>
                <a:effectLst/>
                <a:uLnTx/>
                <a:uFillTx/>
                <a:latin typeface="Helvetica"/>
                <a:ea typeface="ＭＳ Ｐゴシック" charset="-128"/>
                <a:cs typeface="Helvetica"/>
              </a:rPr>
              <a:t>The team includes:</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GISS: Brian Cairns</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GSFC: Reed Espinosa, Ed Nowottnick, John Yorks</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UWisc</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Bob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Holz</a:t>
            </a:r>
            <a:endPar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endParaRP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OU: Feng Xu, Jens Redemann</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LaRC</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Sharon Burton,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Snorre</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Stamnes</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Tyler Thorsen, Mark Vaughan</a:t>
            </a:r>
          </a:p>
          <a:p>
            <a:pPr marL="1331906" marR="0" lvl="1" indent="-640080" algn="l" defTabSz="914400" rtl="0" eaLnBrk="0" fontAlgn="base" latinLnBrk="0" hangingPunct="0">
              <a:lnSpc>
                <a:spcPct val="110000"/>
              </a:lnSpc>
              <a:spcBef>
                <a:spcPts val="600"/>
              </a:spcBef>
              <a:spcAft>
                <a:spcPts val="1200"/>
              </a:spcAft>
              <a:buClr>
                <a:srgbClr val="C00000"/>
              </a:buClr>
              <a:buSzTx/>
              <a:buFont typeface="Wingdings" charset="2"/>
              <a:buChar char="Ø"/>
              <a:tabLst/>
              <a:defRPr/>
            </a:pP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ULille</a:t>
            </a:r>
            <a:r>
              <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rPr>
              <a:t>: Oleg </a:t>
            </a:r>
            <a:r>
              <a:rPr kumimoji="0" lang="en-US" sz="2584" b="0" i="0" u="none" strike="noStrike" kern="0" cap="none" spc="0" normalizeH="0" baseline="0" noProof="0" dirty="0" err="1">
                <a:ln>
                  <a:noFill/>
                </a:ln>
                <a:solidFill>
                  <a:srgbClr val="000000"/>
                </a:solidFill>
                <a:effectLst/>
                <a:uLnTx/>
                <a:uFillTx/>
                <a:latin typeface="Helvetica"/>
                <a:ea typeface="ＭＳ Ｐゴシック" pitchFamily="-110" charset="-128"/>
                <a:cs typeface="Helvetica"/>
              </a:rPr>
              <a:t>Dubovik</a:t>
            </a:r>
            <a:endParaRPr kumimoji="0" lang="en-US" sz="2584" b="0" i="0" u="none" strike="noStrike" kern="0" cap="none" spc="0" normalizeH="0" baseline="0" noProof="0" dirty="0">
              <a:ln>
                <a:noFill/>
              </a:ln>
              <a:solidFill>
                <a:srgbClr val="000000"/>
              </a:solidFill>
              <a:effectLst/>
              <a:uLnTx/>
              <a:uFillTx/>
              <a:latin typeface="Helvetica"/>
              <a:ea typeface="ＭＳ Ｐゴシック" pitchFamily="-110" charset="-128"/>
              <a:cs typeface="Helvetica"/>
            </a:endParaRPr>
          </a:p>
          <a:p>
            <a:pPr marL="1084263" marR="0" lvl="0" indent="-640080" algn="l" defTabSz="914400" rtl="0" eaLnBrk="0" fontAlgn="base" latinLnBrk="0" hangingPunct="0">
              <a:lnSpc>
                <a:spcPct val="110000"/>
              </a:lnSpc>
              <a:spcBef>
                <a:spcPts val="600"/>
              </a:spcBef>
              <a:spcAft>
                <a:spcPts val="1200"/>
              </a:spcAft>
              <a:buClr>
                <a:srgbClr val="0070C0"/>
              </a:buClr>
              <a:buSzPct val="80000"/>
              <a:buFont typeface="Wingdings" charset="2"/>
              <a:buChar char="q"/>
              <a:tabLst/>
              <a:defRPr/>
            </a:pPr>
            <a:endParaRPr kumimoji="0" lang="en-US" sz="1733" b="1" i="0" u="none" strike="noStrike" kern="0" cap="none" spc="0" normalizeH="0" baseline="0" noProof="0" dirty="0">
              <a:ln>
                <a:noFill/>
              </a:ln>
              <a:solidFill>
                <a:srgbClr val="000000"/>
              </a:solidFill>
              <a:effectLst/>
              <a:uLnTx/>
              <a:uFillTx/>
              <a:latin typeface="Helvetica"/>
              <a:ea typeface="ＭＳ Ｐゴシック" charset="-128"/>
              <a:cs typeface="Helvetica"/>
            </a:endParaRPr>
          </a:p>
        </p:txBody>
      </p:sp>
    </p:spTree>
    <p:extLst>
      <p:ext uri="{BB962C8B-B14F-4D97-AF65-F5344CB8AC3E}">
        <p14:creationId xmlns:p14="http://schemas.microsoft.com/office/powerpoint/2010/main" val="1943116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marL="0" marR="0" lvl="0" indent="0" algn="l" defTabSz="990570" rtl="0" eaLnBrk="1" fontAlgn="base" latinLnBrk="0" hangingPunct="1">
              <a:lnSpc>
                <a:spcPct val="100000"/>
              </a:lnSpc>
              <a:spcBef>
                <a:spcPct val="0"/>
              </a:spcBef>
              <a:spcAft>
                <a:spcPct val="0"/>
              </a:spcAft>
              <a:buClrTx/>
              <a:buSzTx/>
              <a:buFontTx/>
              <a:buNone/>
              <a:tabLst/>
              <a:defRPr/>
            </a:pPr>
            <a:fld id="{CD6D5042-7F60-904A-9DE5-D05C0BD0A3FB}" type="slidenum">
              <a:rPr kumimoji="0" lang="en-US" sz="867" b="0" i="0" u="none" strike="noStrike" kern="1200" cap="none" spc="0" normalizeH="0" baseline="0" noProof="0">
                <a:ln>
                  <a:noFill/>
                </a:ln>
                <a:solidFill>
                  <a:srgbClr val="677085"/>
                </a:solidFill>
                <a:effectLst/>
                <a:uLnTx/>
                <a:uFillTx/>
                <a:latin typeface="75 Helvetica Bold" charset="0"/>
                <a:ea typeface="ＭＳ Ｐゴシック" charset="0"/>
              </a:rPr>
              <a:pPr marL="0" marR="0" lvl="0" indent="0" algn="l" defTabSz="990570" rtl="0" eaLnBrk="1" fontAlgn="base" latinLnBrk="0" hangingPunct="1">
                <a:lnSpc>
                  <a:spcPct val="100000"/>
                </a:lnSpc>
                <a:spcBef>
                  <a:spcPct val="0"/>
                </a:spcBef>
                <a:spcAft>
                  <a:spcPct val="0"/>
                </a:spcAft>
                <a:buClrTx/>
                <a:buSzTx/>
                <a:buFontTx/>
                <a:buNone/>
                <a:tabLst/>
                <a:defRPr/>
              </a:pPr>
              <a:t>7</a:t>
            </a:fld>
            <a:endParaRPr kumimoji="0" lang="en-US" sz="867" b="0" i="0" u="none" strike="noStrike" kern="1200" cap="none" spc="0" normalizeH="0" baseline="0" noProof="0" dirty="0">
              <a:ln>
                <a:noFill/>
              </a:ln>
              <a:solidFill>
                <a:srgbClr val="677085"/>
              </a:solidFill>
              <a:effectLst/>
              <a:uLnTx/>
              <a:uFillTx/>
              <a:latin typeface="75 Helvetica Bold" charset="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545630" y="774599"/>
            <a:ext cx="10198571" cy="1805353"/>
          </a:xfrm>
        </p:spPr>
        <p:txBody>
          <a:bodyPr>
            <a:normAutofit/>
          </a:bodyPr>
          <a:lstStyle/>
          <a:p>
            <a:pPr marL="1084263" indent="-640080">
              <a:lnSpc>
                <a:spcPct val="110000"/>
              </a:lnSpc>
              <a:spcBef>
                <a:spcPts val="600"/>
              </a:spcBef>
              <a:spcAft>
                <a:spcPts val="1200"/>
              </a:spcAft>
            </a:pPr>
            <a:r>
              <a:rPr lang="en-US" sz="2800" dirty="0"/>
              <a:t>Process:</a:t>
            </a:r>
          </a:p>
          <a:p>
            <a:pPr marL="1331906" lvl="1" indent="-640080">
              <a:lnSpc>
                <a:spcPct val="110000"/>
              </a:lnSpc>
              <a:spcBef>
                <a:spcPts val="600"/>
              </a:spcBef>
              <a:spcAft>
                <a:spcPts val="1200"/>
              </a:spcAft>
            </a:pPr>
            <a:r>
              <a:rPr lang="en-US" sz="2584" dirty="0"/>
              <a:t>The study team assessment of individual quality scoring efforts will entail two steps:</a:t>
            </a:r>
            <a:endParaRPr lang="en-US" sz="2800" dirty="0"/>
          </a:p>
        </p:txBody>
      </p:sp>
      <p:graphicFrame>
        <p:nvGraphicFramePr>
          <p:cNvPr id="2" name="Diagram 1"/>
          <p:cNvGraphicFramePr/>
          <p:nvPr/>
        </p:nvGraphicFramePr>
        <p:xfrm>
          <a:off x="1144894" y="2579952"/>
          <a:ext cx="10411001" cy="38796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43246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783003-33DF-144F-91C3-6610A3140732}"/>
              </a:ext>
            </a:extLst>
          </p:cNvPr>
          <p:cNvSpPr>
            <a:spLocks noGrp="1"/>
          </p:cNvSpPr>
          <p:nvPr>
            <p:ph type="sldNum" sz="quarter" idx="4"/>
          </p:nvPr>
        </p:nvSpPr>
        <p:spPr/>
        <p:txBody>
          <a:bodyPr/>
          <a:lstStyle/>
          <a:p>
            <a:pPr defTabSz="990570">
              <a:spcBef>
                <a:spcPct val="0"/>
              </a:spcBef>
              <a:defRPr/>
            </a:pPr>
            <a:fld id="{CD6D5042-7F60-904A-9DE5-D05C0BD0A3FB}" type="slidenum">
              <a:rPr lang="en-US" sz="867" b="0">
                <a:ea typeface="ＭＳ Ｐゴシック" charset="0"/>
              </a:rPr>
              <a:pPr defTabSz="990570">
                <a:spcBef>
                  <a:spcPct val="0"/>
                </a:spcBef>
                <a:defRPr/>
              </a:pPr>
              <a:t>8</a:t>
            </a:fld>
            <a:endParaRPr lang="en-US" sz="867" b="0" dirty="0">
              <a:ea typeface="ＭＳ Ｐゴシック" charset="0"/>
            </a:endParaRPr>
          </a:p>
        </p:txBody>
      </p:sp>
      <p:sp>
        <p:nvSpPr>
          <p:cNvPr id="5" name="Content Placeholder 4">
            <a:extLst>
              <a:ext uri="{FF2B5EF4-FFF2-40B4-BE49-F238E27FC236}">
                <a16:creationId xmlns:a16="http://schemas.microsoft.com/office/drawing/2014/main" id="{53F44C3E-1A48-C14D-9C72-5E7459C9D8C9}"/>
              </a:ext>
            </a:extLst>
          </p:cNvPr>
          <p:cNvSpPr>
            <a:spLocks noGrp="1"/>
          </p:cNvSpPr>
          <p:nvPr>
            <p:ph sz="quarter" idx="10"/>
          </p:nvPr>
        </p:nvSpPr>
        <p:spPr>
          <a:xfrm>
            <a:off x="0" y="383930"/>
            <a:ext cx="11297920" cy="6247119"/>
          </a:xfrm>
        </p:spPr>
        <p:txBody>
          <a:bodyPr>
            <a:normAutofit/>
          </a:bodyPr>
          <a:lstStyle/>
          <a:p>
            <a:pPr marL="860425" indent="-639763">
              <a:lnSpc>
                <a:spcPct val="110000"/>
              </a:lnSpc>
              <a:spcBef>
                <a:spcPts val="600"/>
              </a:spcBef>
              <a:spcAft>
                <a:spcPts val="1200"/>
              </a:spcAft>
            </a:pPr>
            <a:r>
              <a:rPr lang="en-US" sz="3400" dirty="0"/>
              <a:t>SIT-A Process/Timeline for Architecture Assessments</a:t>
            </a:r>
            <a:endParaRPr lang="en-US" sz="2600" dirty="0"/>
          </a:p>
          <a:p>
            <a:pPr marL="1031875" lvl="1" indent="-457200">
              <a:lnSpc>
                <a:spcPct val="100000"/>
              </a:lnSpc>
              <a:spcBef>
                <a:spcPts val="0"/>
              </a:spcBef>
              <a:spcAft>
                <a:spcPts val="300"/>
              </a:spcAft>
              <a:buFont typeface="+mj-lt"/>
              <a:buAutoNum type="arabicPeriod"/>
            </a:pPr>
            <a:r>
              <a:rPr lang="en-US" sz="2100" dirty="0"/>
              <a:t>Assessment of existing and development of new algorithmic capabilities (Feb 2019 – present)</a:t>
            </a:r>
          </a:p>
          <a:p>
            <a:pPr marL="1104892" lvl="2" indent="-282575">
              <a:lnSpc>
                <a:spcPct val="120000"/>
              </a:lnSpc>
              <a:spcBef>
                <a:spcPts val="0"/>
              </a:spcBef>
              <a:spcAft>
                <a:spcPts val="300"/>
              </a:spcAft>
            </a:pPr>
            <a:r>
              <a:rPr lang="en-US" sz="1600" dirty="0"/>
              <a:t>Discussions on procedures for evaluating architecture and instrument capabilities</a:t>
            </a:r>
          </a:p>
          <a:p>
            <a:pPr marL="1104892" lvl="2" indent="-282575">
              <a:lnSpc>
                <a:spcPct val="120000"/>
              </a:lnSpc>
              <a:spcBef>
                <a:spcPts val="0"/>
              </a:spcBef>
              <a:spcAft>
                <a:spcPts val="300"/>
              </a:spcAft>
            </a:pPr>
            <a:r>
              <a:rPr lang="en-US" sz="1600" dirty="0"/>
              <a:t>Development/Refinement of various methodologies, streamlining in as far as appropriate</a:t>
            </a:r>
          </a:p>
          <a:p>
            <a:pPr marL="1104892" lvl="2" indent="-282575">
              <a:lnSpc>
                <a:spcPct val="120000"/>
              </a:lnSpc>
              <a:spcBef>
                <a:spcPts val="0"/>
              </a:spcBef>
              <a:spcAft>
                <a:spcPts val="300"/>
              </a:spcAft>
            </a:pPr>
            <a:r>
              <a:rPr lang="en-US" sz="1600" dirty="0"/>
              <a:t>Comparisons of simulated lidar and polarimeter signals (forward models)</a:t>
            </a:r>
          </a:p>
          <a:p>
            <a:pPr marL="1031875" lvl="1" indent="-457200">
              <a:lnSpc>
                <a:spcPct val="100000"/>
              </a:lnSpc>
              <a:spcBef>
                <a:spcPts val="0"/>
              </a:spcBef>
              <a:spcAft>
                <a:spcPts val="300"/>
              </a:spcAft>
              <a:buFont typeface="+mj-lt"/>
              <a:buAutoNum type="arabicPeriod"/>
            </a:pPr>
            <a:r>
              <a:rPr lang="en-US" sz="2100" dirty="0"/>
              <a:t>Preliminary Assessment of Architecture 8G for presentation to SCC (Dec 2019)</a:t>
            </a:r>
          </a:p>
          <a:p>
            <a:pPr marL="1031875" lvl="1" indent="-457200">
              <a:lnSpc>
                <a:spcPct val="100000"/>
              </a:lnSpc>
              <a:spcBef>
                <a:spcPts val="0"/>
              </a:spcBef>
              <a:spcAft>
                <a:spcPts val="300"/>
              </a:spcAft>
              <a:buFont typeface="+mj-lt"/>
              <a:buAutoNum type="arabicPeriod"/>
            </a:pPr>
            <a:r>
              <a:rPr lang="en-US" sz="2100" dirty="0"/>
              <a:t>Formal Assessment (incl. study team review) of Architecture 8G for SMT (Feb 2020)</a:t>
            </a:r>
          </a:p>
          <a:p>
            <a:pPr marL="1031875" lvl="1" indent="-457200">
              <a:lnSpc>
                <a:spcPct val="100000"/>
              </a:lnSpc>
              <a:spcBef>
                <a:spcPts val="0"/>
              </a:spcBef>
              <a:spcAft>
                <a:spcPts val="300"/>
              </a:spcAft>
              <a:buFont typeface="+mj-lt"/>
              <a:buAutoNum type="arabicPeriod"/>
            </a:pPr>
            <a:r>
              <a:rPr lang="en-US" sz="2100" dirty="0"/>
              <a:t>Preparations for Assessment of Architecture 8K + derivatives (Feb – May 2020)</a:t>
            </a:r>
          </a:p>
          <a:p>
            <a:pPr marL="1279517" lvl="2" indent="-457200">
              <a:lnSpc>
                <a:spcPct val="110000"/>
              </a:lnSpc>
              <a:spcBef>
                <a:spcPts val="0"/>
              </a:spcBef>
              <a:spcAft>
                <a:spcPts val="300"/>
              </a:spcAft>
            </a:pPr>
            <a:r>
              <a:rPr lang="en-US" sz="1600" dirty="0"/>
              <a:t>Various improvements over 8G assessment targeted:</a:t>
            </a:r>
          </a:p>
          <a:p>
            <a:pPr marL="1527160" lvl="3" indent="-457200">
              <a:lnSpc>
                <a:spcPct val="110000"/>
              </a:lnSpc>
              <a:spcBef>
                <a:spcPts val="0"/>
              </a:spcBef>
              <a:spcAft>
                <a:spcPts val="300"/>
              </a:spcAft>
            </a:pPr>
            <a:r>
              <a:rPr lang="en-US" sz="1400" dirty="0"/>
              <a:t>Use realistic lidar uncertainty estimates for specific lidars (5, 6, 9)</a:t>
            </a:r>
          </a:p>
          <a:p>
            <a:pPr marL="1527160" lvl="3" indent="-457200">
              <a:lnSpc>
                <a:spcPct val="110000"/>
              </a:lnSpc>
              <a:spcBef>
                <a:spcPts val="0"/>
              </a:spcBef>
              <a:spcAft>
                <a:spcPts val="300"/>
              </a:spcAft>
            </a:pPr>
            <a:r>
              <a:rPr lang="en-US" sz="1400" dirty="0"/>
              <a:t>Extend list of Geophysical Variables to include “Enhanced” and more vertically-resolved GVs</a:t>
            </a:r>
          </a:p>
          <a:p>
            <a:pPr marL="1527160" lvl="3" indent="-457200">
              <a:lnSpc>
                <a:spcPct val="110000"/>
              </a:lnSpc>
              <a:spcBef>
                <a:spcPts val="0"/>
              </a:spcBef>
              <a:spcAft>
                <a:spcPts val="300"/>
              </a:spcAft>
            </a:pPr>
            <a:r>
              <a:rPr lang="en-US" sz="1400" dirty="0"/>
              <a:t>Add polarizing land surfaces</a:t>
            </a:r>
          </a:p>
          <a:p>
            <a:pPr marL="1527160" lvl="3" indent="-457200">
              <a:lnSpc>
                <a:spcPct val="110000"/>
              </a:lnSpc>
              <a:spcBef>
                <a:spcPts val="0"/>
              </a:spcBef>
              <a:spcAft>
                <a:spcPts val="300"/>
              </a:spcAft>
            </a:pPr>
            <a:r>
              <a:rPr lang="en-US" sz="1400" dirty="0"/>
              <a:t>Add low AOD cases to canonical case tables</a:t>
            </a:r>
          </a:p>
          <a:p>
            <a:pPr marL="1527160" lvl="3" indent="-457200">
              <a:lnSpc>
                <a:spcPct val="110000"/>
              </a:lnSpc>
              <a:spcBef>
                <a:spcPts val="0"/>
              </a:spcBef>
              <a:spcAft>
                <a:spcPts val="300"/>
              </a:spcAft>
            </a:pPr>
            <a:r>
              <a:rPr lang="en-US" sz="1400" dirty="0"/>
              <a:t>Consider realistic distribution of viewing geometries </a:t>
            </a:r>
          </a:p>
          <a:p>
            <a:pPr marL="1527160" lvl="3" indent="-457200">
              <a:lnSpc>
                <a:spcPct val="110000"/>
              </a:lnSpc>
              <a:spcBef>
                <a:spcPts val="0"/>
              </a:spcBef>
              <a:spcAft>
                <a:spcPts val="300"/>
              </a:spcAft>
            </a:pPr>
            <a:r>
              <a:rPr lang="en-US" sz="1400" dirty="0"/>
              <a:t>Add objective-specific canonical test cases</a:t>
            </a:r>
            <a:endParaRPr lang="en-US" sz="1700" dirty="0"/>
          </a:p>
          <a:p>
            <a:pPr marL="1031875" lvl="1" indent="-457200">
              <a:lnSpc>
                <a:spcPct val="100000"/>
              </a:lnSpc>
              <a:spcBef>
                <a:spcPts val="0"/>
              </a:spcBef>
              <a:spcAft>
                <a:spcPts val="300"/>
              </a:spcAft>
              <a:buFont typeface="+mj-lt"/>
              <a:buAutoNum type="arabicPeriod"/>
            </a:pPr>
            <a:r>
              <a:rPr lang="en-US" sz="2100" dirty="0"/>
              <a:t>Formal Assessment of Architecture 8K + derivatives for SMT (June 2020) </a:t>
            </a:r>
          </a:p>
          <a:p>
            <a:pPr marL="1031875" lvl="1" indent="-457200">
              <a:lnSpc>
                <a:spcPct val="100000"/>
              </a:lnSpc>
              <a:spcBef>
                <a:spcPts val="0"/>
              </a:spcBef>
              <a:spcAft>
                <a:spcPts val="300"/>
              </a:spcAft>
              <a:buFont typeface="+mj-lt"/>
              <a:buAutoNum type="arabicPeriod"/>
            </a:pPr>
            <a:r>
              <a:rPr lang="en-US" sz="2100" dirty="0"/>
              <a:t>Formal Assessment of Architecture 11 for SMT (August 2020) </a:t>
            </a:r>
          </a:p>
        </p:txBody>
      </p:sp>
    </p:spTree>
    <p:extLst>
      <p:ext uri="{BB962C8B-B14F-4D97-AF65-F5344CB8AC3E}">
        <p14:creationId xmlns:p14="http://schemas.microsoft.com/office/powerpoint/2010/main" val="2588368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4B61D-28BA-41FC-BDEE-0EB13EA28E4E}"/>
              </a:ext>
            </a:extLst>
          </p:cNvPr>
          <p:cNvSpPr>
            <a:spLocks noGrp="1"/>
          </p:cNvSpPr>
          <p:nvPr>
            <p:ph type="title"/>
          </p:nvPr>
        </p:nvSpPr>
        <p:spPr/>
        <p:txBody>
          <a:bodyPr>
            <a:normAutofit fontScale="90000"/>
          </a:bodyPr>
          <a:lstStyle/>
          <a:p>
            <a:pPr algn="r"/>
            <a:r>
              <a:rPr lang="en-US" dirty="0"/>
              <a:t>Architectures Under Detailed Study—</a:t>
            </a:r>
            <a:br>
              <a:rPr lang="en-US" dirty="0"/>
            </a:br>
            <a:r>
              <a:rPr lang="en-US" dirty="0"/>
              <a:t>Preliminary Costs Still In Work</a:t>
            </a:r>
          </a:p>
        </p:txBody>
      </p:sp>
      <p:sp>
        <p:nvSpPr>
          <p:cNvPr id="4" name="Slide Number Placeholder 3">
            <a:extLst>
              <a:ext uri="{FF2B5EF4-FFF2-40B4-BE49-F238E27FC236}">
                <a16:creationId xmlns:a16="http://schemas.microsoft.com/office/drawing/2014/main" id="{49A08C47-F207-4732-8B8F-0FC4825CE2CC}"/>
              </a:ext>
            </a:extLst>
          </p:cNvPr>
          <p:cNvSpPr>
            <a:spLocks noGrp="1"/>
          </p:cNvSpPr>
          <p:nvPr>
            <p:ph type="sldNum" sz="quarter" idx="12"/>
          </p:nvPr>
        </p:nvSpPr>
        <p:spPr/>
        <p:txBody>
          <a:bodyPr/>
          <a:lstStyle/>
          <a:p>
            <a:pPr defTabSz="560961" fontAlgn="auto">
              <a:spcBef>
                <a:spcPts val="0"/>
              </a:spcBef>
              <a:spcAft>
                <a:spcPts val="0"/>
              </a:spcAft>
            </a:pPr>
            <a:fld id="{98C382E8-64D7-CF41-91DF-781111A69940}" type="slidenum">
              <a:rPr lang="en-US" b="0">
                <a:solidFill>
                  <a:prstClr val="black">
                    <a:tint val="75000"/>
                  </a:prstClr>
                </a:solidFill>
                <a:latin typeface="Calibri" panose="020F0502020204030204"/>
                <a:ea typeface="+mn-ea"/>
                <a:cs typeface="+mn-cs"/>
              </a:rPr>
              <a:pPr defTabSz="560961" fontAlgn="auto">
                <a:spcBef>
                  <a:spcPts val="0"/>
                </a:spcBef>
                <a:spcAft>
                  <a:spcPts val="0"/>
                </a:spcAft>
              </a:pPr>
              <a:t>9</a:t>
            </a:fld>
            <a:endParaRPr lang="en-US" b="0">
              <a:solidFill>
                <a:prstClr val="black">
                  <a:tint val="75000"/>
                </a:prstClr>
              </a:solidFill>
              <a:latin typeface="Calibri" panose="020F0502020204030204"/>
              <a:ea typeface="+mn-ea"/>
              <a:cs typeface="+mn-cs"/>
            </a:endParaRPr>
          </a:p>
        </p:txBody>
      </p:sp>
      <p:graphicFrame>
        <p:nvGraphicFramePr>
          <p:cNvPr id="5" name="Content Placeholder 4">
            <a:extLst>
              <a:ext uri="{FF2B5EF4-FFF2-40B4-BE49-F238E27FC236}">
                <a16:creationId xmlns:a16="http://schemas.microsoft.com/office/drawing/2014/main" id="{667D2F89-581A-46E0-9C57-F5D05F82E9CA}"/>
              </a:ext>
            </a:extLst>
          </p:cNvPr>
          <p:cNvGraphicFramePr>
            <a:graphicFrameLocks noGrp="1"/>
          </p:cNvGraphicFramePr>
          <p:nvPr>
            <p:ph idx="1"/>
          </p:nvPr>
        </p:nvGraphicFramePr>
        <p:xfrm>
          <a:off x="0" y="15736"/>
          <a:ext cx="4819649" cy="7002790"/>
        </p:xfrm>
        <a:graphic>
          <a:graphicData uri="http://schemas.openxmlformats.org/drawingml/2006/table">
            <a:tbl>
              <a:tblPr firstRow="1" bandRow="1">
                <a:tableStyleId>{5C22544A-7EE6-4342-B048-85BDC9FD1C3A}</a:tableStyleId>
              </a:tblPr>
              <a:tblGrid>
                <a:gridCol w="1609388">
                  <a:extLst>
                    <a:ext uri="{9D8B030D-6E8A-4147-A177-3AD203B41FA5}">
                      <a16:colId xmlns:a16="http://schemas.microsoft.com/office/drawing/2014/main" val="1720859462"/>
                    </a:ext>
                  </a:extLst>
                </a:gridCol>
                <a:gridCol w="1609388">
                  <a:extLst>
                    <a:ext uri="{9D8B030D-6E8A-4147-A177-3AD203B41FA5}">
                      <a16:colId xmlns:a16="http://schemas.microsoft.com/office/drawing/2014/main" val="860637648"/>
                    </a:ext>
                  </a:extLst>
                </a:gridCol>
                <a:gridCol w="1600873">
                  <a:extLst>
                    <a:ext uri="{9D8B030D-6E8A-4147-A177-3AD203B41FA5}">
                      <a16:colId xmlns:a16="http://schemas.microsoft.com/office/drawing/2014/main" val="2061931069"/>
                    </a:ext>
                  </a:extLst>
                </a:gridCol>
              </a:tblGrid>
              <a:tr h="1096817">
                <a:tc>
                  <a:txBody>
                    <a:bodyPr/>
                    <a:lstStyle/>
                    <a:p>
                      <a:r>
                        <a:rPr lang="en-US" sz="1200" dirty="0"/>
                        <a:t>SATM Goals/Objectives</a:t>
                      </a:r>
                    </a:p>
                  </a:txBody>
                  <a:tcPr marL="76200" marR="76200" marT="38100" marB="38100"/>
                </a:tc>
                <a:tc>
                  <a:txBody>
                    <a:bodyPr/>
                    <a:lstStyle/>
                    <a:p>
                      <a:r>
                        <a:rPr lang="en-US" sz="1200" dirty="0"/>
                        <a:t>Unique Science Implementation Strategies</a:t>
                      </a:r>
                    </a:p>
                  </a:txBody>
                  <a:tcPr marL="76200" marR="76200" marT="38100" marB="38100"/>
                </a:tc>
                <a:tc>
                  <a:txBody>
                    <a:bodyPr/>
                    <a:lstStyle/>
                    <a:p>
                      <a:r>
                        <a:rPr lang="en-US" sz="1200" dirty="0"/>
                        <a:t>Mission Implementation Strategies (CDCs)</a:t>
                      </a:r>
                    </a:p>
                  </a:txBody>
                  <a:tcPr marL="76200" marR="76200" marT="38100" marB="38100"/>
                </a:tc>
                <a:extLst>
                  <a:ext uri="{0D108BD9-81ED-4DB2-BD59-A6C34878D82A}">
                    <a16:rowId xmlns:a16="http://schemas.microsoft.com/office/drawing/2014/main" val="812850940"/>
                  </a:ext>
                </a:extLst>
              </a:tr>
              <a:tr h="1857910">
                <a:tc rowSpan="3">
                  <a:txBody>
                    <a:bodyPr/>
                    <a:lstStyle/>
                    <a:p>
                      <a:r>
                        <a:rPr lang="en-US" sz="1700" b="1" i="1" dirty="0">
                          <a:latin typeface="Arial" panose="020B0604020202020204" pitchFamily="34" charset="0"/>
                          <a:cs typeface="Arial" panose="020B0604020202020204" pitchFamily="34" charset="0"/>
                        </a:rPr>
                        <a:t>SATM Rel F</a:t>
                      </a:r>
                    </a:p>
                    <a:p>
                      <a:r>
                        <a:rPr lang="en-US" sz="1700" b="1" i="1" dirty="0">
                          <a:latin typeface="Arial" panose="020B0604020202020204" pitchFamily="34" charset="0"/>
                          <a:cs typeface="Arial" panose="020B0604020202020204" pitchFamily="34" charset="0"/>
                        </a:rPr>
                        <a:t>5 Goals</a:t>
                      </a:r>
                    </a:p>
                    <a:p>
                      <a:r>
                        <a:rPr lang="en-US" sz="1700" b="1" i="1" dirty="0">
                          <a:latin typeface="Arial" panose="020B0604020202020204" pitchFamily="34" charset="0"/>
                          <a:cs typeface="Arial" panose="020B0604020202020204" pitchFamily="34" charset="0"/>
                        </a:rPr>
                        <a:t>8 Objectives</a:t>
                      </a:r>
                    </a:p>
                    <a:p>
                      <a:endParaRPr lang="en-US" sz="1300" i="1" dirty="0">
                        <a:latin typeface="Arial" panose="020B0604020202020204" pitchFamily="34" charset="0"/>
                        <a:cs typeface="Arial" panose="020B0604020202020204" pitchFamily="34" charset="0"/>
                      </a:endParaRPr>
                    </a:p>
                  </a:txBody>
                  <a:tcPr marL="76200" marR="76200" marT="38100" marB="38100"/>
                </a:tc>
                <a:tc>
                  <a:txBody>
                    <a:bodyPr/>
                    <a:lstStyle/>
                    <a:p>
                      <a:r>
                        <a:rPr lang="en-US" sz="1200" b="1" i="1" dirty="0">
                          <a:latin typeface="Arial" panose="020B0604020202020204" pitchFamily="34" charset="0"/>
                          <a:cs typeface="Arial" panose="020B0604020202020204" pitchFamily="34" charset="0"/>
                        </a:rPr>
                        <a:t>Seasonal Vertically Resolved Cloud &amp; Aerosol Process </a:t>
                      </a:r>
                      <a:r>
                        <a:rPr lang="en-US" sz="1200" b="1" i="1" dirty="0">
                          <a:solidFill>
                            <a:srgbClr val="FF0000"/>
                          </a:solidFill>
                          <a:latin typeface="Arial" panose="020B0604020202020204" pitchFamily="34" charset="0"/>
                          <a:cs typeface="Arial" panose="020B0604020202020204" pitchFamily="34" charset="0"/>
                        </a:rPr>
                        <a:t>&amp; AT VARIOUS TIMES OF DAY </a:t>
                      </a:r>
                    </a:p>
                  </a:txBody>
                  <a:tcPr marL="76200" marR="76200" marT="38100" marB="38100"/>
                </a:tc>
                <a:tc>
                  <a:txBody>
                    <a:bodyPr/>
                    <a:lstStyle/>
                    <a:p>
                      <a:r>
                        <a:rPr lang="en-US" sz="1200" b="1" i="1" dirty="0">
                          <a:latin typeface="Arial" panose="020B0604020202020204" pitchFamily="34" charset="0"/>
                          <a:cs typeface="Arial" panose="020B0604020202020204" pitchFamily="34" charset="0"/>
                        </a:rPr>
                        <a:t>8G, 8G-1</a:t>
                      </a:r>
                    </a:p>
                    <a:p>
                      <a:r>
                        <a:rPr lang="en-US" sz="1200" b="1" i="1" dirty="0">
                          <a:latin typeface="Arial" panose="020B0604020202020204" pitchFamily="34" charset="0"/>
                          <a:cs typeface="Arial" panose="020B0604020202020204" pitchFamily="34" charset="0"/>
                        </a:rPr>
                        <a:t>1 Lg</a:t>
                      </a:r>
                    </a:p>
                    <a:p>
                      <a:r>
                        <a:rPr lang="en-US" sz="1200" b="1" i="1" dirty="0">
                          <a:latin typeface="Arial" panose="020B0604020202020204" pitchFamily="34" charset="0"/>
                          <a:cs typeface="Arial" panose="020B0604020202020204" pitchFamily="34" charset="0"/>
                        </a:rPr>
                        <a:t>1 Med SC</a:t>
                      </a:r>
                    </a:p>
                    <a:p>
                      <a:endParaRPr lang="en-US" sz="1200" b="1" i="1" dirty="0">
                        <a:latin typeface="Arial" panose="020B0604020202020204" pitchFamily="34" charset="0"/>
                        <a:cs typeface="Arial" panose="020B0604020202020204" pitchFamily="34" charset="0"/>
                      </a:endParaRPr>
                    </a:p>
                    <a:p>
                      <a:r>
                        <a:rPr lang="en-US" sz="1200" b="1" i="1" dirty="0">
                          <a:latin typeface="Arial" panose="020B0604020202020204" pitchFamily="34" charset="0"/>
                          <a:cs typeface="Arial" panose="020B0604020202020204" pitchFamily="34" charset="0"/>
                        </a:rPr>
                        <a:t>8K, 8K-1, 8K-2</a:t>
                      </a:r>
                    </a:p>
                    <a:p>
                      <a:r>
                        <a:rPr lang="en-US" sz="1200" b="1" i="1" dirty="0">
                          <a:latin typeface="Arial" panose="020B0604020202020204" pitchFamily="34" charset="0"/>
                          <a:cs typeface="Arial" panose="020B0604020202020204" pitchFamily="34" charset="0"/>
                        </a:rPr>
                        <a:t>1 Med SC </a:t>
                      </a:r>
                    </a:p>
                    <a:p>
                      <a:r>
                        <a:rPr lang="en-US" sz="1200" b="1" i="1" dirty="0">
                          <a:latin typeface="Arial" panose="020B0604020202020204" pitchFamily="34" charset="0"/>
                          <a:cs typeface="Arial" panose="020B0604020202020204" pitchFamily="34" charset="0"/>
                        </a:rPr>
                        <a:t>1 ESPA Grande SC</a:t>
                      </a:r>
                    </a:p>
                    <a:p>
                      <a:r>
                        <a:rPr lang="en-US" sz="1200" b="1" i="1" dirty="0">
                          <a:latin typeface="Arial" panose="020B0604020202020204" pitchFamily="34" charset="0"/>
                          <a:cs typeface="Arial" panose="020B0604020202020204" pitchFamily="34" charset="0"/>
                        </a:rPr>
                        <a:t>2 ESPA </a:t>
                      </a:r>
                      <a:r>
                        <a:rPr lang="en-US" sz="1200" b="1" i="1" dirty="0" err="1">
                          <a:latin typeface="Arial" panose="020B0604020202020204" pitchFamily="34" charset="0"/>
                          <a:cs typeface="Arial" panose="020B0604020202020204" pitchFamily="34" charset="0"/>
                        </a:rPr>
                        <a:t>SmallSats</a:t>
                      </a:r>
                      <a:endParaRPr lang="en-US" sz="1200" b="1" i="1" dirty="0">
                        <a:latin typeface="Arial" panose="020B0604020202020204" pitchFamily="34" charset="0"/>
                        <a:cs typeface="Arial" panose="020B0604020202020204" pitchFamily="34" charset="0"/>
                      </a:endParaRPr>
                    </a:p>
                  </a:txBody>
                  <a:tcPr marL="76200" marR="76200" marT="38100" marB="38100"/>
                </a:tc>
                <a:extLst>
                  <a:ext uri="{0D108BD9-81ED-4DB2-BD59-A6C34878D82A}">
                    <a16:rowId xmlns:a16="http://schemas.microsoft.com/office/drawing/2014/main" val="3497121792"/>
                  </a:ext>
                </a:extLst>
              </a:tr>
              <a:tr h="1960183">
                <a:tc vMerge="1">
                  <a:txBody>
                    <a:bodyPr/>
                    <a:lstStyle/>
                    <a:p>
                      <a:endParaRPr lang="en-US" dirty="0"/>
                    </a:p>
                  </a:txBody>
                  <a:tcPr/>
                </a:tc>
                <a:tc>
                  <a:txBody>
                    <a:bodyPr/>
                    <a:lstStyle/>
                    <a:p>
                      <a:r>
                        <a:rPr lang="en-US" sz="1200" b="1" i="1" dirty="0">
                          <a:latin typeface="Arial" panose="020B0604020202020204" pitchFamily="34" charset="0"/>
                          <a:cs typeface="Arial" panose="020B0604020202020204" pitchFamily="34" charset="0"/>
                        </a:rPr>
                        <a:t>Seasonal Vertically Resolved Cloud &amp; Aerosol Process </a:t>
                      </a:r>
                      <a:r>
                        <a:rPr lang="en-US" sz="1200" b="1" i="1" dirty="0">
                          <a:solidFill>
                            <a:srgbClr val="FF0000"/>
                          </a:solidFill>
                          <a:latin typeface="Arial" panose="020B0604020202020204" pitchFamily="34" charset="0"/>
                          <a:cs typeface="Arial" panose="020B0604020202020204" pitchFamily="34" charset="0"/>
                        </a:rPr>
                        <a:t>OVER SEVERAL MINUTE TIME SCALES TO GET TIME EVOLUTION</a:t>
                      </a:r>
                    </a:p>
                  </a:txBody>
                  <a:tcPr marL="76200" marR="76200" marT="38100" marB="38100"/>
                </a:tc>
                <a:tc>
                  <a:txBody>
                    <a:bodyPr/>
                    <a:lstStyle/>
                    <a:p>
                      <a:r>
                        <a:rPr lang="en-US" sz="1200" b="1" i="1" dirty="0">
                          <a:latin typeface="Arial" panose="020B0604020202020204" pitchFamily="34" charset="0"/>
                          <a:cs typeface="Arial" panose="020B0604020202020204" pitchFamily="34" charset="0"/>
                        </a:rPr>
                        <a:t>11A</a:t>
                      </a:r>
                    </a:p>
                    <a:p>
                      <a:r>
                        <a:rPr lang="en-US" sz="1200" b="1" i="1" dirty="0">
                          <a:latin typeface="Arial" panose="020B0604020202020204" pitchFamily="34" charset="0"/>
                          <a:cs typeface="Arial" panose="020B0604020202020204" pitchFamily="34" charset="0"/>
                        </a:rPr>
                        <a:t>1 Med SC (Descoped)</a:t>
                      </a:r>
                    </a:p>
                    <a:p>
                      <a:r>
                        <a:rPr lang="en-US" sz="1200" b="1" i="1" dirty="0">
                          <a:latin typeface="Arial" panose="020B0604020202020204" pitchFamily="34" charset="0"/>
                          <a:cs typeface="Arial" panose="020B0604020202020204" pitchFamily="34" charset="0"/>
                        </a:rPr>
                        <a:t>1 ESPA Grande SC</a:t>
                      </a:r>
                    </a:p>
                    <a:p>
                      <a:r>
                        <a:rPr lang="en-US" sz="1200" b="1" i="1" dirty="0">
                          <a:latin typeface="Arial" panose="020B0604020202020204" pitchFamily="34" charset="0"/>
                          <a:cs typeface="Arial" panose="020B0604020202020204" pitchFamily="34" charset="0"/>
                        </a:rPr>
                        <a:t>4 ESPA </a:t>
                      </a:r>
                      <a:r>
                        <a:rPr lang="en-US" sz="1200" b="1" i="1" dirty="0" err="1">
                          <a:latin typeface="Arial" panose="020B0604020202020204" pitchFamily="34" charset="0"/>
                          <a:cs typeface="Arial" panose="020B0604020202020204" pitchFamily="34" charset="0"/>
                        </a:rPr>
                        <a:t>SmallSats</a:t>
                      </a:r>
                      <a:endParaRPr lang="en-US" sz="1200" b="1" i="1" dirty="0">
                        <a:latin typeface="Arial" panose="020B0604020202020204" pitchFamily="34" charset="0"/>
                        <a:cs typeface="Arial" panose="020B0604020202020204" pitchFamily="34" charset="0"/>
                      </a:endParaRPr>
                    </a:p>
                  </a:txBody>
                  <a:tcPr marL="76200" marR="76200" marT="38100" marB="38100"/>
                </a:tc>
                <a:extLst>
                  <a:ext uri="{0D108BD9-81ED-4DB2-BD59-A6C34878D82A}">
                    <a16:rowId xmlns:a16="http://schemas.microsoft.com/office/drawing/2014/main" val="1704142727"/>
                  </a:ext>
                </a:extLst>
              </a:tr>
              <a:tr h="2032000">
                <a:tc vMerge="1">
                  <a:txBody>
                    <a:bodyPr/>
                    <a:lstStyle/>
                    <a:p>
                      <a:endParaRPr lang="en-US" dirty="0"/>
                    </a:p>
                  </a:txBody>
                  <a:tcPr/>
                </a:tc>
                <a:tc>
                  <a:txBody>
                    <a:bodyPr/>
                    <a:lstStyle/>
                    <a:p>
                      <a:r>
                        <a:rPr lang="en-US" sz="1200" b="1" i="1" dirty="0">
                          <a:latin typeface="Arial" panose="020B0604020202020204" pitchFamily="34" charset="0"/>
                          <a:cs typeface="Arial" panose="020B0604020202020204" pitchFamily="34" charset="0"/>
                        </a:rPr>
                        <a:t>Seasonal Vertically Resolved Cloud &amp; Aerosol Process </a:t>
                      </a:r>
                      <a:r>
                        <a:rPr lang="en-US" sz="1200" b="1" i="1" dirty="0">
                          <a:solidFill>
                            <a:srgbClr val="FF0000"/>
                          </a:solidFill>
                          <a:latin typeface="Arial" panose="020B0604020202020204" pitchFamily="34" charset="0"/>
                          <a:cs typeface="Arial" panose="020B0604020202020204" pitchFamily="34" charset="0"/>
                        </a:rPr>
                        <a:t>OVER SEVERAL MINUTE TIME SCALES &amp; AT VARIOUS TIMES OF DAY (Compromises Vertical Measurements for Sampling)</a:t>
                      </a:r>
                    </a:p>
                  </a:txBody>
                  <a:tcPr marL="76200" marR="76200" marT="38100" marB="38100"/>
                </a:tc>
                <a:tc>
                  <a:txBody>
                    <a:bodyPr/>
                    <a:lstStyle/>
                    <a:p>
                      <a:r>
                        <a:rPr lang="en-US" sz="1200" b="1" i="1" dirty="0">
                          <a:latin typeface="Arial" panose="020B0604020202020204" pitchFamily="34" charset="0"/>
                          <a:cs typeface="Arial" panose="020B0604020202020204" pitchFamily="34" charset="0"/>
                        </a:rPr>
                        <a:t>11B</a:t>
                      </a:r>
                    </a:p>
                    <a:p>
                      <a:r>
                        <a:rPr lang="en-US" sz="1200" b="1" i="1" dirty="0">
                          <a:latin typeface="Arial" panose="020B0604020202020204" pitchFamily="34" charset="0"/>
                          <a:cs typeface="Arial" panose="020B0604020202020204" pitchFamily="34" charset="0"/>
                        </a:rPr>
                        <a:t>1 Med SC</a:t>
                      </a:r>
                    </a:p>
                    <a:p>
                      <a:r>
                        <a:rPr lang="en-US" sz="1200" b="1" i="1" dirty="0">
                          <a:latin typeface="Arial" panose="020B0604020202020204" pitchFamily="34" charset="0"/>
                          <a:cs typeface="Arial" panose="020B0604020202020204" pitchFamily="34" charset="0"/>
                        </a:rPr>
                        <a:t>5 ESPA </a:t>
                      </a:r>
                      <a:r>
                        <a:rPr lang="en-US" sz="1200" b="1" i="1" dirty="0" err="1">
                          <a:latin typeface="Arial" panose="020B0604020202020204" pitchFamily="34" charset="0"/>
                          <a:cs typeface="Arial" panose="020B0604020202020204" pitchFamily="34" charset="0"/>
                        </a:rPr>
                        <a:t>SmallSats</a:t>
                      </a:r>
                      <a:endParaRPr lang="en-US" sz="1200" b="1" i="1" dirty="0">
                        <a:latin typeface="Arial" panose="020B0604020202020204" pitchFamily="34" charset="0"/>
                        <a:cs typeface="Arial" panose="020B0604020202020204" pitchFamily="34" charset="0"/>
                      </a:endParaRPr>
                    </a:p>
                    <a:p>
                      <a:endParaRPr lang="en-US" sz="1200" b="1" i="1" dirty="0">
                        <a:latin typeface="Arial" panose="020B0604020202020204" pitchFamily="34" charset="0"/>
                        <a:cs typeface="Arial" panose="020B0604020202020204" pitchFamily="34" charset="0"/>
                      </a:endParaRPr>
                    </a:p>
                    <a:p>
                      <a:r>
                        <a:rPr lang="en-US" sz="1200" b="1" i="1" dirty="0">
                          <a:latin typeface="Arial" panose="020B0604020202020204" pitchFamily="34" charset="0"/>
                          <a:cs typeface="Arial" panose="020B0604020202020204" pitchFamily="34" charset="0"/>
                        </a:rPr>
                        <a:t>11C</a:t>
                      </a:r>
                    </a:p>
                    <a:p>
                      <a:r>
                        <a:rPr lang="en-US" sz="1200" b="1" i="1" dirty="0">
                          <a:latin typeface="Arial" panose="020B0604020202020204" pitchFamily="34" charset="0"/>
                          <a:cs typeface="Arial" panose="020B0604020202020204" pitchFamily="34" charset="0"/>
                        </a:rPr>
                        <a:t>2 ESPA Grande</a:t>
                      </a:r>
                    </a:p>
                    <a:p>
                      <a:r>
                        <a:rPr lang="en-US" sz="1200" b="1" i="1" dirty="0">
                          <a:latin typeface="Arial" panose="020B0604020202020204" pitchFamily="34" charset="0"/>
                          <a:cs typeface="Arial" panose="020B0604020202020204" pitchFamily="34" charset="0"/>
                        </a:rPr>
                        <a:t>5 ESPA </a:t>
                      </a:r>
                      <a:r>
                        <a:rPr lang="en-US" sz="1200" b="1" i="1" dirty="0" err="1">
                          <a:latin typeface="Arial" panose="020B0604020202020204" pitchFamily="34" charset="0"/>
                          <a:cs typeface="Arial" panose="020B0604020202020204" pitchFamily="34" charset="0"/>
                        </a:rPr>
                        <a:t>SmallSats</a:t>
                      </a:r>
                      <a:endParaRPr lang="en-US" sz="1200" b="1" i="1" dirty="0">
                        <a:latin typeface="Arial" panose="020B0604020202020204" pitchFamily="34" charset="0"/>
                        <a:cs typeface="Arial" panose="020B0604020202020204" pitchFamily="34" charset="0"/>
                      </a:endParaRPr>
                    </a:p>
                  </a:txBody>
                  <a:tcPr marL="76200" marR="76200" marT="38100" marB="38100"/>
                </a:tc>
                <a:extLst>
                  <a:ext uri="{0D108BD9-81ED-4DB2-BD59-A6C34878D82A}">
                    <a16:rowId xmlns:a16="http://schemas.microsoft.com/office/drawing/2014/main" val="621775835"/>
                  </a:ext>
                </a:extLst>
              </a:tr>
            </a:tbl>
          </a:graphicData>
        </a:graphic>
      </p:graphicFrame>
      <p:sp>
        <p:nvSpPr>
          <p:cNvPr id="3" name="Rectangle 2">
            <a:extLst>
              <a:ext uri="{FF2B5EF4-FFF2-40B4-BE49-F238E27FC236}">
                <a16:creationId xmlns:a16="http://schemas.microsoft.com/office/drawing/2014/main" id="{61E5C671-6E24-4F76-A6AE-0BD7C2C6D9CF}"/>
              </a:ext>
            </a:extLst>
          </p:cNvPr>
          <p:cNvSpPr/>
          <p:nvPr/>
        </p:nvSpPr>
        <p:spPr>
          <a:xfrm>
            <a:off x="0" y="4906211"/>
            <a:ext cx="1535373" cy="1938992"/>
          </a:xfrm>
          <a:prstGeom prst="rect">
            <a:avLst/>
          </a:prstGeom>
        </p:spPr>
        <p:txBody>
          <a:bodyPr wrap="square">
            <a:spAutoFit/>
          </a:bodyPr>
          <a:lstStyle/>
          <a:p>
            <a:pPr algn="l" defTabSz="560961" fontAlgn="auto">
              <a:spcBef>
                <a:spcPts val="0"/>
              </a:spcBef>
              <a:spcAft>
                <a:spcPts val="0"/>
              </a:spcAft>
            </a:pPr>
            <a:r>
              <a:rPr lang="en-US" sz="1500" b="0" i="1" dirty="0">
                <a:solidFill>
                  <a:prstClr val="black"/>
                </a:solidFill>
                <a:latin typeface="Calibri" panose="020F0502020204030204"/>
                <a:ea typeface="+mn-ea"/>
                <a:cs typeface="+mn-cs"/>
              </a:rPr>
              <a:t>Orbits considered so far are polar sun-synchronous 450km, 1:30p.m. Ascending Node Crossing and 407km, 65deg/35deg Incl</a:t>
            </a:r>
          </a:p>
        </p:txBody>
      </p:sp>
      <p:pic>
        <p:nvPicPr>
          <p:cNvPr id="12" name="Picture 11">
            <a:extLst>
              <a:ext uri="{FF2B5EF4-FFF2-40B4-BE49-F238E27FC236}">
                <a16:creationId xmlns:a16="http://schemas.microsoft.com/office/drawing/2014/main" id="{1CE705D9-BF06-4D7F-8871-829F304A49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8013" y="1068683"/>
            <a:ext cx="2866482" cy="1875942"/>
          </a:xfrm>
          <a:prstGeom prst="rect">
            <a:avLst/>
          </a:prstGeom>
        </p:spPr>
      </p:pic>
      <p:sp>
        <p:nvSpPr>
          <p:cNvPr id="13" name="Oval 12">
            <a:extLst>
              <a:ext uri="{FF2B5EF4-FFF2-40B4-BE49-F238E27FC236}">
                <a16:creationId xmlns:a16="http://schemas.microsoft.com/office/drawing/2014/main" id="{F6B168B0-EB61-45AD-8316-140690AB0C5C}"/>
              </a:ext>
            </a:extLst>
          </p:cNvPr>
          <p:cNvSpPr/>
          <p:nvPr/>
        </p:nvSpPr>
        <p:spPr>
          <a:xfrm rot="21270298">
            <a:off x="6152047" y="1164453"/>
            <a:ext cx="238415" cy="16784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pic>
        <p:nvPicPr>
          <p:cNvPr id="14" name="Picture 13">
            <a:extLst>
              <a:ext uri="{FF2B5EF4-FFF2-40B4-BE49-F238E27FC236}">
                <a16:creationId xmlns:a16="http://schemas.microsoft.com/office/drawing/2014/main" id="{6AFCC359-A2A8-4C30-93B7-2EFC2B2D84E7}"/>
              </a:ext>
            </a:extLst>
          </p:cNvPr>
          <p:cNvPicPr>
            <a:picLocks noChangeAspect="1"/>
          </p:cNvPicPr>
          <p:nvPr/>
        </p:nvPicPr>
        <p:blipFill rotWithShape="1">
          <a:blip r:embed="rId3"/>
          <a:srcRect l="2554" t="1" r="-284" b="18986"/>
          <a:stretch/>
        </p:blipFill>
        <p:spPr>
          <a:xfrm>
            <a:off x="5811068" y="1224226"/>
            <a:ext cx="427212" cy="381497"/>
          </a:xfrm>
          <a:prstGeom prst="rect">
            <a:avLst/>
          </a:prstGeom>
        </p:spPr>
      </p:pic>
      <p:sp>
        <p:nvSpPr>
          <p:cNvPr id="15" name="Oval 14">
            <a:extLst>
              <a:ext uri="{FF2B5EF4-FFF2-40B4-BE49-F238E27FC236}">
                <a16:creationId xmlns:a16="http://schemas.microsoft.com/office/drawing/2014/main" id="{3B8394C3-3079-4462-9C92-872CFE62E0D3}"/>
              </a:ext>
            </a:extLst>
          </p:cNvPr>
          <p:cNvSpPr/>
          <p:nvPr/>
        </p:nvSpPr>
        <p:spPr>
          <a:xfrm rot="15156128">
            <a:off x="6131869" y="1169799"/>
            <a:ext cx="278769" cy="170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16" name="TextBox 15">
            <a:extLst>
              <a:ext uri="{FF2B5EF4-FFF2-40B4-BE49-F238E27FC236}">
                <a16:creationId xmlns:a16="http://schemas.microsoft.com/office/drawing/2014/main" id="{4259D41B-5C15-4FA8-B696-13DF09031D66}"/>
              </a:ext>
            </a:extLst>
          </p:cNvPr>
          <p:cNvSpPr txBox="1"/>
          <p:nvPr/>
        </p:nvSpPr>
        <p:spPr>
          <a:xfrm>
            <a:off x="4828364" y="2482107"/>
            <a:ext cx="1533561" cy="502573"/>
          </a:xfrm>
          <a:prstGeom prst="rect">
            <a:avLst/>
          </a:prstGeom>
          <a:noFill/>
        </p:spPr>
        <p:txBody>
          <a:bodyPr wrap="none" rtlCol="0">
            <a:spAutoFit/>
          </a:bodyPr>
          <a:lstStyle/>
          <a:p>
            <a:pPr algn="l" defTabSz="560961" fontAlgn="auto">
              <a:spcBef>
                <a:spcPts val="0"/>
              </a:spcBef>
              <a:spcAft>
                <a:spcPts val="0"/>
              </a:spcAft>
            </a:pPr>
            <a:r>
              <a:rPr lang="en-US" sz="1333" dirty="0">
                <a:solidFill>
                  <a:srgbClr val="FFC000"/>
                </a:solidFill>
                <a:latin typeface="Calibri" panose="020F0502020204030204"/>
                <a:ea typeface="+mn-ea"/>
                <a:cs typeface="+mn-cs"/>
              </a:rPr>
              <a:t>Arch 8G:  $1880K</a:t>
            </a:r>
          </a:p>
          <a:p>
            <a:pPr algn="l" defTabSz="560961" fontAlgn="auto">
              <a:spcBef>
                <a:spcPts val="0"/>
              </a:spcBef>
              <a:spcAft>
                <a:spcPts val="0"/>
              </a:spcAft>
            </a:pPr>
            <a:r>
              <a:rPr lang="en-US" sz="1333" dirty="0">
                <a:solidFill>
                  <a:srgbClr val="FFC000"/>
                </a:solidFill>
                <a:latin typeface="Calibri" panose="020F0502020204030204"/>
                <a:ea typeface="+mn-ea"/>
                <a:cs typeface="+mn-cs"/>
              </a:rPr>
              <a:t>Arch 8G-1:  $1950K</a:t>
            </a:r>
          </a:p>
        </p:txBody>
      </p:sp>
      <p:pic>
        <p:nvPicPr>
          <p:cNvPr id="17" name="Picture 16">
            <a:extLst>
              <a:ext uri="{FF2B5EF4-FFF2-40B4-BE49-F238E27FC236}">
                <a16:creationId xmlns:a16="http://schemas.microsoft.com/office/drawing/2014/main" id="{07EEE370-8067-41BB-80C1-BDADBFAE1272}"/>
              </a:ext>
            </a:extLst>
          </p:cNvPr>
          <p:cNvPicPr>
            <a:picLocks noChangeAspect="1"/>
          </p:cNvPicPr>
          <p:nvPr/>
        </p:nvPicPr>
        <p:blipFill rotWithShape="1">
          <a:blip r:embed="rId3"/>
          <a:srcRect l="2554" t="1" r="-284" b="18986"/>
          <a:stretch/>
        </p:blipFill>
        <p:spPr>
          <a:xfrm>
            <a:off x="6517833" y="1877672"/>
            <a:ext cx="427212" cy="381497"/>
          </a:xfrm>
          <a:prstGeom prst="rect">
            <a:avLst/>
          </a:prstGeom>
        </p:spPr>
      </p:pic>
      <p:pic>
        <p:nvPicPr>
          <p:cNvPr id="18" name="Picture 17">
            <a:extLst>
              <a:ext uri="{FF2B5EF4-FFF2-40B4-BE49-F238E27FC236}">
                <a16:creationId xmlns:a16="http://schemas.microsoft.com/office/drawing/2014/main" id="{395E83EC-1ABF-47AB-A796-8FAFF61373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5162" y="1068919"/>
            <a:ext cx="2866482" cy="1875942"/>
          </a:xfrm>
          <a:prstGeom prst="rect">
            <a:avLst/>
          </a:prstGeom>
        </p:spPr>
      </p:pic>
      <p:sp>
        <p:nvSpPr>
          <p:cNvPr id="19" name="Oval 18">
            <a:extLst>
              <a:ext uri="{FF2B5EF4-FFF2-40B4-BE49-F238E27FC236}">
                <a16:creationId xmlns:a16="http://schemas.microsoft.com/office/drawing/2014/main" id="{D615784A-40D0-49DA-910A-569865438B69}"/>
              </a:ext>
            </a:extLst>
          </p:cNvPr>
          <p:cNvSpPr/>
          <p:nvPr/>
        </p:nvSpPr>
        <p:spPr>
          <a:xfrm rot="21270298">
            <a:off x="9179194" y="1176291"/>
            <a:ext cx="238415" cy="16784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20" name="Oval 19">
            <a:extLst>
              <a:ext uri="{FF2B5EF4-FFF2-40B4-BE49-F238E27FC236}">
                <a16:creationId xmlns:a16="http://schemas.microsoft.com/office/drawing/2014/main" id="{D8EEA7B4-7C54-4469-B0F7-29FFF8B16D91}"/>
              </a:ext>
            </a:extLst>
          </p:cNvPr>
          <p:cNvSpPr/>
          <p:nvPr/>
        </p:nvSpPr>
        <p:spPr>
          <a:xfrm rot="15156128">
            <a:off x="9159017" y="1181638"/>
            <a:ext cx="278769" cy="170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21" name="TextBox 20">
            <a:extLst>
              <a:ext uri="{FF2B5EF4-FFF2-40B4-BE49-F238E27FC236}">
                <a16:creationId xmlns:a16="http://schemas.microsoft.com/office/drawing/2014/main" id="{CA61D1A2-C2FE-4EB4-9ACA-4BB4688A03A7}"/>
              </a:ext>
            </a:extLst>
          </p:cNvPr>
          <p:cNvSpPr txBox="1"/>
          <p:nvPr/>
        </p:nvSpPr>
        <p:spPr>
          <a:xfrm>
            <a:off x="7841612" y="2267855"/>
            <a:ext cx="1285095" cy="707694"/>
          </a:xfrm>
          <a:prstGeom prst="rect">
            <a:avLst/>
          </a:prstGeom>
          <a:noFill/>
        </p:spPr>
        <p:txBody>
          <a:bodyPr wrap="none" rtlCol="0">
            <a:spAutoFit/>
          </a:bodyPr>
          <a:lstStyle/>
          <a:p>
            <a:pPr algn="l" defTabSz="560961" fontAlgn="auto">
              <a:spcBef>
                <a:spcPts val="0"/>
              </a:spcBef>
              <a:spcAft>
                <a:spcPts val="0"/>
              </a:spcAft>
            </a:pPr>
            <a:r>
              <a:rPr lang="en-US" sz="1333" dirty="0">
                <a:solidFill>
                  <a:srgbClr val="FFC000"/>
                </a:solidFill>
                <a:latin typeface="Calibri" panose="020F0502020204030204"/>
                <a:ea typeface="+mn-ea"/>
                <a:cs typeface="+mn-cs"/>
              </a:rPr>
              <a:t>Arch 8K:  $1603</a:t>
            </a:r>
          </a:p>
          <a:p>
            <a:pPr algn="l" defTabSz="560961" fontAlgn="auto">
              <a:spcBef>
                <a:spcPts val="0"/>
              </a:spcBef>
              <a:spcAft>
                <a:spcPts val="0"/>
              </a:spcAft>
            </a:pPr>
            <a:r>
              <a:rPr lang="en-US" sz="1333" dirty="0">
                <a:solidFill>
                  <a:srgbClr val="FFC000"/>
                </a:solidFill>
                <a:latin typeface="Calibri" panose="020F0502020204030204"/>
                <a:ea typeface="+mn-ea"/>
                <a:cs typeface="+mn-cs"/>
              </a:rPr>
              <a:t>Arch 8K-1</a:t>
            </a:r>
          </a:p>
          <a:p>
            <a:pPr algn="l" defTabSz="560961" fontAlgn="auto">
              <a:spcBef>
                <a:spcPts val="0"/>
              </a:spcBef>
              <a:spcAft>
                <a:spcPts val="0"/>
              </a:spcAft>
            </a:pPr>
            <a:r>
              <a:rPr lang="en-US" sz="1333" dirty="0">
                <a:solidFill>
                  <a:srgbClr val="FFC000"/>
                </a:solidFill>
                <a:latin typeface="Calibri" panose="020F0502020204030204"/>
                <a:ea typeface="+mn-ea"/>
                <a:cs typeface="+mn-cs"/>
              </a:rPr>
              <a:t>Arch 8K-2</a:t>
            </a:r>
          </a:p>
        </p:txBody>
      </p:sp>
      <p:pic>
        <p:nvPicPr>
          <p:cNvPr id="22" name="Picture 21">
            <a:extLst>
              <a:ext uri="{FF2B5EF4-FFF2-40B4-BE49-F238E27FC236}">
                <a16:creationId xmlns:a16="http://schemas.microsoft.com/office/drawing/2014/main" id="{9AAAA578-3F31-4918-9BE0-5FD5C38855B0}"/>
              </a:ext>
            </a:extLst>
          </p:cNvPr>
          <p:cNvPicPr>
            <a:picLocks noChangeAspect="1"/>
          </p:cNvPicPr>
          <p:nvPr/>
        </p:nvPicPr>
        <p:blipFill rotWithShape="1">
          <a:blip r:embed="rId3"/>
          <a:srcRect l="2554" t="1" r="-284" b="18986"/>
          <a:stretch/>
        </p:blipFill>
        <p:spPr>
          <a:xfrm>
            <a:off x="9176226" y="1196797"/>
            <a:ext cx="321018" cy="286668"/>
          </a:xfrm>
          <a:prstGeom prst="rect">
            <a:avLst/>
          </a:prstGeom>
        </p:spPr>
      </p:pic>
      <p:pic>
        <p:nvPicPr>
          <p:cNvPr id="23" name="Picture 22">
            <a:extLst>
              <a:ext uri="{FF2B5EF4-FFF2-40B4-BE49-F238E27FC236}">
                <a16:creationId xmlns:a16="http://schemas.microsoft.com/office/drawing/2014/main" id="{587E936E-08D4-4E4B-AB25-C17FBAE04B88}"/>
              </a:ext>
            </a:extLst>
          </p:cNvPr>
          <p:cNvPicPr>
            <a:picLocks noChangeAspect="1"/>
          </p:cNvPicPr>
          <p:nvPr/>
        </p:nvPicPr>
        <p:blipFill rotWithShape="1">
          <a:blip r:embed="rId3"/>
          <a:srcRect l="2554" t="1" r="-284" b="18986"/>
          <a:stretch/>
        </p:blipFill>
        <p:spPr>
          <a:xfrm>
            <a:off x="9224295" y="1510715"/>
            <a:ext cx="298802" cy="266828"/>
          </a:xfrm>
          <a:prstGeom prst="rect">
            <a:avLst/>
          </a:prstGeom>
        </p:spPr>
      </p:pic>
      <p:pic>
        <p:nvPicPr>
          <p:cNvPr id="24" name="Picture 23">
            <a:extLst>
              <a:ext uri="{FF2B5EF4-FFF2-40B4-BE49-F238E27FC236}">
                <a16:creationId xmlns:a16="http://schemas.microsoft.com/office/drawing/2014/main" id="{ACC317F6-D028-47CF-B61D-ABFE4B1D591E}"/>
              </a:ext>
            </a:extLst>
          </p:cNvPr>
          <p:cNvPicPr>
            <a:picLocks noChangeAspect="1"/>
          </p:cNvPicPr>
          <p:nvPr/>
        </p:nvPicPr>
        <p:blipFill rotWithShape="1">
          <a:blip r:embed="rId3"/>
          <a:srcRect l="2554" t="1" r="-284" b="18986"/>
          <a:stretch/>
        </p:blipFill>
        <p:spPr>
          <a:xfrm>
            <a:off x="9615083" y="1853947"/>
            <a:ext cx="321018" cy="286668"/>
          </a:xfrm>
          <a:prstGeom prst="rect">
            <a:avLst/>
          </a:prstGeom>
        </p:spPr>
      </p:pic>
      <p:pic>
        <p:nvPicPr>
          <p:cNvPr id="25" name="Picture 24">
            <a:extLst>
              <a:ext uri="{FF2B5EF4-FFF2-40B4-BE49-F238E27FC236}">
                <a16:creationId xmlns:a16="http://schemas.microsoft.com/office/drawing/2014/main" id="{DE07A1ED-BFD6-4BE7-84B6-E3326B0E12E6}"/>
              </a:ext>
            </a:extLst>
          </p:cNvPr>
          <p:cNvPicPr>
            <a:picLocks noChangeAspect="1"/>
          </p:cNvPicPr>
          <p:nvPr/>
        </p:nvPicPr>
        <p:blipFill rotWithShape="1">
          <a:blip r:embed="rId3"/>
          <a:srcRect l="2554" t="1" r="-284" b="18986"/>
          <a:stretch/>
        </p:blipFill>
        <p:spPr>
          <a:xfrm>
            <a:off x="9357597" y="1993884"/>
            <a:ext cx="298802" cy="266828"/>
          </a:xfrm>
          <a:prstGeom prst="rect">
            <a:avLst/>
          </a:prstGeom>
        </p:spPr>
      </p:pic>
      <p:grpSp>
        <p:nvGrpSpPr>
          <p:cNvPr id="9" name="Group 8">
            <a:extLst>
              <a:ext uri="{FF2B5EF4-FFF2-40B4-BE49-F238E27FC236}">
                <a16:creationId xmlns:a16="http://schemas.microsoft.com/office/drawing/2014/main" id="{04B5203B-DCCD-4362-852B-E272DB9F2BEA}"/>
              </a:ext>
            </a:extLst>
          </p:cNvPr>
          <p:cNvGrpSpPr/>
          <p:nvPr/>
        </p:nvGrpSpPr>
        <p:grpSpPr>
          <a:xfrm>
            <a:off x="4837831" y="2960352"/>
            <a:ext cx="3027332" cy="1928790"/>
            <a:chOff x="5805335" y="3552422"/>
            <a:chExt cx="4648630" cy="3042674"/>
          </a:xfrm>
        </p:grpSpPr>
        <p:pic>
          <p:nvPicPr>
            <p:cNvPr id="26" name="Picture 25">
              <a:extLst>
                <a:ext uri="{FF2B5EF4-FFF2-40B4-BE49-F238E27FC236}">
                  <a16:creationId xmlns:a16="http://schemas.microsoft.com/office/drawing/2014/main" id="{482DF8F6-9FE4-4873-9501-B43087D6FAB9}"/>
                </a:ext>
              </a:extLst>
            </p:cNvPr>
            <p:cNvPicPr>
              <a:picLocks noChangeAspect="1"/>
            </p:cNvPicPr>
            <p:nvPr/>
          </p:nvPicPr>
          <p:blipFill rotWithShape="1">
            <a:blip r:embed="rId3"/>
            <a:srcRect l="2554" t="1" r="-284" b="18986"/>
            <a:stretch/>
          </p:blipFill>
          <p:spPr>
            <a:xfrm>
              <a:off x="7912320" y="3981719"/>
              <a:ext cx="434942" cy="388401"/>
            </a:xfrm>
            <a:prstGeom prst="rect">
              <a:avLst/>
            </a:prstGeom>
          </p:spPr>
        </p:pic>
        <p:pic>
          <p:nvPicPr>
            <p:cNvPr id="27" name="Picture 26">
              <a:extLst>
                <a:ext uri="{FF2B5EF4-FFF2-40B4-BE49-F238E27FC236}">
                  <a16:creationId xmlns:a16="http://schemas.microsoft.com/office/drawing/2014/main" id="{F000AB43-172F-4F03-BC9A-E9BC5D8C9F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616" y="3552422"/>
              <a:ext cx="4648349" cy="3042070"/>
            </a:xfrm>
            <a:prstGeom prst="rect">
              <a:avLst/>
            </a:prstGeom>
          </p:spPr>
        </p:pic>
        <p:sp>
          <p:nvSpPr>
            <p:cNvPr id="28" name="Oval 27">
              <a:extLst>
                <a:ext uri="{FF2B5EF4-FFF2-40B4-BE49-F238E27FC236}">
                  <a16:creationId xmlns:a16="http://schemas.microsoft.com/office/drawing/2014/main" id="{55A2662B-190C-4EED-911A-8B2C3A12F77F}"/>
                </a:ext>
              </a:extLst>
            </p:cNvPr>
            <p:cNvSpPr/>
            <p:nvPr/>
          </p:nvSpPr>
          <p:spPr>
            <a:xfrm rot="21270298">
              <a:off x="7975686" y="3734492"/>
              <a:ext cx="386619" cy="27218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29" name="TextBox 28">
              <a:extLst>
                <a:ext uri="{FF2B5EF4-FFF2-40B4-BE49-F238E27FC236}">
                  <a16:creationId xmlns:a16="http://schemas.microsoft.com/office/drawing/2014/main" id="{31A19737-E529-4EC8-AEF3-015613A85712}"/>
                </a:ext>
              </a:extLst>
            </p:cNvPr>
            <p:cNvSpPr txBox="1"/>
            <p:nvPr/>
          </p:nvSpPr>
          <p:spPr>
            <a:xfrm>
              <a:off x="5805335" y="6125861"/>
              <a:ext cx="2123485" cy="469235"/>
            </a:xfrm>
            <a:prstGeom prst="rect">
              <a:avLst/>
            </a:prstGeom>
            <a:noFill/>
          </p:spPr>
          <p:txBody>
            <a:bodyPr wrap="none" rtlCol="0">
              <a:spAutoFit/>
            </a:bodyPr>
            <a:lstStyle/>
            <a:p>
              <a:pPr algn="l" defTabSz="560961" fontAlgn="auto">
                <a:spcBef>
                  <a:spcPts val="0"/>
                </a:spcBef>
                <a:spcAft>
                  <a:spcPts val="0"/>
                </a:spcAft>
              </a:pPr>
              <a:r>
                <a:rPr lang="en-US" sz="1333" dirty="0">
                  <a:solidFill>
                    <a:srgbClr val="FFC000"/>
                  </a:solidFill>
                  <a:latin typeface="Calibri" panose="020F0502020204030204"/>
                  <a:ea typeface="+mn-ea"/>
                  <a:cs typeface="+mn-cs"/>
                </a:rPr>
                <a:t>Arch 11A:  $1748</a:t>
              </a:r>
            </a:p>
          </p:txBody>
        </p:sp>
        <p:pic>
          <p:nvPicPr>
            <p:cNvPr id="30" name="Picture 29">
              <a:extLst>
                <a:ext uri="{FF2B5EF4-FFF2-40B4-BE49-F238E27FC236}">
                  <a16:creationId xmlns:a16="http://schemas.microsoft.com/office/drawing/2014/main" id="{D014A076-3134-4162-B268-E9EE4CDA4299}"/>
                </a:ext>
              </a:extLst>
            </p:cNvPr>
            <p:cNvPicPr>
              <a:picLocks noChangeAspect="1"/>
            </p:cNvPicPr>
            <p:nvPr/>
          </p:nvPicPr>
          <p:blipFill rotWithShape="1">
            <a:blip r:embed="rId3"/>
            <a:srcRect l="2554" t="1" r="-284" b="18986"/>
            <a:stretch/>
          </p:blipFill>
          <p:spPr>
            <a:xfrm>
              <a:off x="8195460" y="4746303"/>
              <a:ext cx="294366" cy="262867"/>
            </a:xfrm>
            <a:prstGeom prst="rect">
              <a:avLst/>
            </a:prstGeom>
          </p:spPr>
        </p:pic>
        <p:pic>
          <p:nvPicPr>
            <p:cNvPr id="31" name="Picture 30">
              <a:extLst>
                <a:ext uri="{FF2B5EF4-FFF2-40B4-BE49-F238E27FC236}">
                  <a16:creationId xmlns:a16="http://schemas.microsoft.com/office/drawing/2014/main" id="{4E3E5783-9B2E-4268-B769-935B3034F019}"/>
                </a:ext>
              </a:extLst>
            </p:cNvPr>
            <p:cNvPicPr>
              <a:picLocks noChangeAspect="1"/>
            </p:cNvPicPr>
            <p:nvPr/>
          </p:nvPicPr>
          <p:blipFill rotWithShape="1">
            <a:blip r:embed="rId3"/>
            <a:srcRect l="2554" t="1" r="-284" b="18986"/>
            <a:stretch/>
          </p:blipFill>
          <p:spPr>
            <a:xfrm>
              <a:off x="8236994" y="5030239"/>
              <a:ext cx="294366" cy="262867"/>
            </a:xfrm>
            <a:prstGeom prst="rect">
              <a:avLst/>
            </a:prstGeom>
          </p:spPr>
        </p:pic>
        <p:pic>
          <p:nvPicPr>
            <p:cNvPr id="32" name="Picture 31">
              <a:extLst>
                <a:ext uri="{FF2B5EF4-FFF2-40B4-BE49-F238E27FC236}">
                  <a16:creationId xmlns:a16="http://schemas.microsoft.com/office/drawing/2014/main" id="{83C67F4D-7471-4DD3-B195-AB9DB35B5F41}"/>
                </a:ext>
              </a:extLst>
            </p:cNvPr>
            <p:cNvPicPr>
              <a:picLocks noChangeAspect="1"/>
            </p:cNvPicPr>
            <p:nvPr/>
          </p:nvPicPr>
          <p:blipFill rotWithShape="1">
            <a:blip r:embed="rId3"/>
            <a:srcRect l="2554" t="1" r="-284" b="18986"/>
            <a:stretch/>
          </p:blipFill>
          <p:spPr>
            <a:xfrm>
              <a:off x="8294515" y="5340870"/>
              <a:ext cx="294366" cy="262867"/>
            </a:xfrm>
            <a:prstGeom prst="rect">
              <a:avLst/>
            </a:prstGeom>
          </p:spPr>
        </p:pic>
        <p:pic>
          <p:nvPicPr>
            <p:cNvPr id="33" name="Picture 32">
              <a:extLst>
                <a:ext uri="{FF2B5EF4-FFF2-40B4-BE49-F238E27FC236}">
                  <a16:creationId xmlns:a16="http://schemas.microsoft.com/office/drawing/2014/main" id="{272CFC2A-2378-4CF4-BDDF-4C7B73083227}"/>
                </a:ext>
              </a:extLst>
            </p:cNvPr>
            <p:cNvPicPr>
              <a:picLocks noChangeAspect="1"/>
            </p:cNvPicPr>
            <p:nvPr/>
          </p:nvPicPr>
          <p:blipFill rotWithShape="1">
            <a:blip r:embed="rId3"/>
            <a:srcRect l="2554" t="1" r="-284" b="18986"/>
            <a:stretch/>
          </p:blipFill>
          <p:spPr>
            <a:xfrm>
              <a:off x="8292926" y="5662718"/>
              <a:ext cx="294366" cy="262867"/>
            </a:xfrm>
            <a:prstGeom prst="rect">
              <a:avLst/>
            </a:prstGeom>
          </p:spPr>
        </p:pic>
        <p:pic>
          <p:nvPicPr>
            <p:cNvPr id="34" name="Picture 33">
              <a:extLst>
                <a:ext uri="{FF2B5EF4-FFF2-40B4-BE49-F238E27FC236}">
                  <a16:creationId xmlns:a16="http://schemas.microsoft.com/office/drawing/2014/main" id="{23F8D1A9-9EEA-4AB2-A0E7-9A33DCE42BA1}"/>
                </a:ext>
              </a:extLst>
            </p:cNvPr>
            <p:cNvPicPr>
              <a:picLocks noChangeAspect="1"/>
            </p:cNvPicPr>
            <p:nvPr/>
          </p:nvPicPr>
          <p:blipFill rotWithShape="1">
            <a:blip r:embed="rId3"/>
            <a:srcRect l="2554" t="1" r="-284" b="18986"/>
            <a:stretch/>
          </p:blipFill>
          <p:spPr>
            <a:xfrm>
              <a:off x="7861597" y="3705107"/>
              <a:ext cx="692775" cy="618644"/>
            </a:xfrm>
            <a:prstGeom prst="rect">
              <a:avLst/>
            </a:prstGeom>
          </p:spPr>
        </p:pic>
        <p:pic>
          <p:nvPicPr>
            <p:cNvPr id="35" name="Picture 34">
              <a:extLst>
                <a:ext uri="{FF2B5EF4-FFF2-40B4-BE49-F238E27FC236}">
                  <a16:creationId xmlns:a16="http://schemas.microsoft.com/office/drawing/2014/main" id="{00A43C6F-922B-4027-AD83-809FD1BADC68}"/>
                </a:ext>
              </a:extLst>
            </p:cNvPr>
            <p:cNvPicPr>
              <a:picLocks noChangeAspect="1"/>
            </p:cNvPicPr>
            <p:nvPr/>
          </p:nvPicPr>
          <p:blipFill rotWithShape="1">
            <a:blip r:embed="rId3"/>
            <a:srcRect l="2554" t="1" r="-284" b="18986"/>
            <a:stretch/>
          </p:blipFill>
          <p:spPr>
            <a:xfrm>
              <a:off x="8053204" y="4345439"/>
              <a:ext cx="520570" cy="354269"/>
            </a:xfrm>
            <a:prstGeom prst="rect">
              <a:avLst/>
            </a:prstGeom>
          </p:spPr>
        </p:pic>
      </p:grpSp>
      <p:grpSp>
        <p:nvGrpSpPr>
          <p:cNvPr id="61" name="Group 60">
            <a:extLst>
              <a:ext uri="{FF2B5EF4-FFF2-40B4-BE49-F238E27FC236}">
                <a16:creationId xmlns:a16="http://schemas.microsoft.com/office/drawing/2014/main" id="{16243ADB-58E8-4369-8359-11599E167972}"/>
              </a:ext>
            </a:extLst>
          </p:cNvPr>
          <p:cNvGrpSpPr/>
          <p:nvPr/>
        </p:nvGrpSpPr>
        <p:grpSpPr>
          <a:xfrm>
            <a:off x="4838014" y="4899296"/>
            <a:ext cx="7147558" cy="2279547"/>
            <a:chOff x="5121296" y="4554396"/>
            <a:chExt cx="9460769" cy="3511386"/>
          </a:xfrm>
        </p:grpSpPr>
        <p:sp>
          <p:nvSpPr>
            <p:cNvPr id="36" name="Slide Number Placeholder 3">
              <a:extLst>
                <a:ext uri="{FF2B5EF4-FFF2-40B4-BE49-F238E27FC236}">
                  <a16:creationId xmlns:a16="http://schemas.microsoft.com/office/drawing/2014/main" id="{E295967A-4575-48B5-9208-2088557CF4E1}"/>
                </a:ext>
              </a:extLst>
            </p:cNvPr>
            <p:cNvSpPr txBox="1">
              <a:spLocks/>
            </p:cNvSpPr>
            <p:nvPr/>
          </p:nvSpPr>
          <p:spPr>
            <a:xfrm>
              <a:off x="11090845" y="7627632"/>
              <a:ext cx="3291840" cy="438150"/>
            </a:xfrm>
            <a:prstGeom prst="rect">
              <a:avLst/>
            </a:prstGeom>
          </p:spPr>
          <p:txBody>
            <a:bodyPr vert="horz" lIns="76200" tIns="38100" rIns="76200" bIns="38100" rtlCol="0" anchor="ctr"/>
            <a:lstStyle>
              <a:defPPr>
                <a:defRPr lang="en-US"/>
              </a:defPPr>
              <a:lvl1pPr marL="0" algn="r" defTabSz="673180" rtl="0" eaLnBrk="1" latinLnBrk="0" hangingPunct="1">
                <a:defRPr sz="1178" kern="1200">
                  <a:solidFill>
                    <a:schemeClr val="tx1">
                      <a:tint val="75000"/>
                    </a:schemeClr>
                  </a:solidFill>
                  <a:latin typeface="+mn-lt"/>
                  <a:ea typeface="+mn-ea"/>
                  <a:cs typeface="+mn-cs"/>
                </a:defRPr>
              </a:lvl1pPr>
              <a:lvl2pPr marL="673180" algn="l" defTabSz="673180" rtl="0" eaLnBrk="1" latinLnBrk="0" hangingPunct="1">
                <a:defRPr sz="2650" kern="1200">
                  <a:solidFill>
                    <a:schemeClr val="tx1"/>
                  </a:solidFill>
                  <a:latin typeface="+mn-lt"/>
                  <a:ea typeface="+mn-ea"/>
                  <a:cs typeface="+mn-cs"/>
                </a:defRPr>
              </a:lvl2pPr>
              <a:lvl3pPr marL="1346358" algn="l" defTabSz="673180" rtl="0" eaLnBrk="1" latinLnBrk="0" hangingPunct="1">
                <a:defRPr sz="2650" kern="1200">
                  <a:solidFill>
                    <a:schemeClr val="tx1"/>
                  </a:solidFill>
                  <a:latin typeface="+mn-lt"/>
                  <a:ea typeface="+mn-ea"/>
                  <a:cs typeface="+mn-cs"/>
                </a:defRPr>
              </a:lvl3pPr>
              <a:lvl4pPr marL="2019539" algn="l" defTabSz="673180" rtl="0" eaLnBrk="1" latinLnBrk="0" hangingPunct="1">
                <a:defRPr sz="2650" kern="1200">
                  <a:solidFill>
                    <a:schemeClr val="tx1"/>
                  </a:solidFill>
                  <a:latin typeface="+mn-lt"/>
                  <a:ea typeface="+mn-ea"/>
                  <a:cs typeface="+mn-cs"/>
                </a:defRPr>
              </a:lvl4pPr>
              <a:lvl5pPr marL="2692718" algn="l" defTabSz="673180" rtl="0" eaLnBrk="1" latinLnBrk="0" hangingPunct="1">
                <a:defRPr sz="2650" kern="1200">
                  <a:solidFill>
                    <a:schemeClr val="tx1"/>
                  </a:solidFill>
                  <a:latin typeface="+mn-lt"/>
                  <a:ea typeface="+mn-ea"/>
                  <a:cs typeface="+mn-cs"/>
                </a:defRPr>
              </a:lvl5pPr>
              <a:lvl6pPr marL="3365898" algn="l" defTabSz="673180" rtl="0" eaLnBrk="1" latinLnBrk="0" hangingPunct="1">
                <a:defRPr sz="2650" kern="1200">
                  <a:solidFill>
                    <a:schemeClr val="tx1"/>
                  </a:solidFill>
                  <a:latin typeface="+mn-lt"/>
                  <a:ea typeface="+mn-ea"/>
                  <a:cs typeface="+mn-cs"/>
                </a:defRPr>
              </a:lvl6pPr>
              <a:lvl7pPr marL="4039076" algn="l" defTabSz="673180" rtl="0" eaLnBrk="1" latinLnBrk="0" hangingPunct="1">
                <a:defRPr sz="2650" kern="1200">
                  <a:solidFill>
                    <a:schemeClr val="tx1"/>
                  </a:solidFill>
                  <a:latin typeface="+mn-lt"/>
                  <a:ea typeface="+mn-ea"/>
                  <a:cs typeface="+mn-cs"/>
                </a:defRPr>
              </a:lvl7pPr>
              <a:lvl8pPr marL="4712256" algn="l" defTabSz="673180" rtl="0" eaLnBrk="1" latinLnBrk="0" hangingPunct="1">
                <a:defRPr sz="2650" kern="1200">
                  <a:solidFill>
                    <a:schemeClr val="tx1"/>
                  </a:solidFill>
                  <a:latin typeface="+mn-lt"/>
                  <a:ea typeface="+mn-ea"/>
                  <a:cs typeface="+mn-cs"/>
                </a:defRPr>
              </a:lvl8pPr>
              <a:lvl9pPr marL="5385436" algn="l" defTabSz="673180" rtl="0" eaLnBrk="1" latinLnBrk="0" hangingPunct="1">
                <a:defRPr sz="2650" kern="1200">
                  <a:solidFill>
                    <a:schemeClr val="tx1"/>
                  </a:solidFill>
                  <a:latin typeface="+mn-lt"/>
                  <a:ea typeface="+mn-ea"/>
                  <a:cs typeface="+mn-cs"/>
                </a:defRPr>
              </a:lvl9pPr>
            </a:lstStyle>
            <a:p>
              <a:pPr defTabSz="560961" fontAlgn="auto">
                <a:spcBef>
                  <a:spcPts val="0"/>
                </a:spcBef>
                <a:spcAft>
                  <a:spcPts val="0"/>
                </a:spcAft>
              </a:pPr>
              <a:fld id="{98C382E8-64D7-CF41-91DF-781111A69940}" type="slidenum">
                <a:rPr lang="en-US" sz="982" b="0">
                  <a:solidFill>
                    <a:prstClr val="black">
                      <a:tint val="75000"/>
                    </a:prstClr>
                  </a:solidFill>
                  <a:latin typeface="Calibri" panose="020F0502020204030204"/>
                </a:rPr>
                <a:pPr defTabSz="560961" fontAlgn="auto">
                  <a:spcBef>
                    <a:spcPts val="0"/>
                  </a:spcBef>
                  <a:spcAft>
                    <a:spcPts val="0"/>
                  </a:spcAft>
                </a:pPr>
                <a:t>9</a:t>
              </a:fld>
              <a:endParaRPr lang="en-US" sz="982" b="0">
                <a:solidFill>
                  <a:prstClr val="black">
                    <a:tint val="75000"/>
                  </a:prstClr>
                </a:solidFill>
                <a:latin typeface="Calibri" panose="020F0502020204030204"/>
              </a:endParaRPr>
            </a:p>
          </p:txBody>
        </p:sp>
        <p:sp>
          <p:nvSpPr>
            <p:cNvPr id="37" name="Slide Number Placeholder 3">
              <a:extLst>
                <a:ext uri="{FF2B5EF4-FFF2-40B4-BE49-F238E27FC236}">
                  <a16:creationId xmlns:a16="http://schemas.microsoft.com/office/drawing/2014/main" id="{9DA5C6D0-ED02-472E-AB6C-E72D2B96E2D4}"/>
                </a:ext>
              </a:extLst>
            </p:cNvPr>
            <p:cNvSpPr txBox="1">
              <a:spLocks/>
            </p:cNvSpPr>
            <p:nvPr/>
          </p:nvSpPr>
          <p:spPr>
            <a:xfrm>
              <a:off x="11090845" y="7627632"/>
              <a:ext cx="3291840" cy="438150"/>
            </a:xfrm>
            <a:prstGeom prst="rect">
              <a:avLst/>
            </a:prstGeom>
          </p:spPr>
          <p:txBody>
            <a:bodyPr vert="horz" lIns="76200" tIns="38100" rIns="76200" bIns="38100" rtlCol="0" anchor="ctr"/>
            <a:lstStyle>
              <a:defPPr>
                <a:defRPr lang="en-US"/>
              </a:defPPr>
              <a:lvl1pPr marL="0" algn="r" defTabSz="673180" rtl="0" eaLnBrk="1" latinLnBrk="0" hangingPunct="1">
                <a:defRPr sz="1178" kern="1200">
                  <a:solidFill>
                    <a:schemeClr val="tx1">
                      <a:tint val="75000"/>
                    </a:schemeClr>
                  </a:solidFill>
                  <a:latin typeface="+mn-lt"/>
                  <a:ea typeface="+mn-ea"/>
                  <a:cs typeface="+mn-cs"/>
                </a:defRPr>
              </a:lvl1pPr>
              <a:lvl2pPr marL="673180" algn="l" defTabSz="673180" rtl="0" eaLnBrk="1" latinLnBrk="0" hangingPunct="1">
                <a:defRPr sz="2650" kern="1200">
                  <a:solidFill>
                    <a:schemeClr val="tx1"/>
                  </a:solidFill>
                  <a:latin typeface="+mn-lt"/>
                  <a:ea typeface="+mn-ea"/>
                  <a:cs typeface="+mn-cs"/>
                </a:defRPr>
              </a:lvl2pPr>
              <a:lvl3pPr marL="1346358" algn="l" defTabSz="673180" rtl="0" eaLnBrk="1" latinLnBrk="0" hangingPunct="1">
                <a:defRPr sz="2650" kern="1200">
                  <a:solidFill>
                    <a:schemeClr val="tx1"/>
                  </a:solidFill>
                  <a:latin typeface="+mn-lt"/>
                  <a:ea typeface="+mn-ea"/>
                  <a:cs typeface="+mn-cs"/>
                </a:defRPr>
              </a:lvl3pPr>
              <a:lvl4pPr marL="2019539" algn="l" defTabSz="673180" rtl="0" eaLnBrk="1" latinLnBrk="0" hangingPunct="1">
                <a:defRPr sz="2650" kern="1200">
                  <a:solidFill>
                    <a:schemeClr val="tx1"/>
                  </a:solidFill>
                  <a:latin typeface="+mn-lt"/>
                  <a:ea typeface="+mn-ea"/>
                  <a:cs typeface="+mn-cs"/>
                </a:defRPr>
              </a:lvl4pPr>
              <a:lvl5pPr marL="2692718" algn="l" defTabSz="673180" rtl="0" eaLnBrk="1" latinLnBrk="0" hangingPunct="1">
                <a:defRPr sz="2650" kern="1200">
                  <a:solidFill>
                    <a:schemeClr val="tx1"/>
                  </a:solidFill>
                  <a:latin typeface="+mn-lt"/>
                  <a:ea typeface="+mn-ea"/>
                  <a:cs typeface="+mn-cs"/>
                </a:defRPr>
              </a:lvl5pPr>
              <a:lvl6pPr marL="3365898" algn="l" defTabSz="673180" rtl="0" eaLnBrk="1" latinLnBrk="0" hangingPunct="1">
                <a:defRPr sz="2650" kern="1200">
                  <a:solidFill>
                    <a:schemeClr val="tx1"/>
                  </a:solidFill>
                  <a:latin typeface="+mn-lt"/>
                  <a:ea typeface="+mn-ea"/>
                  <a:cs typeface="+mn-cs"/>
                </a:defRPr>
              </a:lvl6pPr>
              <a:lvl7pPr marL="4039076" algn="l" defTabSz="673180" rtl="0" eaLnBrk="1" latinLnBrk="0" hangingPunct="1">
                <a:defRPr sz="2650" kern="1200">
                  <a:solidFill>
                    <a:schemeClr val="tx1"/>
                  </a:solidFill>
                  <a:latin typeface="+mn-lt"/>
                  <a:ea typeface="+mn-ea"/>
                  <a:cs typeface="+mn-cs"/>
                </a:defRPr>
              </a:lvl7pPr>
              <a:lvl8pPr marL="4712256" algn="l" defTabSz="673180" rtl="0" eaLnBrk="1" latinLnBrk="0" hangingPunct="1">
                <a:defRPr sz="2650" kern="1200">
                  <a:solidFill>
                    <a:schemeClr val="tx1"/>
                  </a:solidFill>
                  <a:latin typeface="+mn-lt"/>
                  <a:ea typeface="+mn-ea"/>
                  <a:cs typeface="+mn-cs"/>
                </a:defRPr>
              </a:lvl8pPr>
              <a:lvl9pPr marL="5385436" algn="l" defTabSz="673180" rtl="0" eaLnBrk="1" latinLnBrk="0" hangingPunct="1">
                <a:defRPr sz="2650" kern="1200">
                  <a:solidFill>
                    <a:schemeClr val="tx1"/>
                  </a:solidFill>
                  <a:latin typeface="+mn-lt"/>
                  <a:ea typeface="+mn-ea"/>
                  <a:cs typeface="+mn-cs"/>
                </a:defRPr>
              </a:lvl9pPr>
            </a:lstStyle>
            <a:p>
              <a:pPr defTabSz="560961" fontAlgn="auto">
                <a:spcBef>
                  <a:spcPts val="0"/>
                </a:spcBef>
                <a:spcAft>
                  <a:spcPts val="0"/>
                </a:spcAft>
              </a:pPr>
              <a:fld id="{98C382E8-64D7-CF41-91DF-781111A69940}" type="slidenum">
                <a:rPr lang="en-US" sz="982" b="0">
                  <a:solidFill>
                    <a:prstClr val="black">
                      <a:tint val="75000"/>
                    </a:prstClr>
                  </a:solidFill>
                  <a:latin typeface="Calibri" panose="020F0502020204030204"/>
                </a:rPr>
                <a:pPr defTabSz="560961" fontAlgn="auto">
                  <a:spcBef>
                    <a:spcPts val="0"/>
                  </a:spcBef>
                  <a:spcAft>
                    <a:spcPts val="0"/>
                  </a:spcAft>
                </a:pPr>
                <a:t>9</a:t>
              </a:fld>
              <a:endParaRPr lang="en-US" sz="982" b="0" dirty="0">
                <a:solidFill>
                  <a:prstClr val="black">
                    <a:tint val="75000"/>
                  </a:prstClr>
                </a:solidFill>
                <a:latin typeface="Calibri" panose="020F0502020204030204"/>
              </a:endParaRPr>
            </a:p>
          </p:txBody>
        </p:sp>
        <p:pic>
          <p:nvPicPr>
            <p:cNvPr id="38" name="Picture 37">
              <a:extLst>
                <a:ext uri="{FF2B5EF4-FFF2-40B4-BE49-F238E27FC236}">
                  <a16:creationId xmlns:a16="http://schemas.microsoft.com/office/drawing/2014/main" id="{64639620-863D-4C7D-9EF7-58723AECB595}"/>
                </a:ext>
              </a:extLst>
            </p:cNvPr>
            <p:cNvPicPr>
              <a:picLocks noChangeAspect="1"/>
            </p:cNvPicPr>
            <p:nvPr/>
          </p:nvPicPr>
          <p:blipFill rotWithShape="1">
            <a:blip r:embed="rId3"/>
            <a:srcRect l="2554" t="1" r="-284" b="18986"/>
            <a:stretch/>
          </p:blipFill>
          <p:spPr>
            <a:xfrm>
              <a:off x="7228000" y="4997631"/>
              <a:ext cx="434942" cy="388401"/>
            </a:xfrm>
            <a:prstGeom prst="rect">
              <a:avLst/>
            </a:prstGeom>
          </p:spPr>
        </p:pic>
        <p:pic>
          <p:nvPicPr>
            <p:cNvPr id="39" name="Picture 38">
              <a:extLst>
                <a:ext uri="{FF2B5EF4-FFF2-40B4-BE49-F238E27FC236}">
                  <a16:creationId xmlns:a16="http://schemas.microsoft.com/office/drawing/2014/main" id="{1A3A3628-C62F-4449-95D0-9DC439285A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1296" y="4568334"/>
              <a:ext cx="4648349" cy="3042070"/>
            </a:xfrm>
            <a:prstGeom prst="rect">
              <a:avLst/>
            </a:prstGeom>
          </p:spPr>
        </p:pic>
        <p:sp>
          <p:nvSpPr>
            <p:cNvPr id="40" name="Oval 39">
              <a:extLst>
                <a:ext uri="{FF2B5EF4-FFF2-40B4-BE49-F238E27FC236}">
                  <a16:creationId xmlns:a16="http://schemas.microsoft.com/office/drawing/2014/main" id="{55A1035E-A7F2-46C8-B3DD-D2BD2C107195}"/>
                </a:ext>
              </a:extLst>
            </p:cNvPr>
            <p:cNvSpPr/>
            <p:nvPr/>
          </p:nvSpPr>
          <p:spPr>
            <a:xfrm rot="21270298">
              <a:off x="7291366" y="4750404"/>
              <a:ext cx="386619" cy="27218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41" name="Oval 40">
              <a:extLst>
                <a:ext uri="{FF2B5EF4-FFF2-40B4-BE49-F238E27FC236}">
                  <a16:creationId xmlns:a16="http://schemas.microsoft.com/office/drawing/2014/main" id="{1962FF17-9B44-4164-AC03-1B4D8E623E83}"/>
                </a:ext>
              </a:extLst>
            </p:cNvPr>
            <p:cNvSpPr/>
            <p:nvPr/>
          </p:nvSpPr>
          <p:spPr>
            <a:xfrm rot="15156128">
              <a:off x="7258645" y="4759075"/>
              <a:ext cx="452058" cy="276756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pic>
          <p:nvPicPr>
            <p:cNvPr id="43" name="Picture 42">
              <a:extLst>
                <a:ext uri="{FF2B5EF4-FFF2-40B4-BE49-F238E27FC236}">
                  <a16:creationId xmlns:a16="http://schemas.microsoft.com/office/drawing/2014/main" id="{2C71F098-82D7-4E34-B541-602673D8EE06}"/>
                </a:ext>
              </a:extLst>
            </p:cNvPr>
            <p:cNvPicPr>
              <a:picLocks noChangeAspect="1"/>
            </p:cNvPicPr>
            <p:nvPr/>
          </p:nvPicPr>
          <p:blipFill rotWithShape="1">
            <a:blip r:embed="rId3"/>
            <a:srcRect l="2554" t="1" r="-284" b="18986"/>
            <a:stretch/>
          </p:blipFill>
          <p:spPr>
            <a:xfrm>
              <a:off x="7567568" y="6211410"/>
              <a:ext cx="294366" cy="262867"/>
            </a:xfrm>
            <a:prstGeom prst="rect">
              <a:avLst/>
            </a:prstGeom>
          </p:spPr>
        </p:pic>
        <p:pic>
          <p:nvPicPr>
            <p:cNvPr id="44" name="Picture 43">
              <a:extLst>
                <a:ext uri="{FF2B5EF4-FFF2-40B4-BE49-F238E27FC236}">
                  <a16:creationId xmlns:a16="http://schemas.microsoft.com/office/drawing/2014/main" id="{76D180FC-9E9A-492C-B277-E31038F687AF}"/>
                </a:ext>
              </a:extLst>
            </p:cNvPr>
            <p:cNvPicPr>
              <a:picLocks noChangeAspect="1"/>
            </p:cNvPicPr>
            <p:nvPr/>
          </p:nvPicPr>
          <p:blipFill rotWithShape="1">
            <a:blip r:embed="rId3"/>
            <a:srcRect l="2554" t="1" r="-284" b="18986"/>
            <a:stretch/>
          </p:blipFill>
          <p:spPr>
            <a:xfrm>
              <a:off x="7806276" y="6119937"/>
              <a:ext cx="294366" cy="262867"/>
            </a:xfrm>
            <a:prstGeom prst="rect">
              <a:avLst/>
            </a:prstGeom>
          </p:spPr>
        </p:pic>
        <p:pic>
          <p:nvPicPr>
            <p:cNvPr id="45" name="Picture 44">
              <a:extLst>
                <a:ext uri="{FF2B5EF4-FFF2-40B4-BE49-F238E27FC236}">
                  <a16:creationId xmlns:a16="http://schemas.microsoft.com/office/drawing/2014/main" id="{365F76C0-5F49-49FC-A97E-A66E787C7CC9}"/>
                </a:ext>
              </a:extLst>
            </p:cNvPr>
            <p:cNvPicPr>
              <a:picLocks noChangeAspect="1"/>
            </p:cNvPicPr>
            <p:nvPr/>
          </p:nvPicPr>
          <p:blipFill rotWithShape="1">
            <a:blip r:embed="rId3"/>
            <a:srcRect l="2554" t="1" r="-284" b="18986"/>
            <a:stretch/>
          </p:blipFill>
          <p:spPr>
            <a:xfrm>
              <a:off x="8026005" y="5997193"/>
              <a:ext cx="294366" cy="262867"/>
            </a:xfrm>
            <a:prstGeom prst="rect">
              <a:avLst/>
            </a:prstGeom>
          </p:spPr>
        </p:pic>
        <p:pic>
          <p:nvPicPr>
            <p:cNvPr id="46" name="Picture 45">
              <a:extLst>
                <a:ext uri="{FF2B5EF4-FFF2-40B4-BE49-F238E27FC236}">
                  <a16:creationId xmlns:a16="http://schemas.microsoft.com/office/drawing/2014/main" id="{014FB586-C473-4A09-B5A9-97B6BA1F78DF}"/>
                </a:ext>
              </a:extLst>
            </p:cNvPr>
            <p:cNvPicPr>
              <a:picLocks noChangeAspect="1"/>
            </p:cNvPicPr>
            <p:nvPr/>
          </p:nvPicPr>
          <p:blipFill rotWithShape="1">
            <a:blip r:embed="rId3"/>
            <a:srcRect l="2554" t="1" r="-284" b="18986"/>
            <a:stretch/>
          </p:blipFill>
          <p:spPr>
            <a:xfrm>
              <a:off x="8286290" y="5874449"/>
              <a:ext cx="294366" cy="262867"/>
            </a:xfrm>
            <a:prstGeom prst="rect">
              <a:avLst/>
            </a:prstGeom>
          </p:spPr>
        </p:pic>
        <p:pic>
          <p:nvPicPr>
            <p:cNvPr id="47" name="Picture 46">
              <a:extLst>
                <a:ext uri="{FF2B5EF4-FFF2-40B4-BE49-F238E27FC236}">
                  <a16:creationId xmlns:a16="http://schemas.microsoft.com/office/drawing/2014/main" id="{5621E228-B98A-41E7-AAF8-DD14736081E1}"/>
                </a:ext>
              </a:extLst>
            </p:cNvPr>
            <p:cNvPicPr>
              <a:picLocks noChangeAspect="1"/>
            </p:cNvPicPr>
            <p:nvPr/>
          </p:nvPicPr>
          <p:blipFill rotWithShape="1">
            <a:blip r:embed="rId3"/>
            <a:srcRect l="2554" t="1" r="-284" b="18986"/>
            <a:stretch/>
          </p:blipFill>
          <p:spPr>
            <a:xfrm>
              <a:off x="7450229" y="5499213"/>
              <a:ext cx="294366" cy="262867"/>
            </a:xfrm>
            <a:prstGeom prst="rect">
              <a:avLst/>
            </a:prstGeom>
          </p:spPr>
        </p:pic>
        <p:pic>
          <p:nvPicPr>
            <p:cNvPr id="48" name="Picture 47">
              <a:extLst>
                <a:ext uri="{FF2B5EF4-FFF2-40B4-BE49-F238E27FC236}">
                  <a16:creationId xmlns:a16="http://schemas.microsoft.com/office/drawing/2014/main" id="{81D859F0-A3D9-403B-82EE-3F9186988B2B}"/>
                </a:ext>
              </a:extLst>
            </p:cNvPr>
            <p:cNvPicPr>
              <a:picLocks noChangeAspect="1"/>
            </p:cNvPicPr>
            <p:nvPr/>
          </p:nvPicPr>
          <p:blipFill rotWithShape="1">
            <a:blip r:embed="rId3"/>
            <a:srcRect l="2554" t="1" r="-284" b="18986"/>
            <a:stretch/>
          </p:blipFill>
          <p:spPr>
            <a:xfrm>
              <a:off x="12040420" y="4983693"/>
              <a:ext cx="434942" cy="388401"/>
            </a:xfrm>
            <a:prstGeom prst="rect">
              <a:avLst/>
            </a:prstGeom>
          </p:spPr>
        </p:pic>
        <p:pic>
          <p:nvPicPr>
            <p:cNvPr id="49" name="Picture 48">
              <a:extLst>
                <a:ext uri="{FF2B5EF4-FFF2-40B4-BE49-F238E27FC236}">
                  <a16:creationId xmlns:a16="http://schemas.microsoft.com/office/drawing/2014/main" id="{2863CBA1-81BC-40B5-80A0-38AF3D7E2A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3716" y="4554396"/>
              <a:ext cx="4648349" cy="3042070"/>
            </a:xfrm>
            <a:prstGeom prst="rect">
              <a:avLst/>
            </a:prstGeom>
          </p:spPr>
        </p:pic>
        <p:sp>
          <p:nvSpPr>
            <p:cNvPr id="50" name="Oval 49">
              <a:extLst>
                <a:ext uri="{FF2B5EF4-FFF2-40B4-BE49-F238E27FC236}">
                  <a16:creationId xmlns:a16="http://schemas.microsoft.com/office/drawing/2014/main" id="{699AAA2B-18DC-4790-9188-23C84189447F}"/>
                </a:ext>
              </a:extLst>
            </p:cNvPr>
            <p:cNvSpPr/>
            <p:nvPr/>
          </p:nvSpPr>
          <p:spPr>
            <a:xfrm rot="21270298">
              <a:off x="12103786" y="4736466"/>
              <a:ext cx="386619" cy="27218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sp>
          <p:nvSpPr>
            <p:cNvPr id="51" name="Oval 50">
              <a:extLst>
                <a:ext uri="{FF2B5EF4-FFF2-40B4-BE49-F238E27FC236}">
                  <a16:creationId xmlns:a16="http://schemas.microsoft.com/office/drawing/2014/main" id="{48DCBC0D-D007-4450-A4B6-D84599D17D7E}"/>
                </a:ext>
              </a:extLst>
            </p:cNvPr>
            <p:cNvSpPr/>
            <p:nvPr/>
          </p:nvSpPr>
          <p:spPr>
            <a:xfrm rot="15156128">
              <a:off x="12071065" y="4745137"/>
              <a:ext cx="452058" cy="276756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560961" fontAlgn="auto">
                <a:spcBef>
                  <a:spcPts val="0"/>
                </a:spcBef>
                <a:spcAft>
                  <a:spcPts val="0"/>
                </a:spcAft>
              </a:pPr>
              <a:endParaRPr lang="en-US" sz="1963" b="0">
                <a:solidFill>
                  <a:srgbClr val="FF0000"/>
                </a:solidFill>
                <a:latin typeface="Calibri" panose="020F0502020204030204"/>
              </a:endParaRPr>
            </a:p>
          </p:txBody>
        </p:sp>
        <p:pic>
          <p:nvPicPr>
            <p:cNvPr id="53" name="Picture 52">
              <a:extLst>
                <a:ext uri="{FF2B5EF4-FFF2-40B4-BE49-F238E27FC236}">
                  <a16:creationId xmlns:a16="http://schemas.microsoft.com/office/drawing/2014/main" id="{66CAAB72-1EC6-43C5-99A4-2EF5BD3FB600}"/>
                </a:ext>
              </a:extLst>
            </p:cNvPr>
            <p:cNvPicPr>
              <a:picLocks noChangeAspect="1"/>
            </p:cNvPicPr>
            <p:nvPr/>
          </p:nvPicPr>
          <p:blipFill rotWithShape="1">
            <a:blip r:embed="rId3"/>
            <a:srcRect l="2554" t="1" r="-284" b="18986"/>
            <a:stretch/>
          </p:blipFill>
          <p:spPr>
            <a:xfrm>
              <a:off x="12185558" y="6238351"/>
              <a:ext cx="294366" cy="262867"/>
            </a:xfrm>
            <a:prstGeom prst="rect">
              <a:avLst/>
            </a:prstGeom>
          </p:spPr>
        </p:pic>
        <p:pic>
          <p:nvPicPr>
            <p:cNvPr id="54" name="Picture 53">
              <a:extLst>
                <a:ext uri="{FF2B5EF4-FFF2-40B4-BE49-F238E27FC236}">
                  <a16:creationId xmlns:a16="http://schemas.microsoft.com/office/drawing/2014/main" id="{263C83B5-7695-40B5-953E-BFAB6E15BB2E}"/>
                </a:ext>
              </a:extLst>
            </p:cNvPr>
            <p:cNvPicPr>
              <a:picLocks noChangeAspect="1"/>
            </p:cNvPicPr>
            <p:nvPr/>
          </p:nvPicPr>
          <p:blipFill rotWithShape="1">
            <a:blip r:embed="rId3"/>
            <a:srcRect l="2554" t="1" r="-284" b="18986"/>
            <a:stretch/>
          </p:blipFill>
          <p:spPr>
            <a:xfrm>
              <a:off x="12405287" y="6151703"/>
              <a:ext cx="294366" cy="262867"/>
            </a:xfrm>
            <a:prstGeom prst="rect">
              <a:avLst/>
            </a:prstGeom>
          </p:spPr>
        </p:pic>
        <p:pic>
          <p:nvPicPr>
            <p:cNvPr id="55" name="Picture 54">
              <a:extLst>
                <a:ext uri="{FF2B5EF4-FFF2-40B4-BE49-F238E27FC236}">
                  <a16:creationId xmlns:a16="http://schemas.microsoft.com/office/drawing/2014/main" id="{B260C9D2-858E-4BA9-996C-216B97D55218}"/>
                </a:ext>
              </a:extLst>
            </p:cNvPr>
            <p:cNvPicPr>
              <a:picLocks noChangeAspect="1"/>
            </p:cNvPicPr>
            <p:nvPr/>
          </p:nvPicPr>
          <p:blipFill rotWithShape="1">
            <a:blip r:embed="rId3"/>
            <a:srcRect l="2554" t="1" r="-284" b="18986"/>
            <a:stretch/>
          </p:blipFill>
          <p:spPr>
            <a:xfrm>
              <a:off x="12665572" y="6028959"/>
              <a:ext cx="294366" cy="262867"/>
            </a:xfrm>
            <a:prstGeom prst="rect">
              <a:avLst/>
            </a:prstGeom>
          </p:spPr>
        </p:pic>
        <p:pic>
          <p:nvPicPr>
            <p:cNvPr id="56" name="Picture 55">
              <a:extLst>
                <a:ext uri="{FF2B5EF4-FFF2-40B4-BE49-F238E27FC236}">
                  <a16:creationId xmlns:a16="http://schemas.microsoft.com/office/drawing/2014/main" id="{DF3D2C0A-ADA8-437D-8067-CFBA394B11B4}"/>
                </a:ext>
              </a:extLst>
            </p:cNvPr>
            <p:cNvPicPr>
              <a:picLocks noChangeAspect="1"/>
            </p:cNvPicPr>
            <p:nvPr/>
          </p:nvPicPr>
          <p:blipFill rotWithShape="1">
            <a:blip r:embed="rId3"/>
            <a:srcRect l="2554" t="1" r="-284" b="18986"/>
            <a:stretch/>
          </p:blipFill>
          <p:spPr>
            <a:xfrm>
              <a:off x="12246781" y="5209075"/>
              <a:ext cx="294366" cy="262867"/>
            </a:xfrm>
            <a:prstGeom prst="rect">
              <a:avLst/>
            </a:prstGeom>
          </p:spPr>
        </p:pic>
        <p:pic>
          <p:nvPicPr>
            <p:cNvPr id="57" name="Picture 56">
              <a:extLst>
                <a:ext uri="{FF2B5EF4-FFF2-40B4-BE49-F238E27FC236}">
                  <a16:creationId xmlns:a16="http://schemas.microsoft.com/office/drawing/2014/main" id="{EE273A26-0061-4248-B8FD-153FD5E5D90E}"/>
                </a:ext>
              </a:extLst>
            </p:cNvPr>
            <p:cNvPicPr>
              <a:picLocks noChangeAspect="1"/>
            </p:cNvPicPr>
            <p:nvPr/>
          </p:nvPicPr>
          <p:blipFill rotWithShape="1">
            <a:blip r:embed="rId3"/>
            <a:srcRect l="2554" t="1" r="-284" b="18986"/>
            <a:stretch/>
          </p:blipFill>
          <p:spPr>
            <a:xfrm>
              <a:off x="7237279" y="4777681"/>
              <a:ext cx="692775" cy="618644"/>
            </a:xfrm>
            <a:prstGeom prst="rect">
              <a:avLst/>
            </a:prstGeom>
          </p:spPr>
        </p:pic>
        <p:pic>
          <p:nvPicPr>
            <p:cNvPr id="58" name="Picture 57">
              <a:extLst>
                <a:ext uri="{FF2B5EF4-FFF2-40B4-BE49-F238E27FC236}">
                  <a16:creationId xmlns:a16="http://schemas.microsoft.com/office/drawing/2014/main" id="{475E84FB-8D69-47BA-878E-EEF80C28C7FF}"/>
                </a:ext>
              </a:extLst>
            </p:cNvPr>
            <p:cNvPicPr>
              <a:picLocks noChangeAspect="1"/>
            </p:cNvPicPr>
            <p:nvPr/>
          </p:nvPicPr>
          <p:blipFill rotWithShape="1">
            <a:blip r:embed="rId3"/>
            <a:srcRect l="2554" t="1" r="-284" b="18986"/>
            <a:stretch/>
          </p:blipFill>
          <p:spPr>
            <a:xfrm>
              <a:off x="12313585" y="5482709"/>
              <a:ext cx="294366" cy="262867"/>
            </a:xfrm>
            <a:prstGeom prst="rect">
              <a:avLst/>
            </a:prstGeom>
          </p:spPr>
        </p:pic>
        <p:pic>
          <p:nvPicPr>
            <p:cNvPr id="59" name="Picture 58">
              <a:extLst>
                <a:ext uri="{FF2B5EF4-FFF2-40B4-BE49-F238E27FC236}">
                  <a16:creationId xmlns:a16="http://schemas.microsoft.com/office/drawing/2014/main" id="{D8E54B42-2630-4FB2-95D4-BE15F3D175EC}"/>
                </a:ext>
              </a:extLst>
            </p:cNvPr>
            <p:cNvPicPr>
              <a:picLocks noChangeAspect="1"/>
            </p:cNvPicPr>
            <p:nvPr/>
          </p:nvPicPr>
          <p:blipFill rotWithShape="1">
            <a:blip r:embed="rId3"/>
            <a:srcRect l="2554" t="1" r="-284" b="18986"/>
            <a:stretch/>
          </p:blipFill>
          <p:spPr>
            <a:xfrm>
              <a:off x="12031900" y="4735827"/>
              <a:ext cx="520570" cy="464866"/>
            </a:xfrm>
            <a:prstGeom prst="rect">
              <a:avLst/>
            </a:prstGeom>
          </p:spPr>
        </p:pic>
        <p:pic>
          <p:nvPicPr>
            <p:cNvPr id="60" name="Picture 59">
              <a:extLst>
                <a:ext uri="{FF2B5EF4-FFF2-40B4-BE49-F238E27FC236}">
                  <a16:creationId xmlns:a16="http://schemas.microsoft.com/office/drawing/2014/main" id="{FA0D87AC-C935-449C-ADB9-01491173D25B}"/>
                </a:ext>
              </a:extLst>
            </p:cNvPr>
            <p:cNvPicPr>
              <a:picLocks noChangeAspect="1"/>
            </p:cNvPicPr>
            <p:nvPr/>
          </p:nvPicPr>
          <p:blipFill rotWithShape="1">
            <a:blip r:embed="rId3"/>
            <a:srcRect l="2554" t="1" r="-284" b="18986"/>
            <a:stretch/>
          </p:blipFill>
          <p:spPr>
            <a:xfrm>
              <a:off x="12959938" y="5799558"/>
              <a:ext cx="520570" cy="464866"/>
            </a:xfrm>
            <a:prstGeom prst="rect">
              <a:avLst/>
            </a:prstGeom>
          </p:spPr>
        </p:pic>
      </p:grpSp>
      <p:sp>
        <p:nvSpPr>
          <p:cNvPr id="62" name="TextBox 61">
            <a:extLst>
              <a:ext uri="{FF2B5EF4-FFF2-40B4-BE49-F238E27FC236}">
                <a16:creationId xmlns:a16="http://schemas.microsoft.com/office/drawing/2014/main" id="{15E5D4E0-1172-40D3-BEE8-8908D175162A}"/>
              </a:ext>
            </a:extLst>
          </p:cNvPr>
          <p:cNvSpPr txBox="1"/>
          <p:nvPr/>
        </p:nvSpPr>
        <p:spPr>
          <a:xfrm>
            <a:off x="4837831" y="1091416"/>
            <a:ext cx="1077539"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8G SSP:  $1109</a:t>
            </a:r>
          </a:p>
          <a:p>
            <a:pPr algn="l" defTabSz="560961" fontAlgn="auto">
              <a:spcBef>
                <a:spcPts val="0"/>
              </a:spcBef>
              <a:spcAft>
                <a:spcPts val="0"/>
              </a:spcAft>
            </a:pPr>
            <a:r>
              <a:rPr lang="en-US" sz="1000" dirty="0">
                <a:solidFill>
                  <a:srgbClr val="FFC000"/>
                </a:solidFill>
                <a:latin typeface="Calibri" panose="020F0502020204030204"/>
                <a:ea typeface="+mn-ea"/>
                <a:cs typeface="+mn-cs"/>
              </a:rPr>
              <a:t>8G-1 SSP:  $1165</a:t>
            </a:r>
          </a:p>
        </p:txBody>
      </p:sp>
      <p:sp>
        <p:nvSpPr>
          <p:cNvPr id="63" name="TextBox 62">
            <a:extLst>
              <a:ext uri="{FF2B5EF4-FFF2-40B4-BE49-F238E27FC236}">
                <a16:creationId xmlns:a16="http://schemas.microsoft.com/office/drawing/2014/main" id="{DD3BAA5F-76EE-4817-98CF-C0C64202FD45}"/>
              </a:ext>
            </a:extLst>
          </p:cNvPr>
          <p:cNvSpPr txBox="1"/>
          <p:nvPr/>
        </p:nvSpPr>
        <p:spPr>
          <a:xfrm>
            <a:off x="6665391" y="2489336"/>
            <a:ext cx="1024639"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8G SSG:  $771</a:t>
            </a:r>
          </a:p>
          <a:p>
            <a:pPr algn="l" defTabSz="560961" fontAlgn="auto">
              <a:spcBef>
                <a:spcPts val="0"/>
              </a:spcBef>
              <a:spcAft>
                <a:spcPts val="0"/>
              </a:spcAft>
            </a:pPr>
            <a:r>
              <a:rPr lang="en-US" sz="1000" dirty="0">
                <a:solidFill>
                  <a:srgbClr val="FFC000"/>
                </a:solidFill>
                <a:latin typeface="Calibri" panose="020F0502020204030204"/>
                <a:ea typeface="+mn-ea"/>
                <a:cs typeface="+mn-cs"/>
              </a:rPr>
              <a:t>8G-1 SSG:  $785</a:t>
            </a:r>
          </a:p>
        </p:txBody>
      </p:sp>
      <p:sp>
        <p:nvSpPr>
          <p:cNvPr id="64" name="TextBox 63">
            <a:extLst>
              <a:ext uri="{FF2B5EF4-FFF2-40B4-BE49-F238E27FC236}">
                <a16:creationId xmlns:a16="http://schemas.microsoft.com/office/drawing/2014/main" id="{C6442B66-7800-4462-9E28-72B77A6AF38C}"/>
              </a:ext>
            </a:extLst>
          </p:cNvPr>
          <p:cNvSpPr txBox="1"/>
          <p:nvPr/>
        </p:nvSpPr>
        <p:spPr>
          <a:xfrm>
            <a:off x="7871973" y="1091306"/>
            <a:ext cx="835485"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SSP-1:  $702</a:t>
            </a:r>
          </a:p>
          <a:p>
            <a:pPr algn="l" defTabSz="560961" fontAlgn="auto">
              <a:spcBef>
                <a:spcPts val="0"/>
              </a:spcBef>
              <a:spcAft>
                <a:spcPts val="0"/>
              </a:spcAft>
            </a:pPr>
            <a:r>
              <a:rPr lang="en-US" sz="1000" dirty="0">
                <a:solidFill>
                  <a:srgbClr val="FFC000"/>
                </a:solidFill>
                <a:latin typeface="Calibri" panose="020F0502020204030204"/>
                <a:ea typeface="+mn-ea"/>
                <a:cs typeface="+mn-cs"/>
              </a:rPr>
              <a:t>SSP-2:  $316</a:t>
            </a:r>
          </a:p>
        </p:txBody>
      </p:sp>
      <p:sp>
        <p:nvSpPr>
          <p:cNvPr id="65" name="TextBox 64">
            <a:extLst>
              <a:ext uri="{FF2B5EF4-FFF2-40B4-BE49-F238E27FC236}">
                <a16:creationId xmlns:a16="http://schemas.microsoft.com/office/drawing/2014/main" id="{BBBA114B-EF04-4A96-BF23-9049244C5EB9}"/>
              </a:ext>
            </a:extLst>
          </p:cNvPr>
          <p:cNvSpPr txBox="1"/>
          <p:nvPr/>
        </p:nvSpPr>
        <p:spPr>
          <a:xfrm>
            <a:off x="9789689" y="2277400"/>
            <a:ext cx="848309"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SSG-1:  $298</a:t>
            </a:r>
          </a:p>
          <a:p>
            <a:pPr algn="l" defTabSz="560961" fontAlgn="auto">
              <a:spcBef>
                <a:spcPts val="0"/>
              </a:spcBef>
              <a:spcAft>
                <a:spcPts val="0"/>
              </a:spcAft>
            </a:pPr>
            <a:r>
              <a:rPr lang="en-US" sz="1000" dirty="0">
                <a:solidFill>
                  <a:srgbClr val="FFC000"/>
                </a:solidFill>
                <a:latin typeface="Calibri" panose="020F0502020204030204"/>
                <a:ea typeface="+mn-ea"/>
                <a:cs typeface="+mn-cs"/>
              </a:rPr>
              <a:t>SSP-2:  $287</a:t>
            </a:r>
          </a:p>
        </p:txBody>
      </p:sp>
      <p:sp>
        <p:nvSpPr>
          <p:cNvPr id="66" name="TextBox 65">
            <a:extLst>
              <a:ext uri="{FF2B5EF4-FFF2-40B4-BE49-F238E27FC236}">
                <a16:creationId xmlns:a16="http://schemas.microsoft.com/office/drawing/2014/main" id="{3A881054-A6B7-4F89-8761-5855A39021F4}"/>
              </a:ext>
            </a:extLst>
          </p:cNvPr>
          <p:cNvSpPr txBox="1"/>
          <p:nvPr/>
        </p:nvSpPr>
        <p:spPr>
          <a:xfrm>
            <a:off x="6686159" y="3053082"/>
            <a:ext cx="797013" cy="1015663"/>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SSP1:  $665</a:t>
            </a:r>
          </a:p>
          <a:p>
            <a:pPr algn="l" defTabSz="560961" fontAlgn="auto">
              <a:spcBef>
                <a:spcPts val="0"/>
              </a:spcBef>
              <a:spcAft>
                <a:spcPts val="0"/>
              </a:spcAft>
            </a:pPr>
            <a:r>
              <a:rPr lang="en-US" sz="1000" dirty="0">
                <a:solidFill>
                  <a:srgbClr val="FFC000"/>
                </a:solidFill>
                <a:latin typeface="Calibri" panose="020F0502020204030204"/>
                <a:ea typeface="+mn-ea"/>
                <a:cs typeface="+mn-cs"/>
              </a:rPr>
              <a:t>SSP2:  $784</a:t>
            </a:r>
          </a:p>
          <a:p>
            <a:pPr algn="l" defTabSz="560961" fontAlgn="auto">
              <a:spcBef>
                <a:spcPts val="0"/>
              </a:spcBef>
              <a:spcAft>
                <a:spcPts val="0"/>
              </a:spcAft>
            </a:pPr>
            <a:r>
              <a:rPr lang="en-US" sz="1000" dirty="0">
                <a:solidFill>
                  <a:srgbClr val="FFC000"/>
                </a:solidFill>
                <a:latin typeface="Calibri" panose="020F0502020204030204"/>
                <a:ea typeface="+mn-ea"/>
                <a:cs typeface="+mn-cs"/>
              </a:rPr>
              <a:t>dt2:  $99</a:t>
            </a:r>
          </a:p>
          <a:p>
            <a:pPr algn="l" defTabSz="560961" fontAlgn="auto">
              <a:spcBef>
                <a:spcPts val="0"/>
              </a:spcBef>
              <a:spcAft>
                <a:spcPts val="0"/>
              </a:spcAft>
            </a:pPr>
            <a:r>
              <a:rPr lang="en-US" sz="1000" dirty="0">
                <a:solidFill>
                  <a:srgbClr val="FFC000"/>
                </a:solidFill>
                <a:latin typeface="Calibri" panose="020F0502020204030204"/>
                <a:ea typeface="+mn-ea"/>
                <a:cs typeface="+mn-cs"/>
              </a:rPr>
              <a:t>dt1:  $70</a:t>
            </a:r>
          </a:p>
          <a:p>
            <a:pPr algn="l" defTabSz="560961" fontAlgn="auto">
              <a:spcBef>
                <a:spcPts val="0"/>
              </a:spcBef>
              <a:spcAft>
                <a:spcPts val="0"/>
              </a:spcAft>
            </a:pPr>
            <a:r>
              <a:rPr lang="en-US" sz="1000" dirty="0">
                <a:solidFill>
                  <a:srgbClr val="FFC000"/>
                </a:solidFill>
                <a:latin typeface="Calibri" panose="020F0502020204030204"/>
                <a:ea typeface="+mn-ea"/>
                <a:cs typeface="+mn-cs"/>
              </a:rPr>
              <a:t>dt4:  $99</a:t>
            </a:r>
          </a:p>
          <a:p>
            <a:pPr algn="l" defTabSz="560961" fontAlgn="auto">
              <a:spcBef>
                <a:spcPts val="0"/>
              </a:spcBef>
              <a:spcAft>
                <a:spcPts val="0"/>
              </a:spcAft>
            </a:pPr>
            <a:r>
              <a:rPr lang="en-US" sz="1000" dirty="0">
                <a:solidFill>
                  <a:srgbClr val="FFC000"/>
                </a:solidFill>
                <a:latin typeface="Calibri" panose="020F0502020204030204"/>
                <a:ea typeface="+mn-ea"/>
                <a:cs typeface="+mn-cs"/>
              </a:rPr>
              <a:t>dt3:  $32</a:t>
            </a:r>
          </a:p>
        </p:txBody>
      </p:sp>
      <p:sp>
        <p:nvSpPr>
          <p:cNvPr id="6" name="TextBox 5">
            <a:extLst>
              <a:ext uri="{FF2B5EF4-FFF2-40B4-BE49-F238E27FC236}">
                <a16:creationId xmlns:a16="http://schemas.microsoft.com/office/drawing/2014/main" id="{0F55E2E7-AC5B-4185-8DDC-AD77043122CE}"/>
              </a:ext>
            </a:extLst>
          </p:cNvPr>
          <p:cNvSpPr txBox="1"/>
          <p:nvPr/>
        </p:nvSpPr>
        <p:spPr>
          <a:xfrm>
            <a:off x="8090320" y="3238282"/>
            <a:ext cx="3368230" cy="912814"/>
          </a:xfrm>
          <a:prstGeom prst="rect">
            <a:avLst/>
          </a:prstGeom>
          <a:noFill/>
        </p:spPr>
        <p:txBody>
          <a:bodyPr wrap="none" rtlCol="0">
            <a:spAutoFit/>
          </a:bodyPr>
          <a:lstStyle/>
          <a:p>
            <a:pPr algn="l" defTabSz="560961" fontAlgn="auto">
              <a:spcBef>
                <a:spcPts val="0"/>
              </a:spcBef>
              <a:spcAft>
                <a:spcPts val="0"/>
              </a:spcAft>
            </a:pPr>
            <a:r>
              <a:rPr lang="en-US" sz="1333" b="0" i="1" dirty="0">
                <a:solidFill>
                  <a:prstClr val="black"/>
                </a:solidFill>
                <a:latin typeface="Calibri" panose="020F0502020204030204"/>
                <a:ea typeface="+mn-ea"/>
                <a:cs typeface="+mn-cs"/>
              </a:rPr>
              <a:t>Working with Commercial Bus Providers</a:t>
            </a:r>
          </a:p>
          <a:p>
            <a:pPr algn="l" defTabSz="560961" fontAlgn="auto">
              <a:spcBef>
                <a:spcPts val="0"/>
              </a:spcBef>
              <a:spcAft>
                <a:spcPts val="0"/>
              </a:spcAft>
            </a:pPr>
            <a:r>
              <a:rPr lang="en-US" sz="1333" b="0" i="1" dirty="0">
                <a:solidFill>
                  <a:prstClr val="black"/>
                </a:solidFill>
                <a:latin typeface="Calibri" panose="020F0502020204030204"/>
                <a:ea typeface="+mn-ea"/>
                <a:cs typeface="+mn-cs"/>
              </a:rPr>
              <a:t>on Spacecraft/Launch Options </a:t>
            </a:r>
          </a:p>
          <a:p>
            <a:pPr algn="l" defTabSz="560961" fontAlgn="auto">
              <a:spcBef>
                <a:spcPts val="0"/>
              </a:spcBef>
              <a:spcAft>
                <a:spcPts val="0"/>
              </a:spcAft>
            </a:pPr>
            <a:r>
              <a:rPr lang="en-US" sz="1333" b="0" i="1" dirty="0">
                <a:solidFill>
                  <a:prstClr val="black"/>
                </a:solidFill>
                <a:latin typeface="Calibri" panose="020F0502020204030204"/>
                <a:ea typeface="+mn-ea"/>
                <a:cs typeface="+mn-cs"/>
              </a:rPr>
              <a:t>for Multiple Spacecraft in Same Orbit Plane To</a:t>
            </a:r>
          </a:p>
          <a:p>
            <a:pPr algn="l" defTabSz="560961" fontAlgn="auto">
              <a:spcBef>
                <a:spcPts val="0"/>
              </a:spcBef>
              <a:spcAft>
                <a:spcPts val="0"/>
              </a:spcAft>
            </a:pPr>
            <a:r>
              <a:rPr lang="en-US" sz="1333" b="0" i="1" dirty="0">
                <a:solidFill>
                  <a:prstClr val="black"/>
                </a:solidFill>
                <a:latin typeface="Calibri" panose="020F0502020204030204"/>
                <a:ea typeface="+mn-ea"/>
                <a:cs typeface="+mn-cs"/>
              </a:rPr>
              <a:t>Reduce Cost &amp; Simplify Communications</a:t>
            </a:r>
          </a:p>
        </p:txBody>
      </p:sp>
      <p:sp>
        <p:nvSpPr>
          <p:cNvPr id="67" name="TextBox 66">
            <a:extLst>
              <a:ext uri="{FF2B5EF4-FFF2-40B4-BE49-F238E27FC236}">
                <a16:creationId xmlns:a16="http://schemas.microsoft.com/office/drawing/2014/main" id="{12877500-CBC6-42B8-BAE2-FBE4B16BC3D2}"/>
              </a:ext>
            </a:extLst>
          </p:cNvPr>
          <p:cNvSpPr txBox="1"/>
          <p:nvPr/>
        </p:nvSpPr>
        <p:spPr>
          <a:xfrm>
            <a:off x="4850588" y="6559742"/>
            <a:ext cx="1374864" cy="297454"/>
          </a:xfrm>
          <a:prstGeom prst="rect">
            <a:avLst/>
          </a:prstGeom>
          <a:noFill/>
        </p:spPr>
        <p:txBody>
          <a:bodyPr wrap="none" rtlCol="0">
            <a:spAutoFit/>
          </a:bodyPr>
          <a:lstStyle/>
          <a:p>
            <a:pPr algn="l" defTabSz="560961" fontAlgn="auto">
              <a:spcBef>
                <a:spcPts val="0"/>
              </a:spcBef>
              <a:spcAft>
                <a:spcPts val="0"/>
              </a:spcAft>
            </a:pPr>
            <a:r>
              <a:rPr lang="en-US" sz="1333" dirty="0">
                <a:solidFill>
                  <a:srgbClr val="FFC000"/>
                </a:solidFill>
                <a:latin typeface="Calibri" panose="020F0502020204030204"/>
                <a:ea typeface="+mn-ea"/>
                <a:cs typeface="+mn-cs"/>
              </a:rPr>
              <a:t>Arch 11B:  $1475</a:t>
            </a:r>
          </a:p>
        </p:txBody>
      </p:sp>
      <p:sp>
        <p:nvSpPr>
          <p:cNvPr id="68" name="TextBox 67">
            <a:extLst>
              <a:ext uri="{FF2B5EF4-FFF2-40B4-BE49-F238E27FC236}">
                <a16:creationId xmlns:a16="http://schemas.microsoft.com/office/drawing/2014/main" id="{87F2AB49-47E5-488A-AEB5-CDE072597E7F}"/>
              </a:ext>
            </a:extLst>
          </p:cNvPr>
          <p:cNvSpPr txBox="1"/>
          <p:nvPr/>
        </p:nvSpPr>
        <p:spPr>
          <a:xfrm>
            <a:off x="7431583" y="5976623"/>
            <a:ext cx="720069" cy="707886"/>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dt1:  $139</a:t>
            </a:r>
          </a:p>
          <a:p>
            <a:pPr algn="l" defTabSz="560961" fontAlgn="auto">
              <a:spcBef>
                <a:spcPts val="0"/>
              </a:spcBef>
              <a:spcAft>
                <a:spcPts val="0"/>
              </a:spcAft>
            </a:pPr>
            <a:r>
              <a:rPr lang="en-US" sz="1000" dirty="0">
                <a:solidFill>
                  <a:srgbClr val="FFC000"/>
                </a:solidFill>
                <a:latin typeface="Calibri" panose="020F0502020204030204"/>
                <a:ea typeface="+mn-ea"/>
                <a:cs typeface="+mn-cs"/>
              </a:rPr>
              <a:t>dt2:  $139</a:t>
            </a:r>
          </a:p>
          <a:p>
            <a:pPr algn="l" defTabSz="560961" fontAlgn="auto">
              <a:spcBef>
                <a:spcPts val="0"/>
              </a:spcBef>
              <a:spcAft>
                <a:spcPts val="0"/>
              </a:spcAft>
            </a:pPr>
            <a:r>
              <a:rPr lang="en-US" sz="1000" dirty="0">
                <a:solidFill>
                  <a:srgbClr val="FFC000"/>
                </a:solidFill>
                <a:latin typeface="Calibri" panose="020F0502020204030204"/>
                <a:ea typeface="+mn-ea"/>
                <a:cs typeface="+mn-cs"/>
              </a:rPr>
              <a:t>dt3:  $72</a:t>
            </a:r>
          </a:p>
          <a:p>
            <a:pPr algn="l" defTabSz="560961" fontAlgn="auto">
              <a:spcBef>
                <a:spcPts val="0"/>
              </a:spcBef>
              <a:spcAft>
                <a:spcPts val="0"/>
              </a:spcAft>
            </a:pPr>
            <a:r>
              <a:rPr lang="en-US" sz="1000" dirty="0">
                <a:solidFill>
                  <a:srgbClr val="FFC000"/>
                </a:solidFill>
                <a:latin typeface="Calibri" panose="020F0502020204030204"/>
                <a:ea typeface="+mn-ea"/>
                <a:cs typeface="+mn-cs"/>
              </a:rPr>
              <a:t>dt4:  $72</a:t>
            </a:r>
          </a:p>
        </p:txBody>
      </p:sp>
      <p:sp>
        <p:nvSpPr>
          <p:cNvPr id="69" name="TextBox 68">
            <a:extLst>
              <a:ext uri="{FF2B5EF4-FFF2-40B4-BE49-F238E27FC236}">
                <a16:creationId xmlns:a16="http://schemas.microsoft.com/office/drawing/2014/main" id="{609F53C3-E144-4844-9EBE-C01367790EE3}"/>
              </a:ext>
            </a:extLst>
          </p:cNvPr>
          <p:cNvSpPr txBox="1"/>
          <p:nvPr/>
        </p:nvSpPr>
        <p:spPr>
          <a:xfrm>
            <a:off x="4838401" y="4933658"/>
            <a:ext cx="797013"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SSP1:  $973</a:t>
            </a:r>
          </a:p>
          <a:p>
            <a:pPr algn="l" defTabSz="560961" fontAlgn="auto">
              <a:spcBef>
                <a:spcPts val="0"/>
              </a:spcBef>
              <a:spcAft>
                <a:spcPts val="0"/>
              </a:spcAft>
            </a:pPr>
            <a:r>
              <a:rPr lang="en-US" sz="1000" dirty="0">
                <a:solidFill>
                  <a:srgbClr val="FFC000"/>
                </a:solidFill>
                <a:latin typeface="Calibri" panose="020F0502020204030204"/>
                <a:ea typeface="+mn-ea"/>
                <a:cs typeface="+mn-cs"/>
              </a:rPr>
              <a:t>dt5:  $80</a:t>
            </a:r>
          </a:p>
        </p:txBody>
      </p:sp>
      <p:sp>
        <p:nvSpPr>
          <p:cNvPr id="70" name="TextBox 69">
            <a:extLst>
              <a:ext uri="{FF2B5EF4-FFF2-40B4-BE49-F238E27FC236}">
                <a16:creationId xmlns:a16="http://schemas.microsoft.com/office/drawing/2014/main" id="{7F698101-F8CA-4844-97E0-5DD54EF0E12E}"/>
              </a:ext>
            </a:extLst>
          </p:cNvPr>
          <p:cNvSpPr txBox="1"/>
          <p:nvPr/>
        </p:nvSpPr>
        <p:spPr>
          <a:xfrm>
            <a:off x="8471057" y="6536871"/>
            <a:ext cx="1368452" cy="297454"/>
          </a:xfrm>
          <a:prstGeom prst="rect">
            <a:avLst/>
          </a:prstGeom>
          <a:noFill/>
        </p:spPr>
        <p:txBody>
          <a:bodyPr wrap="none" rtlCol="0">
            <a:spAutoFit/>
          </a:bodyPr>
          <a:lstStyle/>
          <a:p>
            <a:pPr algn="l" defTabSz="560961" fontAlgn="auto">
              <a:spcBef>
                <a:spcPts val="0"/>
              </a:spcBef>
              <a:spcAft>
                <a:spcPts val="0"/>
              </a:spcAft>
            </a:pPr>
            <a:r>
              <a:rPr lang="en-US" sz="1333" dirty="0">
                <a:solidFill>
                  <a:srgbClr val="FFC000"/>
                </a:solidFill>
                <a:latin typeface="Calibri" panose="020F0502020204030204"/>
                <a:ea typeface="+mn-ea"/>
                <a:cs typeface="+mn-cs"/>
              </a:rPr>
              <a:t>Arch 11C:  $1741</a:t>
            </a:r>
          </a:p>
        </p:txBody>
      </p:sp>
      <p:sp>
        <p:nvSpPr>
          <p:cNvPr id="71" name="TextBox 70">
            <a:extLst>
              <a:ext uri="{FF2B5EF4-FFF2-40B4-BE49-F238E27FC236}">
                <a16:creationId xmlns:a16="http://schemas.microsoft.com/office/drawing/2014/main" id="{70E67092-0A99-4067-8A8B-81D0B15D1423}"/>
              </a:ext>
            </a:extLst>
          </p:cNvPr>
          <p:cNvSpPr txBox="1"/>
          <p:nvPr/>
        </p:nvSpPr>
        <p:spPr>
          <a:xfrm>
            <a:off x="8552936" y="5015011"/>
            <a:ext cx="797013" cy="553998"/>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SSP1:  $747</a:t>
            </a:r>
          </a:p>
          <a:p>
            <a:pPr algn="l" defTabSz="560961" fontAlgn="auto">
              <a:spcBef>
                <a:spcPts val="0"/>
              </a:spcBef>
              <a:spcAft>
                <a:spcPts val="0"/>
              </a:spcAft>
            </a:pPr>
            <a:r>
              <a:rPr lang="en-US" sz="1000" dirty="0">
                <a:solidFill>
                  <a:srgbClr val="FFC000"/>
                </a:solidFill>
                <a:latin typeface="Calibri" panose="020F0502020204030204"/>
                <a:ea typeface="+mn-ea"/>
                <a:cs typeface="+mn-cs"/>
              </a:rPr>
              <a:t>SSP2:  $120</a:t>
            </a:r>
          </a:p>
          <a:p>
            <a:pPr algn="l" defTabSz="560961" fontAlgn="auto">
              <a:spcBef>
                <a:spcPts val="0"/>
              </a:spcBef>
              <a:spcAft>
                <a:spcPts val="0"/>
              </a:spcAft>
            </a:pPr>
            <a:r>
              <a:rPr lang="en-US" sz="1000" dirty="0">
                <a:solidFill>
                  <a:srgbClr val="FFC000"/>
                </a:solidFill>
                <a:latin typeface="Calibri" panose="020F0502020204030204"/>
                <a:ea typeface="+mn-ea"/>
                <a:cs typeface="+mn-cs"/>
              </a:rPr>
              <a:t>SSP3:  $32</a:t>
            </a:r>
          </a:p>
        </p:txBody>
      </p:sp>
      <p:sp>
        <p:nvSpPr>
          <p:cNvPr id="72" name="TextBox 71">
            <a:extLst>
              <a:ext uri="{FF2B5EF4-FFF2-40B4-BE49-F238E27FC236}">
                <a16:creationId xmlns:a16="http://schemas.microsoft.com/office/drawing/2014/main" id="{1AEEBD0C-7CFB-4F2D-AC75-D871081BDED6}"/>
              </a:ext>
            </a:extLst>
          </p:cNvPr>
          <p:cNvSpPr txBox="1"/>
          <p:nvPr/>
        </p:nvSpPr>
        <p:spPr>
          <a:xfrm>
            <a:off x="10943466" y="6057868"/>
            <a:ext cx="809837" cy="707886"/>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SSG1:  $641</a:t>
            </a:r>
          </a:p>
          <a:p>
            <a:pPr algn="l" defTabSz="560961" fontAlgn="auto">
              <a:spcBef>
                <a:spcPts val="0"/>
              </a:spcBef>
              <a:spcAft>
                <a:spcPts val="0"/>
              </a:spcAft>
            </a:pPr>
            <a:r>
              <a:rPr lang="en-US" sz="1000" dirty="0">
                <a:solidFill>
                  <a:srgbClr val="FFC000"/>
                </a:solidFill>
                <a:latin typeface="Calibri" panose="020F0502020204030204"/>
                <a:ea typeface="+mn-ea"/>
                <a:cs typeface="+mn-cs"/>
              </a:rPr>
              <a:t>dt1:  $70</a:t>
            </a:r>
          </a:p>
          <a:p>
            <a:pPr algn="l" defTabSz="560961" fontAlgn="auto">
              <a:spcBef>
                <a:spcPts val="0"/>
              </a:spcBef>
              <a:spcAft>
                <a:spcPts val="0"/>
              </a:spcAft>
            </a:pPr>
            <a:r>
              <a:rPr lang="en-US" sz="1000" dirty="0">
                <a:solidFill>
                  <a:srgbClr val="FFC000"/>
                </a:solidFill>
                <a:latin typeface="Calibri" panose="020F0502020204030204"/>
                <a:ea typeface="+mn-ea"/>
                <a:cs typeface="+mn-cs"/>
              </a:rPr>
              <a:t>dt2:  $99</a:t>
            </a:r>
          </a:p>
          <a:p>
            <a:pPr algn="l" defTabSz="560961" fontAlgn="auto">
              <a:spcBef>
                <a:spcPts val="0"/>
              </a:spcBef>
              <a:spcAft>
                <a:spcPts val="0"/>
              </a:spcAft>
            </a:pPr>
            <a:r>
              <a:rPr lang="en-US" sz="1000" dirty="0">
                <a:solidFill>
                  <a:srgbClr val="FFC000"/>
                </a:solidFill>
                <a:latin typeface="Calibri" panose="020F0502020204030204"/>
                <a:ea typeface="+mn-ea"/>
                <a:cs typeface="+mn-cs"/>
              </a:rPr>
              <a:t>dt3:  $32</a:t>
            </a:r>
          </a:p>
        </p:txBody>
      </p:sp>
      <p:sp>
        <p:nvSpPr>
          <p:cNvPr id="73" name="TextBox 72">
            <a:extLst>
              <a:ext uri="{FF2B5EF4-FFF2-40B4-BE49-F238E27FC236}">
                <a16:creationId xmlns:a16="http://schemas.microsoft.com/office/drawing/2014/main" id="{5A6C8A3A-556F-4D95-B29D-8A4B3C99D1CC}"/>
              </a:ext>
            </a:extLst>
          </p:cNvPr>
          <p:cNvSpPr txBox="1"/>
          <p:nvPr/>
        </p:nvSpPr>
        <p:spPr>
          <a:xfrm>
            <a:off x="6655329" y="1103295"/>
            <a:ext cx="1151277" cy="400110"/>
          </a:xfrm>
          <a:prstGeom prst="rect">
            <a:avLst/>
          </a:prstGeom>
          <a:noFill/>
        </p:spPr>
        <p:txBody>
          <a:bodyPr wrap="none" rtlCol="0">
            <a:spAutoFit/>
          </a:bodyPr>
          <a:lstStyle/>
          <a:p>
            <a:pPr algn="l" defTabSz="560961" fontAlgn="auto">
              <a:spcBef>
                <a:spcPts val="0"/>
              </a:spcBef>
              <a:spcAft>
                <a:spcPts val="0"/>
              </a:spcAft>
            </a:pPr>
            <a:r>
              <a:rPr lang="en-US" sz="1000" dirty="0">
                <a:solidFill>
                  <a:srgbClr val="FFC000"/>
                </a:solidFill>
                <a:latin typeface="Calibri" panose="020F0502020204030204"/>
                <a:ea typeface="+mn-ea"/>
                <a:cs typeface="+mn-cs"/>
              </a:rPr>
              <a:t>Note:  These costs</a:t>
            </a:r>
          </a:p>
          <a:p>
            <a:pPr algn="l" defTabSz="560961" fontAlgn="auto">
              <a:spcBef>
                <a:spcPts val="0"/>
              </a:spcBef>
              <a:spcAft>
                <a:spcPts val="0"/>
              </a:spcAft>
            </a:pPr>
            <a:r>
              <a:rPr lang="en-US" sz="1000" dirty="0">
                <a:solidFill>
                  <a:srgbClr val="FFC000"/>
                </a:solidFill>
                <a:latin typeface="Calibri" panose="020F0502020204030204"/>
                <a:ea typeface="+mn-ea"/>
                <a:cs typeface="+mn-cs"/>
              </a:rPr>
              <a:t>could be high</a:t>
            </a:r>
          </a:p>
        </p:txBody>
      </p:sp>
    </p:spTree>
    <p:extLst>
      <p:ext uri="{BB962C8B-B14F-4D97-AF65-F5344CB8AC3E}">
        <p14:creationId xmlns:p14="http://schemas.microsoft.com/office/powerpoint/2010/main" val="3046476874"/>
      </p:ext>
    </p:extLst>
  </p:cSld>
  <p:clrMapOvr>
    <a:masterClrMapping/>
  </p:clrMapOvr>
</p:sld>
</file>

<file path=ppt/theme/theme1.xml><?xml version="1.0" encoding="utf-8"?>
<a:theme xmlns:a="http://schemas.openxmlformats.org/drawingml/2006/main" name="自定义设计方案">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宋体"/>
        <a:cs typeface="宋体"/>
      </a:majorFont>
      <a:minorFont>
        <a:latin typeface="Arial"/>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hlink"/>
        </a:solidFill>
        <a:ln w="9525" cap="flat" cmpd="sng" algn="ctr">
          <a:solidFill>
            <a:schemeClr val="tx1"/>
          </a:solidFill>
          <a:prstDash val="solid"/>
          <a:round/>
          <a:headEnd type="none" w="med" len="med"/>
          <a:tailEnd type="none" w="med" len="med"/>
        </a:ln>
        <a:effectLst>
          <a:outerShdw blurRad="63500" dist="45791" dir="2021404" algn="ctr" rotWithShape="0">
            <a:schemeClr val="accent1"/>
          </a:outerShdw>
        </a:effectLst>
      </a:spPr>
      <a:bodyPr vert="horz" wrap="none" lIns="91440" tIns="45720" rIns="91440" bIns="45720" numCol="1" anchor="t" anchorCtr="0" compatLnSpc="1">
        <a:prstTxWarp prst="textNoShape">
          <a:avLst/>
        </a:prstTxWarp>
        <a:spAutoFit/>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fr-FR" sz="1800" b="1" i="0" u="none" strike="noStrike" cap="none" normalizeH="0" baseline="0">
            <a:ln>
              <a:noFill/>
            </a:ln>
            <a:solidFill>
              <a:schemeClr val="tx1"/>
            </a:solidFill>
            <a:effectLst/>
            <a:latin typeface="Times New Roman" charset="0"/>
            <a:ea typeface="宋体" charset="0"/>
            <a:cs typeface="宋体" charset="0"/>
          </a:defRPr>
        </a:defPPr>
      </a:lstStyle>
    </a:spDef>
    <a:lnDef>
      <a:spPr bwMode="auto">
        <a:xfrm>
          <a:off x="0" y="0"/>
          <a:ext cx="1" cy="1"/>
        </a:xfrm>
        <a:custGeom>
          <a:avLst/>
          <a:gdLst/>
          <a:ahLst/>
          <a:cxnLst/>
          <a:rect l="0" t="0" r="0" b="0"/>
          <a:pathLst/>
        </a:custGeom>
        <a:solidFill>
          <a:schemeClr val="hlink"/>
        </a:solidFill>
        <a:ln w="9525" cap="flat" cmpd="sng" algn="ctr">
          <a:solidFill>
            <a:schemeClr val="tx1"/>
          </a:solidFill>
          <a:prstDash val="solid"/>
          <a:round/>
          <a:headEnd type="none" w="med" len="med"/>
          <a:tailEnd type="none" w="med" len="med"/>
        </a:ln>
        <a:effectLst>
          <a:outerShdw blurRad="63500" dist="45791" dir="2021404" algn="ctr" rotWithShape="0">
            <a:schemeClr val="accent1"/>
          </a:outerShdw>
        </a:effectLst>
      </a:spPr>
      <a:bodyPr vert="horz" wrap="none" lIns="91440" tIns="45720" rIns="91440" bIns="45720" numCol="1" anchor="t" anchorCtr="0" compatLnSpc="1">
        <a:prstTxWarp prst="textNoShape">
          <a:avLst/>
        </a:prstTxWarp>
        <a:spAutoFit/>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fr-FR" sz="1800" b="1" i="0" u="none" strike="noStrike" cap="none" normalizeH="0" baseline="0">
            <a:ln>
              <a:noFill/>
            </a:ln>
            <a:solidFill>
              <a:schemeClr val="tx1"/>
            </a:solidFill>
            <a:effectLst/>
            <a:latin typeface="Times New Roman" charset="0"/>
            <a:ea typeface="宋体" charset="0"/>
            <a:cs typeface="宋体" charset="0"/>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6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Blank Presentation">
  <a:themeElements>
    <a:clrScheme name="Blank Presentation 8">
      <a:dk1>
        <a:srgbClr val="58572B"/>
      </a:dk1>
      <a:lt1>
        <a:srgbClr val="FFFFFF"/>
      </a:lt1>
      <a:dk2>
        <a:srgbClr val="808000"/>
      </a:dk2>
      <a:lt2>
        <a:srgbClr val="333333"/>
      </a:lt2>
      <a:accent1>
        <a:srgbClr val="CCCC99"/>
      </a:accent1>
      <a:accent2>
        <a:srgbClr val="FFFFCC"/>
      </a:accent2>
      <a:accent3>
        <a:srgbClr val="FFFFFF"/>
      </a:accent3>
      <a:accent4>
        <a:srgbClr val="4A4923"/>
      </a:accent4>
      <a:accent5>
        <a:srgbClr val="E2E2CA"/>
      </a:accent5>
      <a:accent6>
        <a:srgbClr val="E7E7B9"/>
      </a:accent6>
      <a:hlink>
        <a:srgbClr val="990000"/>
      </a:hlink>
      <a:folHlink>
        <a:srgbClr val="66330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900" b="0" i="0" u="none" strike="noStrike" cap="none" normalizeH="0" baseline="0">
            <a:ln>
              <a:noFill/>
            </a:ln>
            <a:solidFill>
              <a:srgbClr val="666666"/>
            </a:solidFill>
            <a:effectLst/>
            <a:latin typeface="55 Helvetica Roman" pitchFamily="1" charset="-5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900" b="0" i="0" u="none" strike="noStrike" cap="none" normalizeH="0" baseline="0">
            <a:ln>
              <a:noFill/>
            </a:ln>
            <a:solidFill>
              <a:srgbClr val="666666"/>
            </a:solidFill>
            <a:effectLst/>
            <a:latin typeface="55 Helvetica Roman" pitchFamily="1" charset="-52"/>
          </a:defRPr>
        </a:defPPr>
      </a:lstStyle>
    </a:lnDef>
  </a:objectDefaults>
  <a:extraClrSchemeLst>
    <a:extraClrScheme>
      <a:clrScheme name="Blank Presentation 1">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3">
        <a:dk1>
          <a:srgbClr val="4D4D4D"/>
        </a:dk1>
        <a:lt1>
          <a:srgbClr val="FFFFD9"/>
        </a:lt1>
        <a:dk2>
          <a:srgbClr val="000000"/>
        </a:dk2>
        <a:lt2>
          <a:srgbClr val="7F7F7D"/>
        </a:lt2>
        <a:accent1>
          <a:srgbClr val="DEDACF"/>
        </a:accent1>
        <a:accent2>
          <a:srgbClr val="536D89"/>
        </a:accent2>
        <a:accent3>
          <a:srgbClr val="FFFFE9"/>
        </a:accent3>
        <a:accent4>
          <a:srgbClr val="404040"/>
        </a:accent4>
        <a:accent5>
          <a:srgbClr val="ECEAE4"/>
        </a:accent5>
        <a:accent6>
          <a:srgbClr val="4A627C"/>
        </a:accent6>
        <a:hlink>
          <a:srgbClr val="943C35"/>
        </a:hlink>
        <a:folHlink>
          <a:srgbClr val="63406A"/>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FF99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DEF6F1"/>
        </a:lt1>
        <a:dk2>
          <a:srgbClr val="000000"/>
        </a:dk2>
        <a:lt2>
          <a:srgbClr val="969696"/>
        </a:lt2>
        <a:accent1>
          <a:srgbClr val="E1EAED"/>
        </a:accent1>
        <a:accent2>
          <a:srgbClr val="8DC6FF"/>
        </a:accent2>
        <a:accent3>
          <a:srgbClr val="ECFAF7"/>
        </a:accent3>
        <a:accent4>
          <a:srgbClr val="000000"/>
        </a:accent4>
        <a:accent5>
          <a:srgbClr val="EEF3F4"/>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85B400"/>
        </a:folHlink>
      </a:clrScheme>
      <a:clrMap bg1="lt1" tx1="dk1" bg2="lt2" tx2="dk2" accent1="accent1" accent2="accent2" accent3="accent3" accent4="accent4" accent5="accent5" accent6="accent6" hlink="hlink" folHlink="folHlink"/>
    </a:extraClrScheme>
    <a:extraClrScheme>
      <a:clrScheme name="Blank Presentation 7">
        <a:dk1>
          <a:srgbClr val="666666"/>
        </a:dk1>
        <a:lt1>
          <a:srgbClr val="FFFFFF"/>
        </a:lt1>
        <a:dk2>
          <a:srgbClr val="000000"/>
        </a:dk2>
        <a:lt2>
          <a:srgbClr val="333333"/>
        </a:lt2>
        <a:accent1>
          <a:srgbClr val="D7DCC8"/>
        </a:accent1>
        <a:accent2>
          <a:srgbClr val="8DC6FF"/>
        </a:accent2>
        <a:accent3>
          <a:srgbClr val="FFFFFF"/>
        </a:accent3>
        <a:accent4>
          <a:srgbClr val="565656"/>
        </a:accent4>
        <a:accent5>
          <a:srgbClr val="E8EBE0"/>
        </a:accent5>
        <a:accent6>
          <a:srgbClr val="7FB3E7"/>
        </a:accent6>
        <a:hlink>
          <a:srgbClr val="0066CC"/>
        </a:hlink>
        <a:folHlink>
          <a:srgbClr val="FF9933"/>
        </a:folHlink>
      </a:clrScheme>
      <a:clrMap bg1="lt1" tx1="dk1" bg2="lt2" tx2="dk2" accent1="accent1" accent2="accent2" accent3="accent3" accent4="accent4" accent5="accent5" accent6="accent6" hlink="hlink" folHlink="folHlink"/>
    </a:extraClrScheme>
    <a:extraClrScheme>
      <a:clrScheme name="Blank Presentation 8">
        <a:dk1>
          <a:srgbClr val="58572B"/>
        </a:dk1>
        <a:lt1>
          <a:srgbClr val="FFFFFF"/>
        </a:lt1>
        <a:dk2>
          <a:srgbClr val="808000"/>
        </a:dk2>
        <a:lt2>
          <a:srgbClr val="333333"/>
        </a:lt2>
        <a:accent1>
          <a:srgbClr val="CCCC99"/>
        </a:accent1>
        <a:accent2>
          <a:srgbClr val="FFFFCC"/>
        </a:accent2>
        <a:accent3>
          <a:srgbClr val="FFFFFF"/>
        </a:accent3>
        <a:accent4>
          <a:srgbClr val="4A4923"/>
        </a:accent4>
        <a:accent5>
          <a:srgbClr val="E2E2CA"/>
        </a:accent5>
        <a:accent6>
          <a:srgbClr val="E7E7B9"/>
        </a:accent6>
        <a:hlink>
          <a:srgbClr val="990000"/>
        </a:hlink>
        <a:folHlink>
          <a:srgbClr val="663300"/>
        </a:folHlink>
      </a:clrScheme>
      <a:clrMap bg1="lt1" tx1="dk1" bg2="lt2" tx2="dk2" accent1="accent1" accent2="accent2" accent3="accent3" accent4="accent4" accent5="accent5" accent6="accent6" hlink="hlink" folHlink="folHlink"/>
    </a:extraClrScheme>
    <a:extraClrScheme>
      <a:clrScheme name="Blank Presentation 9">
        <a:dk1>
          <a:srgbClr val="666633"/>
        </a:dk1>
        <a:lt1>
          <a:srgbClr val="008080"/>
        </a:lt1>
        <a:dk2>
          <a:srgbClr val="808000"/>
        </a:dk2>
        <a:lt2>
          <a:srgbClr val="005A58"/>
        </a:lt2>
        <a:accent1>
          <a:srgbClr val="B5C6B3"/>
        </a:accent1>
        <a:accent2>
          <a:srgbClr val="FFA962"/>
        </a:accent2>
        <a:accent3>
          <a:srgbClr val="AAC0C0"/>
        </a:accent3>
        <a:accent4>
          <a:srgbClr val="56562A"/>
        </a:accent4>
        <a:accent5>
          <a:srgbClr val="D7DFD6"/>
        </a:accent5>
        <a:accent6>
          <a:srgbClr val="E79958"/>
        </a:accent6>
        <a:hlink>
          <a:srgbClr val="FFEFCE"/>
        </a:hlink>
        <a:folHlink>
          <a:srgbClr val="A74101"/>
        </a:folHlink>
      </a:clrScheme>
      <a:clrMap bg1="lt1" tx1="dk1" bg2="lt2" tx2="dk2" accent1="accent1" accent2="accent2" accent3="accent3" accent4="accent4" accent5="accent5" accent6="accent6" hlink="hlink" folHlink="folHlink"/>
    </a:extraClrScheme>
    <a:extraClrScheme>
      <a:clrScheme name="Blank Presentation 10">
        <a:dk1>
          <a:srgbClr val="003366"/>
        </a:dk1>
        <a:lt1>
          <a:srgbClr val="A28E73"/>
        </a:lt1>
        <a:dk2>
          <a:srgbClr val="000099"/>
        </a:dk2>
        <a:lt2>
          <a:srgbClr val="D2C368"/>
        </a:lt2>
        <a:accent1>
          <a:srgbClr val="D1EBEA"/>
        </a:accent1>
        <a:accent2>
          <a:srgbClr val="CEC975"/>
        </a:accent2>
        <a:accent3>
          <a:srgbClr val="AAAACA"/>
        </a:accent3>
        <a:accent4>
          <a:srgbClr val="8A7861"/>
        </a:accent4>
        <a:accent5>
          <a:srgbClr val="E5F3F3"/>
        </a:accent5>
        <a:accent6>
          <a:srgbClr val="BAB669"/>
        </a:accent6>
        <a:hlink>
          <a:srgbClr val="7EBA93"/>
        </a:hlink>
        <a:folHlink>
          <a:srgbClr val="F09D3D"/>
        </a:folHlink>
      </a:clrScheme>
      <a:clrMap bg1="dk2" tx1="lt1" bg2="dk1" tx2="lt2" accent1="accent1" accent2="accent2" accent3="accent3" accent4="accent4" accent5="accent5" accent6="accent6" hlink="hlink" folHlink="folHlink"/>
    </a:extraClrScheme>
    <a:extraClrScheme>
      <a:clrScheme name="Blank Presentation 11">
        <a:dk1>
          <a:srgbClr val="336699"/>
        </a:dk1>
        <a:lt1>
          <a:srgbClr val="969696"/>
        </a:lt1>
        <a:dk2>
          <a:srgbClr val="000000"/>
        </a:dk2>
        <a:lt2>
          <a:srgbClr val="517FA1"/>
        </a:lt2>
        <a:accent1>
          <a:srgbClr val="F3F5DD"/>
        </a:accent1>
        <a:accent2>
          <a:srgbClr val="CB4B0A"/>
        </a:accent2>
        <a:accent3>
          <a:srgbClr val="AAAAAA"/>
        </a:accent3>
        <a:accent4>
          <a:srgbClr val="7F7F7F"/>
        </a:accent4>
        <a:accent5>
          <a:srgbClr val="F8F9EB"/>
        </a:accent5>
        <a:accent6>
          <a:srgbClr val="B84308"/>
        </a:accent6>
        <a:hlink>
          <a:srgbClr val="D4B224"/>
        </a:hlink>
        <a:folHlink>
          <a:srgbClr val="D58E56"/>
        </a:folHlink>
      </a:clrScheme>
      <a:clrMap bg1="dk2" tx1="lt1" bg2="dk1" tx2="lt2" accent1="accent1" accent2="accent2" accent3="accent3" accent4="accent4" accent5="accent5" accent6="accent6" hlink="hlink" folHlink="folHlink"/>
    </a:extraClrScheme>
    <a:extraClrScheme>
      <a:clrScheme name="Blank Presentation 12">
        <a:dk1>
          <a:srgbClr val="5C1F00"/>
        </a:dk1>
        <a:lt1>
          <a:srgbClr val="8FA418"/>
        </a:lt1>
        <a:dk2>
          <a:srgbClr val="800000"/>
        </a:dk2>
        <a:lt2>
          <a:srgbClr val="A89546"/>
        </a:lt2>
        <a:accent1>
          <a:srgbClr val="EDF6BE"/>
        </a:accent1>
        <a:accent2>
          <a:srgbClr val="ADBC00"/>
        </a:accent2>
        <a:accent3>
          <a:srgbClr val="C0AAAA"/>
        </a:accent3>
        <a:accent4>
          <a:srgbClr val="798B13"/>
        </a:accent4>
        <a:accent5>
          <a:srgbClr val="F4FADB"/>
        </a:accent5>
        <a:accent6>
          <a:srgbClr val="9CAA00"/>
        </a:accent6>
        <a:hlink>
          <a:srgbClr val="FF7500"/>
        </a:hlink>
        <a:folHlink>
          <a:srgbClr val="3E5E0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4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5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546A61C0CA27F47B06F8179F719B641" ma:contentTypeVersion="2" ma:contentTypeDescription="Create a new document." ma:contentTypeScope="" ma:versionID="e50cec573b7fbbd9fd695835ec5ce2b5">
  <xsd:schema xmlns:xsd="http://www.w3.org/2001/XMLSchema" xmlns:xs="http://www.w3.org/2001/XMLSchema" xmlns:p="http://schemas.microsoft.com/office/2006/metadata/properties" xmlns:ns2="0d3d22cf-776c-4d1b-8476-5c67c3146f6e" targetNamespace="http://schemas.microsoft.com/office/2006/metadata/properties" ma:root="true" ma:fieldsID="032c3c8d831785619cb970e8535e14d6" ns2:_="">
    <xsd:import namespace="0d3d22cf-776c-4d1b-8476-5c67c3146f6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3d22cf-776c-4d1b-8476-5c67c3146f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C5F58E-13CC-480B-BBC9-53D5FAC325A6}">
  <ds:schemaRefs>
    <ds:schemaRef ds:uri="http://schemas.microsoft.com/sharepoint/v3/contenttype/forms"/>
  </ds:schemaRefs>
</ds:datastoreItem>
</file>

<file path=customXml/itemProps2.xml><?xml version="1.0" encoding="utf-8"?>
<ds:datastoreItem xmlns:ds="http://schemas.openxmlformats.org/officeDocument/2006/customXml" ds:itemID="{3921F696-AE24-4F19-95A8-C4BE93F9EA4E}">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E7A3E5E-D161-4863-A2F6-7DBECBF505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d3d22cf-776c-4d1b-8476-5c67c3146f6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153531</TotalTime>
  <Words>9034</Words>
  <Application>Microsoft Office PowerPoint</Application>
  <PresentationFormat>Widescreen</PresentationFormat>
  <Paragraphs>2029</Paragraphs>
  <Slides>53</Slides>
  <Notes>20</Notes>
  <HiddenSlides>0</HiddenSlides>
  <MMClips>0</MMClips>
  <ScaleCrop>false</ScaleCrop>
  <HeadingPairs>
    <vt:vector size="8" baseType="variant">
      <vt:variant>
        <vt:lpstr>Fonts Used</vt:lpstr>
      </vt:variant>
      <vt:variant>
        <vt:i4>17</vt:i4>
      </vt:variant>
      <vt:variant>
        <vt:lpstr>Theme</vt:lpstr>
      </vt:variant>
      <vt:variant>
        <vt:i4>10</vt:i4>
      </vt:variant>
      <vt:variant>
        <vt:lpstr>Embedded OLE Servers</vt:lpstr>
      </vt:variant>
      <vt:variant>
        <vt:i4>1</vt:i4>
      </vt:variant>
      <vt:variant>
        <vt:lpstr>Slide Titles</vt:lpstr>
      </vt:variant>
      <vt:variant>
        <vt:i4>53</vt:i4>
      </vt:variant>
    </vt:vector>
  </HeadingPairs>
  <TitlesOfParts>
    <vt:vector size="81" baseType="lpstr">
      <vt:lpstr>75 Helvetica Bold</vt:lpstr>
      <vt:lpstr>AGaramond RegularSC</vt:lpstr>
      <vt:lpstr>Arial</vt:lpstr>
      <vt:lpstr>Arial Nova Light</vt:lpstr>
      <vt:lpstr>Avenir Black</vt:lpstr>
      <vt:lpstr>Calibri</vt:lpstr>
      <vt:lpstr>Calibri Light</vt:lpstr>
      <vt:lpstr>Cambria Math</vt:lpstr>
      <vt:lpstr>Corbel</vt:lpstr>
      <vt:lpstr>Courier New</vt:lpstr>
      <vt:lpstr>Helvetica</vt:lpstr>
      <vt:lpstr>Segoe UI Symbol</vt:lpstr>
      <vt:lpstr>Symbol</vt:lpstr>
      <vt:lpstr>Times</vt:lpstr>
      <vt:lpstr>Times New Roman</vt:lpstr>
      <vt:lpstr>Trebuchet MS</vt:lpstr>
      <vt:lpstr>Wingdings</vt:lpstr>
      <vt:lpstr>自定义设计方案</vt:lpstr>
      <vt:lpstr>Custom Design</vt:lpstr>
      <vt:lpstr>Office Theme</vt:lpstr>
      <vt:lpstr>1_Blank Presentation</vt:lpstr>
      <vt:lpstr>1_Office Theme</vt:lpstr>
      <vt:lpstr>2_Office Theme</vt:lpstr>
      <vt:lpstr>3_Office Theme</vt:lpstr>
      <vt:lpstr>4_Office Theme</vt:lpstr>
      <vt:lpstr>5_Office Theme</vt:lpstr>
      <vt:lpstr>6_Office Theme</vt:lpstr>
      <vt:lpstr>Photo Editor Photo</vt:lpstr>
      <vt:lpstr>PowerPoint Presentation</vt:lpstr>
      <vt:lpstr>Outline</vt:lpstr>
      <vt:lpstr>SIT-A – an introduction</vt:lpstr>
      <vt:lpstr>Scoring the Science Benefits of Architectures</vt:lpstr>
      <vt:lpstr>PowerPoint Presentation</vt:lpstr>
      <vt:lpstr>PowerPoint Presentation</vt:lpstr>
      <vt:lpstr>PowerPoint Presentation</vt:lpstr>
      <vt:lpstr>PowerPoint Presentation</vt:lpstr>
      <vt:lpstr>Architectures Under Detailed Study— Preliminary Costs Still In Work</vt:lpstr>
      <vt:lpstr>Architecture 8G Mission Implementation Details  &amp; Potential De-Scopes</vt:lpstr>
      <vt:lpstr>Architecture 8K/8K-1/8K-2 Science  Emphasizes Vertical &amp; Diurnal / No Delta t </vt:lpstr>
      <vt:lpstr>SIT-A: People and Tasking</vt:lpstr>
      <vt:lpstr>Four methodologies to evaluate architecture performance </vt:lpstr>
      <vt:lpstr>Evolution of SIT-A assessments</vt:lpstr>
      <vt:lpstr>Details for expanded 8K assessments</vt:lpstr>
      <vt:lpstr>Most relevant canonical cases (V27) in a nutshell</vt:lpstr>
      <vt:lpstr>PowerPoint Presentation</vt:lpstr>
      <vt:lpstr>PowerPoint Presentation</vt:lpstr>
      <vt:lpstr>GVs for 8K assessments</vt:lpstr>
      <vt:lpstr>GVs for 8K assessments</vt:lpstr>
      <vt:lpstr>Interface with the Value Framework Team</vt:lpstr>
      <vt:lpstr>Interface with the Value Framework Team</vt:lpstr>
      <vt:lpstr>Potential Presentation Schedule, 8K</vt:lpstr>
      <vt:lpstr>Interface with the Value Framework Team</vt:lpstr>
      <vt:lpstr>Interface with the Value Framework Team</vt:lpstr>
      <vt:lpstr>“Bundling” for Weighting, the Volume problem</vt:lpstr>
      <vt:lpstr>PowerPoint Presentation</vt:lpstr>
      <vt:lpstr>Timeline for expanded 8K assessments</vt:lpstr>
      <vt:lpstr>Remaining slides are back-up</vt:lpstr>
      <vt:lpstr>PowerPoint Presentation</vt:lpstr>
      <vt:lpstr>PowerPoint Presentation</vt:lpstr>
      <vt:lpstr>Interface with the Value Framework Team</vt:lpstr>
      <vt:lpstr>Computational resource estimate</vt:lpstr>
      <vt:lpstr>Some of the challenges in past (8G) assessment work</vt:lpstr>
      <vt:lpstr>PowerPoint Presentation</vt:lpstr>
      <vt:lpstr>Ongoing and Future Work: Continuation of Assessment with More Realistic and Complex Simulations</vt:lpstr>
      <vt:lpstr>PowerPoint Presentation</vt:lpstr>
      <vt:lpstr>Architecture 8G SSP Fact Sheet</vt:lpstr>
      <vt:lpstr>8G SSP  Instruments</vt:lpstr>
      <vt:lpstr>Architecture 8G SSG Fact Sheet</vt:lpstr>
      <vt:lpstr>8G SSG Instruments</vt:lpstr>
      <vt:lpstr>Architecture 8K SSG-1 Fact Sheet</vt:lpstr>
      <vt:lpstr>8K SSG-1 Instruments</vt:lpstr>
      <vt:lpstr>Architecture 8K SSG-2 Fact Sheet</vt:lpstr>
      <vt:lpstr>8K SSG-2 Instruments</vt:lpstr>
      <vt:lpstr>Architecture 8K SSP-1 Fact Sheet</vt:lpstr>
      <vt:lpstr>8K SSP-1 Instruments</vt:lpstr>
      <vt:lpstr>Architecture 8K SSP-2 Fact Sheet</vt:lpstr>
      <vt:lpstr>8K SSP-2 Instruments</vt:lpstr>
      <vt:lpstr>PowerPoint Presentation</vt:lpstr>
      <vt:lpstr>PowerPoint Presentation</vt:lpstr>
      <vt:lpstr>PowerPoint Presentation</vt:lpstr>
      <vt:lpstr>PowerPoint Presentation</vt:lpstr>
    </vt:vector>
  </TitlesOfParts>
  <Company>IPTFM_USST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XU Feng</dc:creator>
  <cp:lastModifiedBy>Connor Flynn</cp:lastModifiedBy>
  <cp:revision>7470</cp:revision>
  <cp:lastPrinted>2017-05-22T15:35:40Z</cp:lastPrinted>
  <dcterms:created xsi:type="dcterms:W3CDTF">2010-07-20T22:52:55Z</dcterms:created>
  <dcterms:modified xsi:type="dcterms:W3CDTF">2020-06-03T17:44:24Z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871439</vt:lpwstr>
  </property>
  <property fmtid="{D5CDD505-2E9C-101B-9397-08002B2CF9AE}" pid="3" name="NXPowerLiteSettings">
    <vt:lpwstr>C7000400038000</vt:lpwstr>
  </property>
  <property fmtid="{D5CDD505-2E9C-101B-9397-08002B2CF9AE}" pid="4" name="NXPowerLiteVersion">
    <vt:lpwstr>D7.1.5</vt:lpwstr>
  </property>
  <property fmtid="{D5CDD505-2E9C-101B-9397-08002B2CF9AE}" pid="5" name="ContentTypeId">
    <vt:lpwstr>0x0101005546A61C0CA27F47B06F8179F719B641</vt:lpwstr>
  </property>
</Properties>
</file>